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notesSlides/notesSlide1.xml" ContentType="application/vnd.openxmlformats-officedocument.presentationml.notesSlide+xml"/>
  <Override PartName="/ppt/tags/tag5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31"/>
  </p:notesMasterIdLst>
  <p:sldIdLst>
    <p:sldId id="271" r:id="rId2"/>
    <p:sldId id="294" r:id="rId3"/>
    <p:sldId id="295" r:id="rId4"/>
    <p:sldId id="272" r:id="rId5"/>
    <p:sldId id="256" r:id="rId6"/>
    <p:sldId id="257" r:id="rId7"/>
    <p:sldId id="274" r:id="rId8"/>
    <p:sldId id="273" r:id="rId9"/>
    <p:sldId id="296" r:id="rId10"/>
    <p:sldId id="260" r:id="rId11"/>
    <p:sldId id="262" r:id="rId12"/>
    <p:sldId id="275" r:id="rId13"/>
    <p:sldId id="297" r:id="rId14"/>
    <p:sldId id="276" r:id="rId15"/>
    <p:sldId id="298" r:id="rId16"/>
    <p:sldId id="292" r:id="rId17"/>
    <p:sldId id="265" r:id="rId18"/>
    <p:sldId id="266" r:id="rId19"/>
    <p:sldId id="299" r:id="rId20"/>
    <p:sldId id="277" r:id="rId21"/>
    <p:sldId id="268" r:id="rId22"/>
    <p:sldId id="281" r:id="rId23"/>
    <p:sldId id="291" r:id="rId24"/>
    <p:sldId id="278" r:id="rId25"/>
    <p:sldId id="279" r:id="rId26"/>
    <p:sldId id="280" r:id="rId27"/>
    <p:sldId id="300" r:id="rId28"/>
    <p:sldId id="293" r:id="rId29"/>
    <p:sldId id="301" r:id="rId30"/>
  </p:sldIdLst>
  <p:sldSz cx="9144000" cy="6858000" type="screen4x3"/>
  <p:notesSz cx="6858000" cy="9144000"/>
  <p:custDataLst>
    <p:tags r:id="rId32"/>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p:scale>
          <a:sx n="71" d="100"/>
          <a:sy n="71" d="100"/>
        </p:scale>
        <p:origin x="-864" y="-10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6311F8-4F93-4275-BCB1-97A19277ED3B}" type="datetimeFigureOut">
              <a:rPr lang="en-US" smtClean="0"/>
              <a:t>5/26/2015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5E1319-042A-4B95-93B1-579B85B6C05D}" type="slidenum">
              <a:rPr lang="en-US" smtClean="0"/>
              <a:t>‹#›</a:t>
            </a:fld>
            <a:endParaRPr lang="en-US"/>
          </a:p>
        </p:txBody>
      </p:sp>
    </p:spTree>
    <p:extLst>
      <p:ext uri="{BB962C8B-B14F-4D97-AF65-F5344CB8AC3E}">
        <p14:creationId xmlns:p14="http://schemas.microsoft.com/office/powerpoint/2010/main" val="28912012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effectLst/>
              </a:rPr>
              <a:t>May, 2005, study of 1,561 introductory psychology midterm exams found that when students changed their answers, they went from wrong to right 51% of the time, right to wrong 25% of the time, and wrong to a different wrong answer 23% of the time (Journal of Personality and Social Psychology, Vol. 88, 725-735).</a:t>
            </a:r>
            <a:endParaRPr lang="en-US" dirty="0"/>
          </a:p>
        </p:txBody>
      </p:sp>
      <p:sp>
        <p:nvSpPr>
          <p:cNvPr id="4" name="Slide Number Placeholder 3"/>
          <p:cNvSpPr>
            <a:spLocks noGrp="1"/>
          </p:cNvSpPr>
          <p:nvPr>
            <p:ph type="sldNum" sz="quarter" idx="10"/>
          </p:nvPr>
        </p:nvSpPr>
        <p:spPr/>
        <p:txBody>
          <a:bodyPr/>
          <a:lstStyle/>
          <a:p>
            <a:fld id="{E35E1319-042A-4B95-93B1-579B85B6C05D}" type="slidenum">
              <a:rPr lang="en-US" smtClean="0"/>
              <a:t>28</a:t>
            </a:fld>
            <a:endParaRPr lang="en-US"/>
          </a:p>
        </p:txBody>
      </p:sp>
    </p:spTree>
    <p:extLst>
      <p:ext uri="{BB962C8B-B14F-4D97-AF65-F5344CB8AC3E}">
        <p14:creationId xmlns:p14="http://schemas.microsoft.com/office/powerpoint/2010/main" val="888502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685800" y="1841500"/>
            <a:ext cx="7772400" cy="1143000"/>
          </a:xfrm>
        </p:spPr>
        <p:txBody>
          <a:bodyPr/>
          <a:lstStyle>
            <a:lvl1pPr>
              <a:defRPr/>
            </a:lvl1pPr>
          </a:lstStyle>
          <a:p>
            <a:r>
              <a:rPr lang="en-US"/>
              <a:t>Click to edit Master title style</a:t>
            </a:r>
          </a:p>
        </p:txBody>
      </p:sp>
      <p:sp>
        <p:nvSpPr>
          <p:cNvPr id="8195" name="Rectangle 3"/>
          <p:cNvSpPr>
            <a:spLocks noGrp="1" noChangeArrowheads="1"/>
          </p:cNvSpPr>
          <p:nvPr>
            <p:ph type="subTitle" idx="1"/>
          </p:nvPr>
        </p:nvSpPr>
        <p:spPr>
          <a:xfrm>
            <a:off x="1371600" y="3314700"/>
            <a:ext cx="6400800" cy="1752600"/>
          </a:xfrm>
        </p:spPr>
        <p:txBody>
          <a:bodyPr/>
          <a:lstStyle>
            <a:lvl1pPr marL="0" indent="0" algn="ctr">
              <a:buFontTx/>
              <a:buNone/>
              <a:defRPr sz="3600"/>
            </a:lvl1pPr>
          </a:lstStyle>
          <a:p>
            <a:r>
              <a:rPr lang="en-US"/>
              <a:t>Click to edit Master subtitle style</a:t>
            </a:r>
          </a:p>
        </p:txBody>
      </p:sp>
      <p:sp>
        <p:nvSpPr>
          <p:cNvPr id="4" name="Rectangle 4"/>
          <p:cNvSpPr>
            <a:spLocks noGrp="1" noChangeArrowheads="1"/>
          </p:cNvSpPr>
          <p:nvPr>
            <p:ph type="dt" sz="half" idx="10"/>
          </p:nvPr>
        </p:nvSpPr>
        <p:spPr/>
        <p:txBody>
          <a:bodyPr/>
          <a:lstStyle>
            <a:lvl1pPr>
              <a:defRPr smtClean="0"/>
            </a:lvl1pPr>
          </a:lstStyle>
          <a:p>
            <a:pPr>
              <a:defRPr/>
            </a:pPr>
            <a:endParaRPr lang="en-US"/>
          </a:p>
        </p:txBody>
      </p:sp>
      <p:sp>
        <p:nvSpPr>
          <p:cNvPr id="5" name="Rectangle 5"/>
          <p:cNvSpPr>
            <a:spLocks noGrp="1" noChangeArrowheads="1"/>
          </p:cNvSpPr>
          <p:nvPr>
            <p:ph type="ftr" sz="quarter" idx="11"/>
          </p:nvPr>
        </p:nvSpPr>
        <p:spPr/>
        <p:txBody>
          <a:bodyPr/>
          <a:lstStyle>
            <a:lvl1pPr>
              <a:defRPr smtClean="0"/>
            </a:lvl1pPr>
          </a:lstStyle>
          <a:p>
            <a:pPr>
              <a:defRPr/>
            </a:pPr>
            <a:endParaRPr lang="en-US"/>
          </a:p>
        </p:txBody>
      </p:sp>
      <p:sp>
        <p:nvSpPr>
          <p:cNvPr id="6" name="Rectangle 6"/>
          <p:cNvSpPr>
            <a:spLocks noGrp="1" noChangeArrowheads="1"/>
          </p:cNvSpPr>
          <p:nvPr>
            <p:ph type="sldNum" sz="quarter" idx="12"/>
          </p:nvPr>
        </p:nvSpPr>
        <p:spPr/>
        <p:txBody>
          <a:bodyPr/>
          <a:lstStyle>
            <a:lvl1pPr>
              <a:defRPr smtClean="0"/>
            </a:lvl1pPr>
          </a:lstStyle>
          <a:p>
            <a:pPr>
              <a:defRPr/>
            </a:pPr>
            <a:fld id="{B7C8BE25-F197-4D56-A170-6F84E0DF5DD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D381E22-6B6B-47A1-8133-C15813018FC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4071D4C-F5CE-44B4-B647-3242AD123D6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7077A73-5764-4C33-8850-E7F5B90BB081}" type="slidenum">
              <a:rPr lang="en-US" smtClean="0"/>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73C16F-8317-431B-96B5-0A403C5A575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9C060D9-9E87-47F1-BA54-D2008128DA8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99C02AA-2CB4-4256-B46A-1FF72F1D6C9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BA8DC13-A490-414A-A27C-CE42645F149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89BB7DF-3518-499F-A552-7D352BBE673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32AEE14-4146-4F71-B6DD-D803FE6DD44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09084F-4666-43F3-91BD-EF7FD610908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C3B9589-063E-4745-A1BB-F60205E0C0B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72"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mn-lt"/>
              </a:defRPr>
            </a:lvl1pPr>
          </a:lstStyle>
          <a:p>
            <a:pPr>
              <a:defRPr/>
            </a:pPr>
            <a:endParaRPr lang="en-US"/>
          </a:p>
        </p:txBody>
      </p:sp>
      <p:sp>
        <p:nvSpPr>
          <p:cNvPr id="717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mn-lt"/>
              </a:defRPr>
            </a:lvl1pPr>
          </a:lstStyle>
          <a:p>
            <a:pPr>
              <a:defRPr/>
            </a:pPr>
            <a:endParaRPr lang="en-US"/>
          </a:p>
        </p:txBody>
      </p:sp>
      <p:sp>
        <p:nvSpPr>
          <p:cNvPr id="7174"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atin typeface="+mn-lt"/>
              </a:defRPr>
            </a:lvl1pPr>
          </a:lstStyle>
          <a:p>
            <a:pPr>
              <a:defRPr/>
            </a:pPr>
            <a:fld id="{57077A73-5764-4C33-8850-E7F5B90BB08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6"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7" r:id="rId12"/>
  </p:sldLayoutIdLst>
  <p:timing>
    <p:tnLst>
      <p:par>
        <p:cTn id="1" dur="indefinite" restart="never" nodeType="tmRoot"/>
      </p:par>
    </p:tnLst>
  </p:timing>
  <p:txStyles>
    <p:titleStyle>
      <a:lvl1pPr algn="ctr" rtl="0" eaLnBrk="0" fontAlgn="base" hangingPunct="0">
        <a:spcBef>
          <a:spcPct val="0"/>
        </a:spcBef>
        <a:spcAft>
          <a:spcPct val="0"/>
        </a:spcAft>
        <a:defRPr sz="4800" b="1">
          <a:solidFill>
            <a:schemeClr val="tx2"/>
          </a:solidFill>
          <a:latin typeface="+mj-lt"/>
          <a:ea typeface="+mj-ea"/>
          <a:cs typeface="+mj-cs"/>
        </a:defRPr>
      </a:lvl1pPr>
      <a:lvl2pPr algn="ctr" rtl="0" eaLnBrk="0" fontAlgn="base" hangingPunct="0">
        <a:spcBef>
          <a:spcPct val="0"/>
        </a:spcBef>
        <a:spcAft>
          <a:spcPct val="0"/>
        </a:spcAft>
        <a:defRPr sz="4800" b="1">
          <a:solidFill>
            <a:schemeClr val="tx2"/>
          </a:solidFill>
          <a:latin typeface="Arial" charset="0"/>
        </a:defRPr>
      </a:lvl2pPr>
      <a:lvl3pPr algn="ctr" rtl="0" eaLnBrk="0" fontAlgn="base" hangingPunct="0">
        <a:spcBef>
          <a:spcPct val="0"/>
        </a:spcBef>
        <a:spcAft>
          <a:spcPct val="0"/>
        </a:spcAft>
        <a:defRPr sz="4800" b="1">
          <a:solidFill>
            <a:schemeClr val="tx2"/>
          </a:solidFill>
          <a:latin typeface="Arial" charset="0"/>
        </a:defRPr>
      </a:lvl3pPr>
      <a:lvl4pPr algn="ctr" rtl="0" eaLnBrk="0" fontAlgn="base" hangingPunct="0">
        <a:spcBef>
          <a:spcPct val="0"/>
        </a:spcBef>
        <a:spcAft>
          <a:spcPct val="0"/>
        </a:spcAft>
        <a:defRPr sz="4800" b="1">
          <a:solidFill>
            <a:schemeClr val="tx2"/>
          </a:solidFill>
          <a:latin typeface="Arial" charset="0"/>
        </a:defRPr>
      </a:lvl4pPr>
      <a:lvl5pPr algn="ctr" rtl="0" eaLnBrk="0" fontAlgn="base" hangingPunct="0">
        <a:spcBef>
          <a:spcPct val="0"/>
        </a:spcBef>
        <a:spcAft>
          <a:spcPct val="0"/>
        </a:spcAft>
        <a:defRPr sz="4800" b="1">
          <a:solidFill>
            <a:schemeClr val="tx2"/>
          </a:solidFill>
          <a:latin typeface="Arial" charset="0"/>
        </a:defRPr>
      </a:lvl5pPr>
      <a:lvl6pPr marL="457200" algn="ctr" rtl="0" fontAlgn="base">
        <a:spcBef>
          <a:spcPct val="0"/>
        </a:spcBef>
        <a:spcAft>
          <a:spcPct val="0"/>
        </a:spcAft>
        <a:defRPr sz="4800" b="1">
          <a:solidFill>
            <a:schemeClr val="tx2"/>
          </a:solidFill>
          <a:latin typeface="Arial" charset="0"/>
        </a:defRPr>
      </a:lvl6pPr>
      <a:lvl7pPr marL="914400" algn="ctr" rtl="0" fontAlgn="base">
        <a:spcBef>
          <a:spcPct val="0"/>
        </a:spcBef>
        <a:spcAft>
          <a:spcPct val="0"/>
        </a:spcAft>
        <a:defRPr sz="4800" b="1">
          <a:solidFill>
            <a:schemeClr val="tx2"/>
          </a:solidFill>
          <a:latin typeface="Arial" charset="0"/>
        </a:defRPr>
      </a:lvl7pPr>
      <a:lvl8pPr marL="1371600" algn="ctr" rtl="0" fontAlgn="base">
        <a:spcBef>
          <a:spcPct val="0"/>
        </a:spcBef>
        <a:spcAft>
          <a:spcPct val="0"/>
        </a:spcAft>
        <a:defRPr sz="4800" b="1">
          <a:solidFill>
            <a:schemeClr val="tx2"/>
          </a:solidFill>
          <a:latin typeface="Arial" charset="0"/>
        </a:defRPr>
      </a:lvl8pPr>
      <a:lvl9pPr marL="1828800" algn="ctr" rtl="0" fontAlgn="base">
        <a:spcBef>
          <a:spcPct val="0"/>
        </a:spcBef>
        <a:spcAft>
          <a:spcPct val="0"/>
        </a:spcAft>
        <a:defRPr sz="48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defRPr>
      </a:lvl2pPr>
      <a:lvl3pPr marL="1143000" indent="-228600" algn="l" rtl="0" eaLnBrk="0" fontAlgn="base" hangingPunct="0">
        <a:spcBef>
          <a:spcPct val="20000"/>
        </a:spcBef>
        <a:spcAft>
          <a:spcPct val="0"/>
        </a:spcAft>
        <a:buChar char="•"/>
        <a:defRPr sz="2400" b="1">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har char="»"/>
        <a:defRPr sz="2000" b="1">
          <a:solidFill>
            <a:schemeClr val="tx1"/>
          </a:solidFill>
          <a:latin typeface="+mn-lt"/>
        </a:defRPr>
      </a:lvl5pPr>
      <a:lvl6pPr marL="2514600" indent="-228600" algn="l" rtl="0" fontAlgn="base">
        <a:spcBef>
          <a:spcPct val="20000"/>
        </a:spcBef>
        <a:spcAft>
          <a:spcPct val="0"/>
        </a:spcAft>
        <a:buChar char="»"/>
        <a:defRPr sz="2000" b="1">
          <a:solidFill>
            <a:schemeClr val="tx1"/>
          </a:solidFill>
          <a:latin typeface="+mn-lt"/>
        </a:defRPr>
      </a:lvl6pPr>
      <a:lvl7pPr marL="2971800" indent="-228600" algn="l" rtl="0" fontAlgn="base">
        <a:spcBef>
          <a:spcPct val="20000"/>
        </a:spcBef>
        <a:spcAft>
          <a:spcPct val="0"/>
        </a:spcAft>
        <a:buChar char="»"/>
        <a:defRPr sz="2000" b="1">
          <a:solidFill>
            <a:schemeClr val="tx1"/>
          </a:solidFill>
          <a:latin typeface="+mn-lt"/>
        </a:defRPr>
      </a:lvl7pPr>
      <a:lvl8pPr marL="3429000" indent="-228600" algn="l" rtl="0" fontAlgn="base">
        <a:spcBef>
          <a:spcPct val="20000"/>
        </a:spcBef>
        <a:spcAft>
          <a:spcPct val="0"/>
        </a:spcAft>
        <a:buChar char="»"/>
        <a:defRPr sz="2000" b="1">
          <a:solidFill>
            <a:schemeClr val="tx1"/>
          </a:solidFill>
          <a:latin typeface="+mn-lt"/>
        </a:defRPr>
      </a:lvl8pPr>
      <a:lvl9pPr marL="3886200" indent="-228600" algn="l" rtl="0" fontAlgn="base">
        <a:spcBef>
          <a:spcPct val="20000"/>
        </a:spcBef>
        <a:spcAft>
          <a:spcPct val="0"/>
        </a:spcAft>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2.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5" Type="http://schemas.openxmlformats.org/officeDocument/2006/relationships/image" Target="../media/image4.png"/><Relationship Id="rId4"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image" Target="../media/image4.png"/><Relationship Id="rId4"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image" Target="../media/image4.png"/><Relationship Id="rId4"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image" Target="../media/image4.png"/><Relationship Id="rId5" Type="http://schemas.openxmlformats.org/officeDocument/2006/relationships/slideLayout" Target="../slideLayouts/slideLayout12.xml"/><Relationship Id="rId4" Type="http://schemas.openxmlformats.org/officeDocument/2006/relationships/tags" Target="../tags/tag2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19.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5" Type="http://schemas.openxmlformats.org/officeDocument/2006/relationships/image" Target="../media/image4.png"/><Relationship Id="rId4"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image" Target="../media/image4.png"/><Relationship Id="rId5" Type="http://schemas.openxmlformats.org/officeDocument/2006/relationships/slideLayout" Target="../slideLayouts/slideLayout12.xml"/><Relationship Id="rId4" Type="http://schemas.openxmlformats.org/officeDocument/2006/relationships/tags" Target="../tags/tag37.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22.xml.rels><?xml version="1.0" encoding="UTF-8" standalone="yes"?>
<Relationships xmlns="http://schemas.openxmlformats.org/package/2006/relationships"><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tags" Target="../tags/tag39.xml"/><Relationship Id="rId5" Type="http://schemas.openxmlformats.org/officeDocument/2006/relationships/image" Target="../media/image4.png"/><Relationship Id="rId4"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tags" Target="../tags/tag42.xml"/><Relationship Id="rId6" Type="http://schemas.openxmlformats.org/officeDocument/2006/relationships/image" Target="../media/image4.png"/><Relationship Id="rId5" Type="http://schemas.openxmlformats.org/officeDocument/2006/relationships/slideLayout" Target="../slideLayouts/slideLayout12.xml"/><Relationship Id="rId4" Type="http://schemas.openxmlformats.org/officeDocument/2006/relationships/tags" Target="../tags/tag45.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7.xml"/></Relationships>
</file>

<file path=ppt/slides/_rels/slide26.xml.rels><?xml version="1.0" encoding="UTF-8" standalone="yes"?>
<Relationships xmlns="http://schemas.openxmlformats.org/package/2006/relationships"><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 Id="rId6" Type="http://schemas.openxmlformats.org/officeDocument/2006/relationships/image" Target="../media/image4.png"/><Relationship Id="rId5" Type="http://schemas.openxmlformats.org/officeDocument/2006/relationships/slideLayout" Target="../slideLayouts/slideLayout12.xml"/><Relationship Id="rId4" Type="http://schemas.openxmlformats.org/officeDocument/2006/relationships/tags" Target="../tags/tag5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4.xml"/><Relationship Id="rId1" Type="http://schemas.openxmlformats.org/officeDocument/2006/relationships/tags" Target="../tags/tag5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image" Target="../media/image4.png"/><Relationship Id="rId4"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image" Target="../media/image4.png"/><Relationship Id="rId5" Type="http://schemas.openxmlformats.org/officeDocument/2006/relationships/slideLayout" Target="../slideLayouts/slideLayout12.xml"/><Relationship Id="rId4" Type="http://schemas.openxmlformats.org/officeDocument/2006/relationships/tags" Target="../tags/tag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dirty="0" smtClean="0"/>
              <a:t/>
            </a:r>
            <a:br>
              <a:rPr lang="en-US" dirty="0" smtClean="0"/>
            </a:br>
            <a:r>
              <a:rPr lang="en-US" dirty="0" smtClean="0"/>
              <a:t>Test Taking Strategies</a:t>
            </a:r>
          </a:p>
        </p:txBody>
      </p:sp>
      <p:sp>
        <p:nvSpPr>
          <p:cNvPr id="3075" name="Rectangle 3"/>
          <p:cNvSpPr>
            <a:spLocks noGrp="1" noChangeArrowheads="1"/>
          </p:cNvSpPr>
          <p:nvPr>
            <p:ph type="subTitle" idx="1"/>
          </p:nvPr>
        </p:nvSpPr>
        <p:spPr/>
        <p:txBody>
          <a:bodyPr/>
          <a:lstStyle/>
          <a:p>
            <a:r>
              <a:rPr lang="en-US" sz="2800"/>
              <a:t>Joanne Noone, PhD, RN, CNE</a:t>
            </a: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What are the keyword(s)?</a:t>
            </a:r>
          </a:p>
        </p:txBody>
      </p:sp>
      <p:sp>
        <p:nvSpPr>
          <p:cNvPr id="9219" name="Rectangle 3"/>
          <p:cNvSpPr>
            <a:spLocks noGrp="1" noChangeArrowheads="1"/>
          </p:cNvSpPr>
          <p:nvPr>
            <p:ph type="body" idx="1"/>
          </p:nvPr>
        </p:nvSpPr>
        <p:spPr/>
        <p:txBody>
          <a:bodyPr/>
          <a:lstStyle/>
          <a:p>
            <a:pPr eaLnBrk="1" hangingPunct="1">
              <a:buFontTx/>
              <a:buNone/>
            </a:pPr>
            <a:r>
              <a:rPr lang="en-US" sz="2800" smtClean="0"/>
              <a:t>	You and a few coworkers are returning to your workplace after lunch.  You leave your coworkers in the hallway and walk into the office.  You find your 50 year-old supervisor slumped over her desk.  You gently shake her and shout “Are you OK?”  She is unresponsive.  Which of the following actions should you do next?</a:t>
            </a:r>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What are the keyword(s)?</a:t>
            </a:r>
          </a:p>
        </p:txBody>
      </p:sp>
      <p:sp>
        <p:nvSpPr>
          <p:cNvPr id="10243" name="Rectangle 3"/>
          <p:cNvSpPr>
            <a:spLocks noGrp="1" noChangeArrowheads="1"/>
          </p:cNvSpPr>
          <p:nvPr>
            <p:ph type="body" idx="1"/>
          </p:nvPr>
        </p:nvSpPr>
        <p:spPr/>
        <p:txBody>
          <a:bodyPr/>
          <a:lstStyle/>
          <a:p>
            <a:pPr eaLnBrk="1" hangingPunct="1">
              <a:buFontTx/>
              <a:buNone/>
            </a:pPr>
            <a:r>
              <a:rPr lang="en-US" sz="2800" smtClean="0"/>
              <a:t>	You and a few coworkers are returning to your workplace after lunch.  You leave your coworkers in the hallway and walk into the office.  You find your 50-year-old supervisor slumped over her desk.  You gently shake her and shout “Are you OK?”  She is </a:t>
            </a:r>
            <a:r>
              <a:rPr lang="en-US" sz="2800" u="sng" smtClean="0"/>
              <a:t>unresponsive</a:t>
            </a:r>
            <a:r>
              <a:rPr lang="en-US" sz="2800" smtClean="0"/>
              <a:t>.  Which of the following actions should you do </a:t>
            </a:r>
            <a:r>
              <a:rPr lang="en-US" sz="2800" u="sng" smtClean="0"/>
              <a:t>next</a:t>
            </a:r>
            <a:r>
              <a:rPr lang="en-US" sz="2800" smtClean="0"/>
              <a:t>?</a:t>
            </a: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685800"/>
            <a:ext cx="8001000" cy="1143000"/>
          </a:xfrm>
        </p:spPr>
        <p:txBody>
          <a:bodyPr/>
          <a:lstStyle/>
          <a:p>
            <a:r>
              <a:rPr lang="en-US" dirty="0" smtClean="0"/>
              <a:t>Eliminate 2 Answers – What should you do next?</a:t>
            </a:r>
            <a:endParaRPr lang="en-US" dirty="0"/>
          </a:p>
        </p:txBody>
      </p:sp>
      <p:sp>
        <p:nvSpPr>
          <p:cNvPr id="3" name="TPAnswers"/>
          <p:cNvSpPr>
            <a:spLocks noGrp="1"/>
          </p:cNvSpPr>
          <p:nvPr>
            <p:ph type="body" idx="1"/>
            <p:custDataLst>
              <p:tags r:id="rId2"/>
            </p:custDataLst>
          </p:nvPr>
        </p:nvSpPr>
        <p:spPr>
          <a:xfrm>
            <a:off x="1066800" y="2057400"/>
            <a:ext cx="6908800" cy="4525962"/>
          </a:xfrm>
        </p:spPr>
        <p:txBody>
          <a:bodyPr tIns="45719" bIns="45719">
            <a:noAutofit/>
          </a:bodyPr>
          <a:lstStyle/>
          <a:p>
            <a:pPr marL="609600" indent="-609600" eaLnBrk="1" hangingPunct="1">
              <a:spcAft>
                <a:spcPts val="0"/>
              </a:spcAft>
              <a:buFontTx/>
              <a:buAutoNum type="alphaLcPeriod"/>
            </a:pPr>
            <a:r>
              <a:rPr lang="en-US" dirty="0" smtClean="0"/>
              <a:t>Open the airway using the head tilt-chin lift method</a:t>
            </a:r>
          </a:p>
          <a:p>
            <a:pPr marL="609600" indent="-609600" eaLnBrk="1" hangingPunct="1">
              <a:spcAft>
                <a:spcPts val="0"/>
              </a:spcAft>
              <a:buFontTx/>
              <a:buAutoNum type="alphaLcPeriod"/>
            </a:pPr>
            <a:r>
              <a:rPr lang="en-US" dirty="0" smtClean="0"/>
              <a:t>Shout for help</a:t>
            </a:r>
          </a:p>
          <a:p>
            <a:pPr marL="609600" indent="-609600" eaLnBrk="1" hangingPunct="1">
              <a:spcAft>
                <a:spcPts val="0"/>
              </a:spcAft>
              <a:buFontTx/>
              <a:buAutoNum type="alphaLcPeriod"/>
            </a:pPr>
            <a:r>
              <a:rPr lang="en-US" dirty="0" smtClean="0"/>
              <a:t>Look for signs of circulation</a:t>
            </a:r>
          </a:p>
          <a:p>
            <a:pPr marL="609600" indent="-609600" eaLnBrk="1" hangingPunct="1">
              <a:spcAft>
                <a:spcPts val="0"/>
              </a:spcAft>
              <a:buFontTx/>
              <a:buAutoNum type="alphaLcPeriod"/>
            </a:pPr>
            <a:r>
              <a:rPr lang="en-US" dirty="0" smtClean="0"/>
              <a:t>Run downstairs to the security station and phone 911</a:t>
            </a:r>
          </a:p>
        </p:txBody>
      </p:sp>
      <p:grpSp>
        <p:nvGrpSpPr>
          <p:cNvPr id="9" name="CountdownNew" hidden="1"/>
          <p:cNvGrpSpPr/>
          <p:nvPr>
            <p:custDataLst>
              <p:tags r:id="rId3"/>
            </p:custDataLst>
          </p:nvPr>
        </p:nvGrpSpPr>
        <p:grpSpPr>
          <a:xfrm>
            <a:off x="8255000" y="5715000"/>
            <a:ext cx="1588" cy="1588"/>
            <a:chOff x="8318500" y="6032500"/>
            <a:chExt cx="889000" cy="1143000"/>
          </a:xfrm>
        </p:grpSpPr>
        <p:pic>
          <p:nvPicPr>
            <p:cNvPr id="8" name="CDShape" descr="countdown.png" hidden="1"/>
            <p:cNvPicPr>
              <a:picLocks/>
            </p:cNvPicPr>
            <p:nvPr/>
          </p:nvPicPr>
          <p:blipFill>
            <a:blip r:embed="rId5" cstate="print"/>
            <a:stretch>
              <a:fillRect/>
            </a:stretch>
          </p:blipFill>
          <p:spPr>
            <a:xfrm>
              <a:off x="8318500" y="6032500"/>
              <a:ext cx="889000" cy="1143000"/>
            </a:xfrm>
            <a:prstGeom prst="rect">
              <a:avLst/>
            </a:prstGeom>
          </p:spPr>
        </p:pic>
        <p:sp>
          <p:nvSpPr>
            <p:cNvPr id="7" name="CDText" hidden="1"/>
            <p:cNvSpPr txBox="1"/>
            <p:nvPr/>
          </p:nvSpPr>
          <p:spPr>
            <a:xfrm>
              <a:off x="8356600" y="6032500"/>
              <a:ext cx="838200" cy="635000"/>
            </a:xfrm>
            <a:prstGeom prst="rect">
              <a:avLst/>
            </a:prstGeom>
            <a:noFill/>
          </p:spPr>
          <p:txBody>
            <a:bodyPr vert="horz" rtlCol="0" anchor="ctr" anchorCtr="1">
              <a:noAutofit/>
            </a:bodyPr>
            <a:lstStyle/>
            <a:p>
              <a:pPr algn="ctr"/>
              <a:endParaRPr lang="en-US" b="1">
                <a:solidFill>
                  <a:srgbClr val="000000"/>
                </a:solidFill>
                <a:latin typeface="Tahoma"/>
              </a:endParaRP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repeatDur="0" restart="never"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457200"/>
            <a:ext cx="8001000" cy="1143000"/>
          </a:xfrm>
        </p:spPr>
        <p:txBody>
          <a:bodyPr/>
          <a:lstStyle/>
          <a:p>
            <a:r>
              <a:rPr lang="en-US" dirty="0" smtClean="0"/>
              <a:t>Eliminate 2 Answers – What should you do next?</a:t>
            </a:r>
            <a:endParaRPr lang="en-US" dirty="0"/>
          </a:p>
        </p:txBody>
      </p:sp>
      <p:sp>
        <p:nvSpPr>
          <p:cNvPr id="3" name="TPAnswers"/>
          <p:cNvSpPr>
            <a:spLocks noGrp="1"/>
          </p:cNvSpPr>
          <p:nvPr>
            <p:ph type="body" idx="1"/>
            <p:custDataLst>
              <p:tags r:id="rId2"/>
            </p:custDataLst>
          </p:nvPr>
        </p:nvSpPr>
        <p:spPr>
          <a:xfrm>
            <a:off x="1371600" y="2068479"/>
            <a:ext cx="6908800" cy="4525962"/>
          </a:xfrm>
        </p:spPr>
        <p:txBody>
          <a:bodyPr tIns="45719" bIns="45719">
            <a:noAutofit/>
          </a:bodyPr>
          <a:lstStyle/>
          <a:p>
            <a:pPr marL="609600" indent="-609600" eaLnBrk="1" hangingPunct="1">
              <a:spcAft>
                <a:spcPts val="0"/>
              </a:spcAft>
              <a:buFontTx/>
              <a:buAutoNum type="alphaLcPeriod"/>
            </a:pPr>
            <a:r>
              <a:rPr lang="en-US" dirty="0" smtClean="0"/>
              <a:t>Open the airway using the head tilt-chin lift method</a:t>
            </a:r>
          </a:p>
          <a:p>
            <a:pPr marL="609600" indent="-609600" eaLnBrk="1" hangingPunct="1">
              <a:spcAft>
                <a:spcPts val="0"/>
              </a:spcAft>
              <a:buFontTx/>
              <a:buAutoNum type="alphaLcPeriod"/>
            </a:pPr>
            <a:r>
              <a:rPr lang="en-US" dirty="0" smtClean="0"/>
              <a:t>Shout for help</a:t>
            </a:r>
          </a:p>
          <a:p>
            <a:pPr marL="609600" indent="-609600" eaLnBrk="1" hangingPunct="1">
              <a:spcAft>
                <a:spcPts val="0"/>
              </a:spcAft>
              <a:buFontTx/>
              <a:buAutoNum type="alphaLcPeriod"/>
            </a:pPr>
            <a:r>
              <a:rPr lang="en-US" strike="sngStrike" dirty="0" smtClean="0"/>
              <a:t>Look for signs of circulation</a:t>
            </a:r>
          </a:p>
          <a:p>
            <a:pPr marL="609600" indent="-609600" eaLnBrk="1" hangingPunct="1">
              <a:spcAft>
                <a:spcPts val="0"/>
              </a:spcAft>
              <a:buFontTx/>
              <a:buAutoNum type="alphaLcPeriod"/>
            </a:pPr>
            <a:r>
              <a:rPr lang="en-US" strike="sngStrike" dirty="0" smtClean="0"/>
              <a:t>Run downstairs to the security station and phone 911</a:t>
            </a:r>
          </a:p>
        </p:txBody>
      </p:sp>
      <p:grpSp>
        <p:nvGrpSpPr>
          <p:cNvPr id="9" name="CountdownNew" hidden="1"/>
          <p:cNvGrpSpPr/>
          <p:nvPr>
            <p:custDataLst>
              <p:tags r:id="rId3"/>
            </p:custDataLst>
          </p:nvPr>
        </p:nvGrpSpPr>
        <p:grpSpPr>
          <a:xfrm>
            <a:off x="8255000" y="5715000"/>
            <a:ext cx="1588" cy="1588"/>
            <a:chOff x="8318500" y="6032500"/>
            <a:chExt cx="889000" cy="1143000"/>
          </a:xfrm>
        </p:grpSpPr>
        <p:pic>
          <p:nvPicPr>
            <p:cNvPr id="8" name="CDShape" descr="countdown.png" hidden="1"/>
            <p:cNvPicPr>
              <a:picLocks/>
            </p:cNvPicPr>
            <p:nvPr/>
          </p:nvPicPr>
          <p:blipFill>
            <a:blip r:embed="rId5" cstate="print"/>
            <a:stretch>
              <a:fillRect/>
            </a:stretch>
          </p:blipFill>
          <p:spPr>
            <a:xfrm>
              <a:off x="8318500" y="6032500"/>
              <a:ext cx="889000" cy="1143000"/>
            </a:xfrm>
            <a:prstGeom prst="rect">
              <a:avLst/>
            </a:prstGeom>
          </p:spPr>
        </p:pic>
        <p:sp>
          <p:nvSpPr>
            <p:cNvPr id="7" name="CDText" hidden="1"/>
            <p:cNvSpPr txBox="1"/>
            <p:nvPr/>
          </p:nvSpPr>
          <p:spPr>
            <a:xfrm>
              <a:off x="8356600" y="6032500"/>
              <a:ext cx="838200" cy="635000"/>
            </a:xfrm>
            <a:prstGeom prst="rect">
              <a:avLst/>
            </a:prstGeom>
            <a:noFill/>
          </p:spPr>
          <p:txBody>
            <a:bodyPr vert="horz" rtlCol="0" anchor="ctr" anchorCtr="1">
              <a:noAutofit/>
            </a:bodyPr>
            <a:lstStyle/>
            <a:p>
              <a:pPr algn="ctr"/>
              <a:endParaRPr lang="en-US" b="1">
                <a:solidFill>
                  <a:srgbClr val="000000"/>
                </a:solidFill>
                <a:latin typeface="Tahoma"/>
              </a:endParaRPr>
            </a:p>
          </p:txBody>
        </p:sp>
      </p:grpSp>
    </p:spTree>
    <p:custDataLst>
      <p:tags r:id="rId1"/>
    </p:custDataLst>
    <p:extLst>
      <p:ext uri="{BB962C8B-B14F-4D97-AF65-F5344CB8AC3E}">
        <p14:creationId xmlns:p14="http://schemas.microsoft.com/office/powerpoint/2010/main" val="347614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repeatDur="0" restart="never"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8153400" cy="1143000"/>
          </a:xfrm>
        </p:spPr>
        <p:txBody>
          <a:bodyPr/>
          <a:lstStyle/>
          <a:p>
            <a:r>
              <a:rPr lang="en-US" dirty="0" smtClean="0"/>
              <a:t>What should you do next?</a:t>
            </a:r>
            <a:endParaRPr lang="en-US" dirty="0"/>
          </a:p>
        </p:txBody>
      </p:sp>
      <p:sp>
        <p:nvSpPr>
          <p:cNvPr id="3" name="TPAnswers"/>
          <p:cNvSpPr>
            <a:spLocks noGrp="1"/>
          </p:cNvSpPr>
          <p:nvPr>
            <p:ph type="body" idx="1"/>
            <p:custDataLst>
              <p:tags r:id="rId2"/>
            </p:custDataLst>
          </p:nvPr>
        </p:nvSpPr>
        <p:spPr>
          <a:xfrm>
            <a:off x="457200" y="1600200"/>
            <a:ext cx="4648200" cy="4114800"/>
          </a:xfrm>
        </p:spPr>
        <p:txBody>
          <a:bodyPr>
            <a:noAutofit/>
          </a:bodyPr>
          <a:lstStyle/>
          <a:p>
            <a:pPr marL="514350" indent="-514350">
              <a:spcAft>
                <a:spcPts val="0"/>
              </a:spcAft>
              <a:buAutoNum type="arabicPeriod"/>
            </a:pPr>
            <a:r>
              <a:rPr lang="en-US" dirty="0" smtClean="0"/>
              <a:t> Open the airway using the head tilt-chin lift method</a:t>
            </a:r>
          </a:p>
          <a:p>
            <a:pPr marL="514350" indent="-514350">
              <a:spcAft>
                <a:spcPts val="0"/>
              </a:spcAft>
              <a:buAutoNum type="arabicPeriod"/>
            </a:pPr>
            <a:r>
              <a:rPr lang="en-US" dirty="0" smtClean="0"/>
              <a:t> Shout for help</a:t>
            </a:r>
            <a:endParaRPr lang="en-US" dirty="0"/>
          </a:p>
        </p:txBody>
      </p:sp>
      <p:grpSp>
        <p:nvGrpSpPr>
          <p:cNvPr id="9" name="CountdownNew" hidden="1"/>
          <p:cNvGrpSpPr/>
          <p:nvPr>
            <p:custDataLst>
              <p:tags r:id="rId3"/>
            </p:custDataLst>
          </p:nvPr>
        </p:nvGrpSpPr>
        <p:grpSpPr>
          <a:xfrm>
            <a:off x="8255000" y="5715000"/>
            <a:ext cx="1588" cy="1588"/>
            <a:chOff x="8318500" y="6032500"/>
            <a:chExt cx="889000" cy="1143000"/>
          </a:xfrm>
        </p:grpSpPr>
        <p:pic>
          <p:nvPicPr>
            <p:cNvPr id="8" name="CDShape" descr="countdown.png" hidden="1"/>
            <p:cNvPicPr>
              <a:picLocks/>
            </p:cNvPicPr>
            <p:nvPr/>
          </p:nvPicPr>
          <p:blipFill>
            <a:blip r:embed="rId5" cstate="print"/>
            <a:stretch>
              <a:fillRect/>
            </a:stretch>
          </p:blipFill>
          <p:spPr>
            <a:xfrm>
              <a:off x="8318500" y="6032500"/>
              <a:ext cx="889000" cy="1143000"/>
            </a:xfrm>
            <a:prstGeom prst="rect">
              <a:avLst/>
            </a:prstGeom>
          </p:spPr>
        </p:pic>
        <p:sp>
          <p:nvSpPr>
            <p:cNvPr id="6" name="CDText" hidden="1"/>
            <p:cNvSpPr txBox="1"/>
            <p:nvPr/>
          </p:nvSpPr>
          <p:spPr>
            <a:xfrm>
              <a:off x="8356600" y="6032500"/>
              <a:ext cx="838200" cy="635000"/>
            </a:xfrm>
            <a:prstGeom prst="rect">
              <a:avLst/>
            </a:prstGeom>
            <a:noFill/>
          </p:spPr>
          <p:txBody>
            <a:bodyPr vert="horz" rtlCol="0" anchor="ctr" anchorCtr="1">
              <a:noAutofit/>
            </a:bodyPr>
            <a:lstStyle/>
            <a:p>
              <a:pPr algn="ctr"/>
              <a:endParaRPr lang="en-US" b="1">
                <a:solidFill>
                  <a:srgbClr val="000000"/>
                </a:solidFill>
                <a:latin typeface="Tahoma"/>
              </a:endParaRP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repeatDur="0" restart="never"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8153400" cy="1143000"/>
          </a:xfrm>
        </p:spPr>
        <p:txBody>
          <a:bodyPr/>
          <a:lstStyle/>
          <a:p>
            <a:r>
              <a:rPr lang="en-US" dirty="0" smtClean="0"/>
              <a:t>What should you do next?</a:t>
            </a:r>
            <a:endParaRPr lang="en-US" dirty="0"/>
          </a:p>
        </p:txBody>
      </p:sp>
      <p:sp>
        <p:nvSpPr>
          <p:cNvPr id="7" name="CorShape1"/>
          <p:cNvSpPr/>
          <p:nvPr>
            <p:custDataLst>
              <p:tags r:id="rId2"/>
            </p:custDataLst>
          </p:nvPr>
        </p:nvSpPr>
        <p:spPr>
          <a:xfrm>
            <a:off x="990600" y="3227492"/>
            <a:ext cx="589280" cy="506307"/>
          </a:xfrm>
          <a:prstGeom prst="smileyFace">
            <a:avLst/>
          </a:prstGeom>
          <a:solidFill>
            <a:srgbClr val="FFFF00"/>
          </a:solidFill>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1600200" y="1676400"/>
            <a:ext cx="4648200" cy="4114800"/>
          </a:xfrm>
        </p:spPr>
        <p:txBody>
          <a:bodyPr>
            <a:noAutofit/>
          </a:bodyPr>
          <a:lstStyle/>
          <a:p>
            <a:pPr marL="514350" indent="-514350">
              <a:spcAft>
                <a:spcPts val="0"/>
              </a:spcAft>
              <a:buAutoNum type="arabicPeriod"/>
            </a:pPr>
            <a:r>
              <a:rPr lang="en-US" dirty="0" smtClean="0"/>
              <a:t> Open the airway using the head tilt-chin lift method</a:t>
            </a:r>
          </a:p>
          <a:p>
            <a:pPr marL="514350" indent="-514350">
              <a:spcAft>
                <a:spcPts val="0"/>
              </a:spcAft>
              <a:buAutoNum type="arabicPeriod"/>
            </a:pPr>
            <a:r>
              <a:rPr lang="en-US" dirty="0" smtClean="0"/>
              <a:t> Shout for help</a:t>
            </a:r>
            <a:endParaRPr lang="en-US" dirty="0"/>
          </a:p>
        </p:txBody>
      </p:sp>
      <p:grpSp>
        <p:nvGrpSpPr>
          <p:cNvPr id="9" name="CountdownNew" hidden="1"/>
          <p:cNvGrpSpPr/>
          <p:nvPr>
            <p:custDataLst>
              <p:tags r:id="rId4"/>
            </p:custDataLst>
          </p:nvPr>
        </p:nvGrpSpPr>
        <p:grpSpPr>
          <a:xfrm>
            <a:off x="8255000" y="5715000"/>
            <a:ext cx="1588" cy="1588"/>
            <a:chOff x="8318500" y="6032500"/>
            <a:chExt cx="889000" cy="1143000"/>
          </a:xfrm>
        </p:grpSpPr>
        <p:pic>
          <p:nvPicPr>
            <p:cNvPr id="8" name="CDShape" descr="countdown.png" hidden="1"/>
            <p:cNvPicPr>
              <a:picLocks/>
            </p:cNvPicPr>
            <p:nvPr/>
          </p:nvPicPr>
          <p:blipFill>
            <a:blip r:embed="rId6" cstate="print"/>
            <a:stretch>
              <a:fillRect/>
            </a:stretch>
          </p:blipFill>
          <p:spPr>
            <a:xfrm>
              <a:off x="8318500" y="6032500"/>
              <a:ext cx="889000" cy="1143000"/>
            </a:xfrm>
            <a:prstGeom prst="rect">
              <a:avLst/>
            </a:prstGeom>
          </p:spPr>
        </p:pic>
        <p:sp>
          <p:nvSpPr>
            <p:cNvPr id="6" name="CDText" hidden="1"/>
            <p:cNvSpPr txBox="1"/>
            <p:nvPr/>
          </p:nvSpPr>
          <p:spPr>
            <a:xfrm>
              <a:off x="8356600" y="6032500"/>
              <a:ext cx="838200" cy="635000"/>
            </a:xfrm>
            <a:prstGeom prst="rect">
              <a:avLst/>
            </a:prstGeom>
            <a:noFill/>
          </p:spPr>
          <p:txBody>
            <a:bodyPr vert="horz" rtlCol="0" anchor="ctr" anchorCtr="1">
              <a:noAutofit/>
            </a:bodyPr>
            <a:lstStyle/>
            <a:p>
              <a:pPr algn="ctr"/>
              <a:endParaRPr lang="en-US" b="1">
                <a:solidFill>
                  <a:srgbClr val="000000"/>
                </a:solidFill>
                <a:latin typeface="Tahoma"/>
              </a:endParaRPr>
            </a:p>
          </p:txBody>
        </p:sp>
      </p:grpSp>
    </p:spTree>
    <p:custDataLst>
      <p:tags r:id="rId1"/>
    </p:custDataLst>
    <p:extLst>
      <p:ext uri="{BB962C8B-B14F-4D97-AF65-F5344CB8AC3E}">
        <p14:creationId xmlns:p14="http://schemas.microsoft.com/office/powerpoint/2010/main" val="561183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repeatDur="0" restart="never"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repeatDur="0" restart="never"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do if there seems like no one right answer?</a:t>
            </a:r>
            <a:endParaRPr lang="en-US" dirty="0"/>
          </a:p>
        </p:txBody>
      </p:sp>
      <p:sp>
        <p:nvSpPr>
          <p:cNvPr id="3" name="Text Placeholder 2"/>
          <p:cNvSpPr>
            <a:spLocks noGrp="1"/>
          </p:cNvSpPr>
          <p:nvPr>
            <p:ph type="body" idx="1"/>
          </p:nvPr>
        </p:nvSpPr>
        <p:spPr/>
        <p:txBody>
          <a:bodyPr/>
          <a:lstStyle/>
          <a:p>
            <a:r>
              <a:rPr lang="en-US" dirty="0" smtClean="0"/>
              <a:t>Look at each choice; are some only partly true or true in limited situations</a:t>
            </a:r>
          </a:p>
          <a:p>
            <a:r>
              <a:rPr lang="en-US" dirty="0" smtClean="0"/>
              <a:t>Imagine each choice as being the right answer within the situation and determine if that looks correct as you are seeing it act out</a:t>
            </a:r>
            <a:endParaRPr lang="en-US" dirty="0"/>
          </a:p>
        </p:txBody>
      </p:sp>
    </p:spTree>
    <p:extLst>
      <p:ext uri="{BB962C8B-B14F-4D97-AF65-F5344CB8AC3E}">
        <p14:creationId xmlns:p14="http://schemas.microsoft.com/office/powerpoint/2010/main" val="10003840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Answering negative questions</a:t>
            </a:r>
          </a:p>
        </p:txBody>
      </p:sp>
      <p:sp>
        <p:nvSpPr>
          <p:cNvPr id="13315" name="Rectangle 3"/>
          <p:cNvSpPr>
            <a:spLocks noGrp="1" noChangeArrowheads="1"/>
          </p:cNvSpPr>
          <p:nvPr>
            <p:ph type="body" idx="1"/>
          </p:nvPr>
        </p:nvSpPr>
        <p:spPr/>
        <p:txBody>
          <a:bodyPr/>
          <a:lstStyle/>
          <a:p>
            <a:pPr eaLnBrk="1" hangingPunct="1"/>
            <a:r>
              <a:rPr lang="en-US" dirty="0" smtClean="0"/>
              <a:t>Identify key words</a:t>
            </a:r>
          </a:p>
          <a:p>
            <a:pPr eaLnBrk="1" hangingPunct="1"/>
            <a:r>
              <a:rPr lang="en-US" dirty="0" smtClean="0"/>
              <a:t>Answer the item that is wrong</a:t>
            </a:r>
          </a:p>
          <a:p>
            <a:pPr eaLnBrk="1" hangingPunct="1"/>
            <a:r>
              <a:rPr lang="en-US" dirty="0" smtClean="0"/>
              <a:t>You may know this as:</a:t>
            </a:r>
          </a:p>
          <a:p>
            <a:pPr lvl="1" eaLnBrk="1" hangingPunct="1"/>
            <a:r>
              <a:rPr lang="en-US" dirty="0" smtClean="0"/>
              <a:t>All of the following EXCEPT:</a:t>
            </a:r>
          </a:p>
          <a:p>
            <a:r>
              <a:rPr lang="en-US" dirty="0" smtClean="0"/>
              <a:t>Stem may now ask or say:</a:t>
            </a:r>
          </a:p>
          <a:p>
            <a:pPr lvl="1"/>
            <a:r>
              <a:rPr lang="en-US" dirty="0" smtClean="0"/>
              <a:t>Which is least helpful</a:t>
            </a:r>
          </a:p>
          <a:p>
            <a:pPr lvl="1"/>
            <a:r>
              <a:rPr lang="en-US" dirty="0" smtClean="0"/>
              <a:t>Further teaching is required</a:t>
            </a:r>
          </a:p>
          <a:p>
            <a:pPr eaLnBrk="1" hangingPunct="1"/>
            <a:endParaRPr lang="en-US" dirty="0" smtClean="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dirty="0" smtClean="0"/>
              <a:t>Is this asking for a right or wrong answer?</a:t>
            </a:r>
          </a:p>
        </p:txBody>
      </p:sp>
      <p:sp>
        <p:nvSpPr>
          <p:cNvPr id="14339" name="Rectangle 3"/>
          <p:cNvSpPr>
            <a:spLocks noGrp="1" noChangeArrowheads="1"/>
          </p:cNvSpPr>
          <p:nvPr>
            <p:ph type="body" idx="1"/>
          </p:nvPr>
        </p:nvSpPr>
        <p:spPr/>
        <p:txBody>
          <a:bodyPr/>
          <a:lstStyle/>
          <a:p>
            <a:pPr marL="609600" indent="0" eaLnBrk="1" hangingPunct="1">
              <a:buFontTx/>
              <a:buNone/>
            </a:pPr>
            <a:r>
              <a:rPr lang="en-US" dirty="0" smtClean="0"/>
              <a:t>A student in a CPR class is asked about signs of circulation.  Which response would indicate that further teaching is required?</a:t>
            </a:r>
          </a:p>
          <a:p>
            <a:pPr marL="609600" indent="-609600" eaLnBrk="1" hangingPunct="1">
              <a:buFontTx/>
              <a:buNone/>
            </a:pPr>
            <a:r>
              <a:rPr lang="en-US" dirty="0" smtClean="0"/>
              <a:t>a.  Normal breathing</a:t>
            </a:r>
          </a:p>
          <a:p>
            <a:pPr marL="609600" indent="-609600" eaLnBrk="1" hangingPunct="1">
              <a:buFontTx/>
              <a:buAutoNum type="alphaLcPeriod" startAt="2"/>
            </a:pPr>
            <a:r>
              <a:rPr lang="en-US" dirty="0" smtClean="0"/>
              <a:t>Blue, cool skin</a:t>
            </a:r>
          </a:p>
          <a:p>
            <a:pPr marL="609600" indent="-609600" eaLnBrk="1" hangingPunct="1">
              <a:buFontTx/>
              <a:buAutoNum type="alphaLcPeriod" startAt="2"/>
            </a:pPr>
            <a:r>
              <a:rPr lang="en-US" dirty="0" smtClean="0"/>
              <a:t>Coughing</a:t>
            </a:r>
          </a:p>
          <a:p>
            <a:pPr marL="609600" indent="-609600" eaLnBrk="1" hangingPunct="1">
              <a:buFontTx/>
              <a:buAutoNum type="alphaLcPeriod" startAt="2"/>
            </a:pPr>
            <a:r>
              <a:rPr lang="en-US" dirty="0" smtClean="0"/>
              <a:t>Movement</a:t>
            </a:r>
          </a:p>
          <a:p>
            <a:pPr marL="609600" indent="-609600" eaLnBrk="1" hangingPunct="1"/>
            <a:endParaRPr lang="en-US" dirty="0" smtClean="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457200"/>
            <a:ext cx="8305800" cy="1828800"/>
          </a:xfrm>
        </p:spPr>
        <p:txBody>
          <a:bodyPr/>
          <a:lstStyle/>
          <a:p>
            <a:pPr algn="l"/>
            <a:r>
              <a:rPr lang="en-US" sz="3600" dirty="0" smtClean="0"/>
              <a:t>A student in a CPR class is asked about signs of circulation.  Which response would indicate that further teaching is required?</a:t>
            </a:r>
            <a:endParaRPr lang="en-US" sz="3600" dirty="0"/>
          </a:p>
        </p:txBody>
      </p:sp>
      <p:sp>
        <p:nvSpPr>
          <p:cNvPr id="3" name="TPAnswers"/>
          <p:cNvSpPr>
            <a:spLocks noGrp="1"/>
          </p:cNvSpPr>
          <p:nvPr>
            <p:ph type="body" idx="1"/>
            <p:custDataLst>
              <p:tags r:id="rId2"/>
            </p:custDataLst>
          </p:nvPr>
        </p:nvSpPr>
        <p:spPr>
          <a:xfrm>
            <a:off x="838200" y="2667000"/>
            <a:ext cx="4114800" cy="3048000"/>
          </a:xfrm>
        </p:spPr>
        <p:txBody>
          <a:bodyPr>
            <a:noAutofit/>
          </a:bodyPr>
          <a:lstStyle/>
          <a:p>
            <a:pPr marL="514350" indent="-514350">
              <a:spcAft>
                <a:spcPts val="0"/>
              </a:spcAft>
              <a:buAutoNum type="arabicPeriod"/>
            </a:pPr>
            <a:r>
              <a:rPr lang="en-US" dirty="0" smtClean="0"/>
              <a:t>Normal breathing</a:t>
            </a:r>
          </a:p>
          <a:p>
            <a:pPr marL="514350" indent="-514350">
              <a:spcAft>
                <a:spcPts val="0"/>
              </a:spcAft>
              <a:buAutoNum type="arabicPeriod"/>
            </a:pPr>
            <a:r>
              <a:rPr lang="en-US" dirty="0" smtClean="0"/>
              <a:t>Blue, cool skin</a:t>
            </a:r>
          </a:p>
          <a:p>
            <a:pPr marL="514350" indent="-514350">
              <a:spcAft>
                <a:spcPts val="0"/>
              </a:spcAft>
              <a:buAutoNum type="arabicPeriod"/>
            </a:pPr>
            <a:r>
              <a:rPr lang="en-US" dirty="0" smtClean="0"/>
              <a:t>Coughing</a:t>
            </a:r>
          </a:p>
          <a:p>
            <a:pPr marL="514350" indent="-514350">
              <a:spcAft>
                <a:spcPts val="0"/>
              </a:spcAft>
              <a:buAutoNum type="arabicPeriod"/>
            </a:pPr>
            <a:r>
              <a:rPr lang="en-US" dirty="0" smtClean="0"/>
              <a:t>Movement</a:t>
            </a:r>
            <a:endParaRPr lang="en-US" dirty="0"/>
          </a:p>
        </p:txBody>
      </p:sp>
      <p:grpSp>
        <p:nvGrpSpPr>
          <p:cNvPr id="8" name="CountdownNew" hidden="1"/>
          <p:cNvGrpSpPr/>
          <p:nvPr>
            <p:custDataLst>
              <p:tags r:id="rId3"/>
            </p:custDataLst>
          </p:nvPr>
        </p:nvGrpSpPr>
        <p:grpSpPr>
          <a:xfrm>
            <a:off x="8255000" y="5715000"/>
            <a:ext cx="1588" cy="1588"/>
            <a:chOff x="8318500" y="6032500"/>
            <a:chExt cx="889000" cy="1143000"/>
          </a:xfrm>
        </p:grpSpPr>
        <p:pic>
          <p:nvPicPr>
            <p:cNvPr id="7" name="CDShape" descr="countdown.png" hidden="1"/>
            <p:cNvPicPr>
              <a:picLocks/>
            </p:cNvPicPr>
            <p:nvPr/>
          </p:nvPicPr>
          <p:blipFill>
            <a:blip r:embed="rId5" cstate="print"/>
            <a:stretch>
              <a:fillRect/>
            </a:stretch>
          </p:blipFill>
          <p:spPr>
            <a:xfrm>
              <a:off x="8318500" y="6032500"/>
              <a:ext cx="889000" cy="1143000"/>
            </a:xfrm>
            <a:prstGeom prst="rect">
              <a:avLst/>
            </a:prstGeom>
          </p:spPr>
        </p:pic>
        <p:sp>
          <p:nvSpPr>
            <p:cNvPr id="6" name="CDText" hidden="1"/>
            <p:cNvSpPr txBox="1"/>
            <p:nvPr/>
          </p:nvSpPr>
          <p:spPr>
            <a:xfrm>
              <a:off x="8356600" y="6032500"/>
              <a:ext cx="838200" cy="635000"/>
            </a:xfrm>
            <a:prstGeom prst="rect">
              <a:avLst/>
            </a:prstGeom>
            <a:noFill/>
          </p:spPr>
          <p:txBody>
            <a:bodyPr vert="horz" rtlCol="0" anchor="ctr" anchorCtr="1">
              <a:noAutofit/>
            </a:bodyPr>
            <a:lstStyle/>
            <a:p>
              <a:pPr algn="ctr"/>
              <a:endParaRPr lang="en-US" b="1">
                <a:solidFill>
                  <a:srgbClr val="000000"/>
                </a:solidFill>
                <a:latin typeface="Tahoma"/>
              </a:endParaRPr>
            </a:p>
          </p:txBody>
        </p:sp>
      </p:grpSp>
    </p:spTree>
    <p:custDataLst>
      <p:tags r:id="rId1"/>
    </p:custDataLst>
    <p:extLst>
      <p:ext uri="{BB962C8B-B14F-4D97-AF65-F5344CB8AC3E}">
        <p14:creationId xmlns:p14="http://schemas.microsoft.com/office/powerpoint/2010/main" val="2678907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repeatDur="0" restart="never"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Preparing</a:t>
            </a:r>
            <a:endParaRPr lang="en-US" dirty="0"/>
          </a:p>
        </p:txBody>
      </p:sp>
      <p:sp>
        <p:nvSpPr>
          <p:cNvPr id="3" name="Content Placeholder 2"/>
          <p:cNvSpPr>
            <a:spLocks noGrp="1"/>
          </p:cNvSpPr>
          <p:nvPr>
            <p:ph idx="1"/>
          </p:nvPr>
        </p:nvSpPr>
        <p:spPr/>
        <p:txBody>
          <a:bodyPr/>
          <a:lstStyle/>
          <a:p>
            <a:r>
              <a:rPr lang="en-US" b="0" dirty="0" smtClean="0"/>
              <a:t>Look </a:t>
            </a:r>
            <a:r>
              <a:rPr lang="en-US" b="0" dirty="0"/>
              <a:t>for possible test questions in your </a:t>
            </a:r>
            <a:r>
              <a:rPr lang="en-US" b="0" dirty="0" smtClean="0"/>
              <a:t>notes, </a:t>
            </a:r>
            <a:r>
              <a:rPr lang="en-US" b="0" dirty="0"/>
              <a:t>during </a:t>
            </a:r>
            <a:r>
              <a:rPr lang="en-US" b="0" dirty="0" smtClean="0"/>
              <a:t>lecture, text</a:t>
            </a:r>
            <a:endParaRPr lang="en-US" b="0" dirty="0"/>
          </a:p>
          <a:p>
            <a:r>
              <a:rPr lang="en-US" b="0" dirty="0" smtClean="0"/>
              <a:t>Ask </a:t>
            </a:r>
            <a:r>
              <a:rPr lang="en-US" b="0" dirty="0"/>
              <a:t>―</a:t>
            </a:r>
            <a:r>
              <a:rPr lang="en-US" b="0" dirty="0" smtClean="0"/>
              <a:t>Why? </a:t>
            </a:r>
            <a:r>
              <a:rPr lang="en-US" b="0" dirty="0"/>
              <a:t>when studying</a:t>
            </a:r>
          </a:p>
          <a:p>
            <a:r>
              <a:rPr lang="en-US" b="0" dirty="0" smtClean="0"/>
              <a:t>Go </a:t>
            </a:r>
            <a:r>
              <a:rPr lang="en-US" b="0" dirty="0"/>
              <a:t>to test review </a:t>
            </a:r>
            <a:r>
              <a:rPr lang="en-US" b="0" dirty="0" smtClean="0"/>
              <a:t>sessions or take reviews on Sakai</a:t>
            </a:r>
          </a:p>
          <a:p>
            <a:r>
              <a:rPr lang="en-US" b="0" dirty="0" smtClean="0"/>
              <a:t>Study with others and brainstorm questions</a:t>
            </a:r>
          </a:p>
          <a:p>
            <a:r>
              <a:rPr lang="en-US" b="0" dirty="0" smtClean="0"/>
              <a:t>Use your tutor!</a:t>
            </a:r>
          </a:p>
          <a:p>
            <a:endParaRPr lang="en-US" b="0" dirty="0"/>
          </a:p>
          <a:p>
            <a:endParaRPr lang="en-US" dirty="0"/>
          </a:p>
        </p:txBody>
      </p:sp>
    </p:spTree>
    <p:extLst>
      <p:ext uri="{BB962C8B-B14F-4D97-AF65-F5344CB8AC3E}">
        <p14:creationId xmlns:p14="http://schemas.microsoft.com/office/powerpoint/2010/main" val="2703215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457200"/>
            <a:ext cx="8305800" cy="1828800"/>
          </a:xfrm>
        </p:spPr>
        <p:txBody>
          <a:bodyPr/>
          <a:lstStyle/>
          <a:p>
            <a:pPr algn="l"/>
            <a:r>
              <a:rPr lang="en-US" sz="3600" dirty="0" smtClean="0"/>
              <a:t>A student in a CPR class is asked about signs of circulation.  Which response would indicate that further teaching is required?</a:t>
            </a:r>
            <a:endParaRPr lang="en-US" sz="3600" dirty="0"/>
          </a:p>
        </p:txBody>
      </p:sp>
      <p:sp>
        <p:nvSpPr>
          <p:cNvPr id="3" name="TPAnswers"/>
          <p:cNvSpPr>
            <a:spLocks noGrp="1"/>
          </p:cNvSpPr>
          <p:nvPr>
            <p:ph type="body" idx="1"/>
            <p:custDataLst>
              <p:tags r:id="rId2"/>
            </p:custDataLst>
          </p:nvPr>
        </p:nvSpPr>
        <p:spPr>
          <a:xfrm>
            <a:off x="457200" y="2590800"/>
            <a:ext cx="4114800" cy="3048000"/>
          </a:xfrm>
        </p:spPr>
        <p:txBody>
          <a:bodyPr>
            <a:noAutofit/>
          </a:bodyPr>
          <a:lstStyle/>
          <a:p>
            <a:pPr marL="514350" indent="-514350">
              <a:spcAft>
                <a:spcPts val="0"/>
              </a:spcAft>
              <a:buAutoNum type="arabicPeriod"/>
            </a:pPr>
            <a:r>
              <a:rPr lang="en-US" dirty="0" smtClean="0"/>
              <a:t>Normal breathing</a:t>
            </a:r>
          </a:p>
          <a:p>
            <a:pPr marL="514350" indent="-514350">
              <a:spcAft>
                <a:spcPts val="0"/>
              </a:spcAft>
              <a:buAutoNum type="arabicPeriod"/>
            </a:pPr>
            <a:r>
              <a:rPr lang="en-US" dirty="0" smtClean="0"/>
              <a:t>Blue, cool skin</a:t>
            </a:r>
          </a:p>
          <a:p>
            <a:pPr marL="514350" indent="-514350">
              <a:spcAft>
                <a:spcPts val="0"/>
              </a:spcAft>
              <a:buAutoNum type="arabicPeriod"/>
            </a:pPr>
            <a:r>
              <a:rPr lang="en-US" dirty="0" smtClean="0"/>
              <a:t>Coughing</a:t>
            </a:r>
          </a:p>
          <a:p>
            <a:pPr marL="514350" indent="-514350">
              <a:spcAft>
                <a:spcPts val="0"/>
              </a:spcAft>
              <a:buAutoNum type="arabicPeriod"/>
            </a:pPr>
            <a:r>
              <a:rPr lang="en-US" dirty="0" smtClean="0"/>
              <a:t>Movement</a:t>
            </a:r>
            <a:endParaRPr lang="en-US" dirty="0"/>
          </a:p>
        </p:txBody>
      </p:sp>
      <p:sp>
        <p:nvSpPr>
          <p:cNvPr id="5" name="CorShape1"/>
          <p:cNvSpPr/>
          <p:nvPr>
            <p:custDataLst>
              <p:tags r:id="rId3"/>
            </p:custDataLst>
          </p:nvPr>
        </p:nvSpPr>
        <p:spPr>
          <a:xfrm>
            <a:off x="1037589" y="3124200"/>
            <a:ext cx="3000376" cy="585216"/>
          </a:xfrm>
          <a:prstGeom prst="roundRect">
            <a:avLst/>
          </a:prstGeom>
          <a:noFill/>
          <a:ln w="25400">
            <a:solidFill>
              <a:schemeClr val="folHlink"/>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CountdownNew" hidden="1"/>
          <p:cNvGrpSpPr/>
          <p:nvPr>
            <p:custDataLst>
              <p:tags r:id="rId4"/>
            </p:custDataLst>
          </p:nvPr>
        </p:nvGrpSpPr>
        <p:grpSpPr>
          <a:xfrm>
            <a:off x="8255000" y="5715000"/>
            <a:ext cx="1588" cy="1588"/>
            <a:chOff x="8318500" y="6032500"/>
            <a:chExt cx="889000" cy="1143000"/>
          </a:xfrm>
        </p:grpSpPr>
        <p:pic>
          <p:nvPicPr>
            <p:cNvPr id="7" name="CDShape" descr="countdown.png" hidden="1"/>
            <p:cNvPicPr>
              <a:picLocks/>
            </p:cNvPicPr>
            <p:nvPr/>
          </p:nvPicPr>
          <p:blipFill>
            <a:blip r:embed="rId6" cstate="print"/>
            <a:stretch>
              <a:fillRect/>
            </a:stretch>
          </p:blipFill>
          <p:spPr>
            <a:xfrm>
              <a:off x="8318500" y="6032500"/>
              <a:ext cx="889000" cy="1143000"/>
            </a:xfrm>
            <a:prstGeom prst="rect">
              <a:avLst/>
            </a:prstGeom>
          </p:spPr>
        </p:pic>
        <p:sp>
          <p:nvSpPr>
            <p:cNvPr id="6" name="CDText" hidden="1"/>
            <p:cNvSpPr txBox="1"/>
            <p:nvPr/>
          </p:nvSpPr>
          <p:spPr>
            <a:xfrm>
              <a:off x="8356600" y="6032500"/>
              <a:ext cx="838200" cy="635000"/>
            </a:xfrm>
            <a:prstGeom prst="rect">
              <a:avLst/>
            </a:prstGeom>
            <a:noFill/>
          </p:spPr>
          <p:txBody>
            <a:bodyPr vert="horz" rtlCol="0" anchor="ctr" anchorCtr="1">
              <a:noAutofit/>
            </a:bodyPr>
            <a:lstStyle/>
            <a:p>
              <a:pPr algn="ctr"/>
              <a:endParaRPr lang="en-US" b="1">
                <a:solidFill>
                  <a:srgbClr val="000000"/>
                </a:solidFill>
                <a:latin typeface="Tahoma"/>
              </a:endParaRP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repeatDur="0" restart="never"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repeatDur="0" restart="never"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Answer the question before looking at choices</a:t>
            </a:r>
          </a:p>
        </p:txBody>
      </p:sp>
      <p:sp>
        <p:nvSpPr>
          <p:cNvPr id="16387" name="Rectangle 3"/>
          <p:cNvSpPr>
            <a:spLocks noGrp="1" noChangeArrowheads="1"/>
          </p:cNvSpPr>
          <p:nvPr>
            <p:ph type="body" idx="1"/>
          </p:nvPr>
        </p:nvSpPr>
        <p:spPr/>
        <p:txBody>
          <a:bodyPr/>
          <a:lstStyle/>
          <a:p>
            <a:pPr eaLnBrk="1" hangingPunct="1"/>
            <a:r>
              <a:rPr lang="en-US" dirty="0" smtClean="0"/>
              <a:t>Which of the following is a cardiac risk factor that can be modified?</a:t>
            </a:r>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762000"/>
            <a:ext cx="8382000" cy="1143000"/>
          </a:xfrm>
        </p:spPr>
        <p:txBody>
          <a:bodyPr/>
          <a:lstStyle/>
          <a:p>
            <a:pPr eaLnBrk="1" hangingPunct="1"/>
            <a:r>
              <a:rPr lang="en-US" sz="4000" dirty="0" smtClean="0"/>
              <a:t>Which of the following cardiac risk factors can be modified?</a:t>
            </a:r>
          </a:p>
        </p:txBody>
      </p:sp>
      <p:sp>
        <p:nvSpPr>
          <p:cNvPr id="3" name="TPAnswers"/>
          <p:cNvSpPr>
            <a:spLocks noGrp="1"/>
          </p:cNvSpPr>
          <p:nvPr>
            <p:ph type="body" idx="1"/>
            <p:custDataLst>
              <p:tags r:id="rId2"/>
            </p:custDataLst>
          </p:nvPr>
        </p:nvSpPr>
        <p:spPr>
          <a:xfrm>
            <a:off x="838200" y="2362200"/>
            <a:ext cx="7162800" cy="4267200"/>
          </a:xfrm>
        </p:spPr>
        <p:txBody>
          <a:bodyPr>
            <a:noAutofit/>
          </a:bodyPr>
          <a:lstStyle/>
          <a:p>
            <a:pPr marL="514350" indent="-514350">
              <a:spcAft>
                <a:spcPts val="0"/>
              </a:spcAft>
              <a:buAutoNum type="arabicPeriod"/>
            </a:pPr>
            <a:r>
              <a:rPr lang="en-US" dirty="0" smtClean="0"/>
              <a:t>Family history</a:t>
            </a:r>
          </a:p>
          <a:p>
            <a:pPr marL="514350" indent="-514350">
              <a:spcAft>
                <a:spcPts val="0"/>
              </a:spcAft>
              <a:buAutoNum type="arabicPeriod"/>
            </a:pPr>
            <a:r>
              <a:rPr lang="en-US" dirty="0" smtClean="0"/>
              <a:t>Gender</a:t>
            </a:r>
          </a:p>
          <a:p>
            <a:pPr marL="514350" indent="-514350">
              <a:spcAft>
                <a:spcPts val="0"/>
              </a:spcAft>
              <a:buAutoNum type="arabicPeriod"/>
            </a:pPr>
            <a:r>
              <a:rPr lang="en-US" dirty="0" smtClean="0"/>
              <a:t>Race</a:t>
            </a:r>
          </a:p>
          <a:p>
            <a:pPr marL="514350" indent="-514350">
              <a:spcAft>
                <a:spcPts val="0"/>
              </a:spcAft>
              <a:buAutoNum type="arabicPeriod"/>
            </a:pPr>
            <a:r>
              <a:rPr lang="en-US" dirty="0" smtClean="0"/>
              <a:t>Smoking</a:t>
            </a:r>
            <a:endParaRPr lang="en-US" dirty="0"/>
          </a:p>
        </p:txBody>
      </p:sp>
      <p:grpSp>
        <p:nvGrpSpPr>
          <p:cNvPr id="9" name="CountdownNew" hidden="1"/>
          <p:cNvGrpSpPr/>
          <p:nvPr>
            <p:custDataLst>
              <p:tags r:id="rId3"/>
            </p:custDataLst>
          </p:nvPr>
        </p:nvGrpSpPr>
        <p:grpSpPr>
          <a:xfrm>
            <a:off x="8255000" y="5715000"/>
            <a:ext cx="1588" cy="1588"/>
            <a:chOff x="8318500" y="6032500"/>
            <a:chExt cx="889000" cy="1143000"/>
          </a:xfrm>
        </p:grpSpPr>
        <p:pic>
          <p:nvPicPr>
            <p:cNvPr id="8" name="CDShape" descr="countdown.png" hidden="1"/>
            <p:cNvPicPr>
              <a:picLocks/>
            </p:cNvPicPr>
            <p:nvPr/>
          </p:nvPicPr>
          <p:blipFill>
            <a:blip r:embed="rId5" cstate="print"/>
            <a:stretch>
              <a:fillRect/>
            </a:stretch>
          </p:blipFill>
          <p:spPr>
            <a:xfrm>
              <a:off x="8318500" y="6032500"/>
              <a:ext cx="889000" cy="1143000"/>
            </a:xfrm>
            <a:prstGeom prst="rect">
              <a:avLst/>
            </a:prstGeom>
          </p:spPr>
        </p:pic>
        <p:sp>
          <p:nvSpPr>
            <p:cNvPr id="7" name="CDText" hidden="1"/>
            <p:cNvSpPr txBox="1"/>
            <p:nvPr/>
          </p:nvSpPr>
          <p:spPr>
            <a:xfrm>
              <a:off x="8356600" y="6032500"/>
              <a:ext cx="838200" cy="635000"/>
            </a:xfrm>
            <a:prstGeom prst="rect">
              <a:avLst/>
            </a:prstGeom>
            <a:noFill/>
          </p:spPr>
          <p:txBody>
            <a:bodyPr vert="horz" rtlCol="0" anchor="ctr" anchorCtr="1">
              <a:noAutofit/>
            </a:bodyPr>
            <a:lstStyle/>
            <a:p>
              <a:pPr algn="ctr"/>
              <a:endParaRPr lang="en-US" b="1">
                <a:solidFill>
                  <a:srgbClr val="000000"/>
                </a:solidFill>
                <a:latin typeface="Tahoma"/>
              </a:endParaRP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repeatDur="0" restart="never"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762000" y="761999"/>
            <a:ext cx="8077200" cy="655637"/>
          </a:xfrm>
        </p:spPr>
        <p:txBody>
          <a:bodyPr/>
          <a:lstStyle/>
          <a:p>
            <a:pPr eaLnBrk="1" hangingPunct="1"/>
            <a:r>
              <a:rPr lang="en-US" sz="4000" dirty="0" smtClean="0"/>
              <a:t>Which of the following cardiac risk factors can be modified?</a:t>
            </a:r>
          </a:p>
        </p:txBody>
      </p:sp>
      <p:sp>
        <p:nvSpPr>
          <p:cNvPr id="6" name="CorShape1"/>
          <p:cNvSpPr/>
          <p:nvPr>
            <p:custDataLst>
              <p:tags r:id="rId2"/>
            </p:custDataLst>
          </p:nvPr>
        </p:nvSpPr>
        <p:spPr>
          <a:xfrm>
            <a:off x="1600200" y="3596639"/>
            <a:ext cx="1739900" cy="585215"/>
          </a:xfrm>
          <a:prstGeom prst="roundRect">
            <a:avLst/>
          </a:prstGeom>
          <a:noFill/>
          <a:ln w="25400">
            <a:solidFill>
              <a:srgbClr val="00C8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1037589" y="1831847"/>
            <a:ext cx="4114800" cy="4114800"/>
          </a:xfrm>
        </p:spPr>
        <p:txBody>
          <a:bodyPr>
            <a:noAutofit/>
          </a:bodyPr>
          <a:lstStyle/>
          <a:p>
            <a:pPr marL="514350" indent="-514350">
              <a:spcAft>
                <a:spcPts val="0"/>
              </a:spcAft>
              <a:buAutoNum type="arabicPeriod"/>
            </a:pPr>
            <a:r>
              <a:rPr lang="en-US" dirty="0" smtClean="0"/>
              <a:t>Family history</a:t>
            </a:r>
          </a:p>
          <a:p>
            <a:pPr marL="514350" indent="-514350">
              <a:spcAft>
                <a:spcPts val="0"/>
              </a:spcAft>
              <a:buAutoNum type="arabicPeriod"/>
            </a:pPr>
            <a:r>
              <a:rPr lang="en-US" dirty="0" smtClean="0"/>
              <a:t>Gender</a:t>
            </a:r>
          </a:p>
          <a:p>
            <a:pPr marL="514350" indent="-514350">
              <a:spcAft>
                <a:spcPts val="0"/>
              </a:spcAft>
              <a:buAutoNum type="arabicPeriod"/>
            </a:pPr>
            <a:r>
              <a:rPr lang="en-US" dirty="0" smtClean="0"/>
              <a:t>Race</a:t>
            </a:r>
          </a:p>
          <a:p>
            <a:pPr marL="514350" indent="-514350">
              <a:spcAft>
                <a:spcPts val="0"/>
              </a:spcAft>
              <a:buAutoNum type="arabicPeriod"/>
            </a:pPr>
            <a:r>
              <a:rPr lang="en-US" dirty="0" smtClean="0"/>
              <a:t>Smoking</a:t>
            </a:r>
            <a:endParaRPr lang="en-US" dirty="0"/>
          </a:p>
        </p:txBody>
      </p:sp>
      <p:grpSp>
        <p:nvGrpSpPr>
          <p:cNvPr id="9" name="CountdownNew" hidden="1"/>
          <p:cNvGrpSpPr/>
          <p:nvPr>
            <p:custDataLst>
              <p:tags r:id="rId4"/>
            </p:custDataLst>
          </p:nvPr>
        </p:nvGrpSpPr>
        <p:grpSpPr>
          <a:xfrm>
            <a:off x="8255000" y="5715000"/>
            <a:ext cx="1588" cy="1588"/>
            <a:chOff x="8318500" y="6032500"/>
            <a:chExt cx="889000" cy="1143000"/>
          </a:xfrm>
        </p:grpSpPr>
        <p:pic>
          <p:nvPicPr>
            <p:cNvPr id="8" name="CDShape" descr="countdown.png" hidden="1"/>
            <p:cNvPicPr>
              <a:picLocks/>
            </p:cNvPicPr>
            <p:nvPr/>
          </p:nvPicPr>
          <p:blipFill>
            <a:blip r:embed="rId6" cstate="print"/>
            <a:stretch>
              <a:fillRect/>
            </a:stretch>
          </p:blipFill>
          <p:spPr>
            <a:xfrm>
              <a:off x="8318500" y="6032500"/>
              <a:ext cx="889000" cy="1143000"/>
            </a:xfrm>
            <a:prstGeom prst="rect">
              <a:avLst/>
            </a:prstGeom>
          </p:spPr>
        </p:pic>
        <p:sp>
          <p:nvSpPr>
            <p:cNvPr id="7" name="CDText" hidden="1"/>
            <p:cNvSpPr txBox="1"/>
            <p:nvPr/>
          </p:nvSpPr>
          <p:spPr>
            <a:xfrm>
              <a:off x="8356600" y="6032500"/>
              <a:ext cx="838200" cy="635000"/>
            </a:xfrm>
            <a:prstGeom prst="rect">
              <a:avLst/>
            </a:prstGeom>
            <a:noFill/>
          </p:spPr>
          <p:txBody>
            <a:bodyPr vert="horz" rtlCol="0" anchor="ctr" anchorCtr="1">
              <a:noAutofit/>
            </a:bodyPr>
            <a:lstStyle/>
            <a:p>
              <a:pPr algn="ctr"/>
              <a:endParaRPr lang="en-US" b="1">
                <a:solidFill>
                  <a:srgbClr val="000000"/>
                </a:solidFill>
                <a:latin typeface="Tahoma"/>
              </a:endParaRPr>
            </a:p>
          </p:txBody>
        </p:sp>
      </p:grpSp>
    </p:spTree>
    <p:custDataLst>
      <p:tags r:id="rId1"/>
    </p:custDataLst>
    <p:extLst>
      <p:ext uri="{BB962C8B-B14F-4D97-AF65-F5344CB8AC3E}">
        <p14:creationId xmlns:p14="http://schemas.microsoft.com/office/powerpoint/2010/main" val="1647307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repeatDur="0" restart="never"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repeatDur="0" restart="never"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dirty="0" smtClean="0"/>
              <a:t>Reword the question</a:t>
            </a:r>
          </a:p>
        </p:txBody>
      </p:sp>
      <p:sp>
        <p:nvSpPr>
          <p:cNvPr id="16387" name="Rectangle 3"/>
          <p:cNvSpPr>
            <a:spLocks noGrp="1" noChangeArrowheads="1"/>
          </p:cNvSpPr>
          <p:nvPr>
            <p:ph type="body" idx="1"/>
          </p:nvPr>
        </p:nvSpPr>
        <p:spPr/>
        <p:txBody>
          <a:bodyPr/>
          <a:lstStyle/>
          <a:p>
            <a:pPr eaLnBrk="1" hangingPunct="1"/>
            <a:r>
              <a:rPr lang="en-US" dirty="0" smtClean="0"/>
              <a:t>Which of the following are signs that you should attach the AED?</a:t>
            </a:r>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dirty="0" smtClean="0"/>
              <a:t>Reword the question</a:t>
            </a:r>
          </a:p>
        </p:txBody>
      </p:sp>
      <p:sp>
        <p:nvSpPr>
          <p:cNvPr id="16387" name="Rectangle 3"/>
          <p:cNvSpPr>
            <a:spLocks noGrp="1" noChangeArrowheads="1"/>
          </p:cNvSpPr>
          <p:nvPr>
            <p:ph type="body" idx="1"/>
          </p:nvPr>
        </p:nvSpPr>
        <p:spPr/>
        <p:txBody>
          <a:bodyPr/>
          <a:lstStyle/>
          <a:p>
            <a:pPr eaLnBrk="1" hangingPunct="1"/>
            <a:r>
              <a:rPr lang="en-US" dirty="0" smtClean="0"/>
              <a:t>What are signs of cardiac arrest?</a:t>
            </a:r>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7"/>
            <a:ext cx="8229600" cy="1143000"/>
          </a:xfrm>
        </p:spPr>
        <p:txBody>
          <a:bodyPr/>
          <a:lstStyle/>
          <a:p>
            <a:r>
              <a:rPr lang="en-US" sz="4000" dirty="0" smtClean="0"/>
              <a:t>Which of the following are signs that you should attach the AED?</a:t>
            </a:r>
            <a:endParaRPr lang="en-US" sz="4000" dirty="0"/>
          </a:p>
        </p:txBody>
      </p:sp>
      <p:sp>
        <p:nvSpPr>
          <p:cNvPr id="7" name="CorShape1"/>
          <p:cNvSpPr/>
          <p:nvPr>
            <p:custDataLst>
              <p:tags r:id="rId2"/>
            </p:custDataLst>
          </p:nvPr>
        </p:nvSpPr>
        <p:spPr>
          <a:xfrm>
            <a:off x="645159" y="4007441"/>
            <a:ext cx="939801" cy="939800"/>
          </a:xfrm>
          <a:prstGeom prst="rightArrow">
            <a:avLst>
              <a:gd name="adj1" fmla="val 49190"/>
              <a:gd name="adj2" fmla="val 28010"/>
            </a:avLst>
          </a:prstGeom>
          <a:gradFill flip="none" rotWithShape="1">
            <a:gsLst>
              <a:gs pos="0">
                <a:srgbClr val="008000"/>
              </a:gs>
              <a:gs pos="100000">
                <a:srgbClr val="FFFFFF"/>
              </a:gs>
            </a:gsLst>
            <a:lin ang="10800000" scaled="1"/>
            <a:tileRect/>
          </a:gra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1397000" y="1600200"/>
            <a:ext cx="7137400" cy="4525962"/>
          </a:xfrm>
        </p:spPr>
        <p:txBody>
          <a:bodyPr tIns="45719" bIns="45719">
            <a:noAutofit/>
          </a:bodyPr>
          <a:lstStyle/>
          <a:p>
            <a:pPr marL="609600" indent="-609600" eaLnBrk="1" hangingPunct="1">
              <a:spcAft>
                <a:spcPts val="0"/>
              </a:spcAft>
              <a:buFontTx/>
              <a:buAutoNum type="alphaLcPeriod"/>
            </a:pPr>
            <a:r>
              <a:rPr lang="en-US" dirty="0" smtClean="0"/>
              <a:t>Facial droop, arm weakness, speech abnormalities</a:t>
            </a:r>
          </a:p>
          <a:p>
            <a:pPr marL="609600" indent="-609600" eaLnBrk="1" hangingPunct="1">
              <a:spcAft>
                <a:spcPts val="0"/>
              </a:spcAft>
              <a:buFontTx/>
              <a:buAutoNum type="alphaLcPeriod"/>
            </a:pPr>
            <a:r>
              <a:rPr lang="en-US" dirty="0" smtClean="0"/>
              <a:t>Chest pain, lightheadedness, sweating, and nausea</a:t>
            </a:r>
          </a:p>
          <a:p>
            <a:pPr marL="609600" indent="-609600" eaLnBrk="1" hangingPunct="1">
              <a:spcAft>
                <a:spcPts val="0"/>
              </a:spcAft>
              <a:buFontTx/>
              <a:buAutoNum type="alphaLcPeriod"/>
            </a:pPr>
            <a:r>
              <a:rPr lang="en-US" dirty="0" smtClean="0"/>
              <a:t>No response, no normal breathing and no signs of circulation</a:t>
            </a:r>
          </a:p>
          <a:p>
            <a:pPr marL="609600" indent="-609600" eaLnBrk="1" hangingPunct="1">
              <a:spcAft>
                <a:spcPts val="0"/>
              </a:spcAft>
              <a:buFontTx/>
              <a:buAutoNum type="alphaLcPeriod"/>
            </a:pPr>
            <a:r>
              <a:rPr lang="en-US" dirty="0" smtClean="0"/>
              <a:t>No response, normal breathing, and pale skin</a:t>
            </a:r>
          </a:p>
        </p:txBody>
      </p:sp>
      <p:grpSp>
        <p:nvGrpSpPr>
          <p:cNvPr id="9" name="CountdownNew" hidden="1"/>
          <p:cNvGrpSpPr/>
          <p:nvPr>
            <p:custDataLst>
              <p:tags r:id="rId4"/>
            </p:custDataLst>
          </p:nvPr>
        </p:nvGrpSpPr>
        <p:grpSpPr>
          <a:xfrm>
            <a:off x="8255000" y="5715000"/>
            <a:ext cx="1588" cy="1588"/>
            <a:chOff x="8318500" y="6032500"/>
            <a:chExt cx="889000" cy="1143000"/>
          </a:xfrm>
        </p:grpSpPr>
        <p:pic>
          <p:nvPicPr>
            <p:cNvPr id="8" name="CDShape" descr="countdown.png" hidden="1"/>
            <p:cNvPicPr>
              <a:picLocks/>
            </p:cNvPicPr>
            <p:nvPr/>
          </p:nvPicPr>
          <p:blipFill>
            <a:blip r:embed="rId6" cstate="print"/>
            <a:stretch>
              <a:fillRect/>
            </a:stretch>
          </p:blipFill>
          <p:spPr>
            <a:xfrm>
              <a:off x="8318500" y="6032500"/>
              <a:ext cx="889000" cy="1143000"/>
            </a:xfrm>
            <a:prstGeom prst="rect">
              <a:avLst/>
            </a:prstGeom>
          </p:spPr>
        </p:pic>
        <p:sp>
          <p:nvSpPr>
            <p:cNvPr id="6" name="CDText" hidden="1"/>
            <p:cNvSpPr txBox="1"/>
            <p:nvPr/>
          </p:nvSpPr>
          <p:spPr>
            <a:xfrm>
              <a:off x="8356600" y="6032500"/>
              <a:ext cx="838200" cy="635000"/>
            </a:xfrm>
            <a:prstGeom prst="rect">
              <a:avLst/>
            </a:prstGeom>
            <a:noFill/>
          </p:spPr>
          <p:txBody>
            <a:bodyPr vert="horz" rtlCol="0" anchor="ctr" anchorCtr="1">
              <a:noAutofit/>
            </a:bodyPr>
            <a:lstStyle/>
            <a:p>
              <a:pPr algn="ctr"/>
              <a:endParaRPr lang="en-US" b="1">
                <a:solidFill>
                  <a:srgbClr val="000000"/>
                </a:solidFill>
                <a:latin typeface="Tahoma"/>
              </a:endParaRP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repeatDur="0" restart="never"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repeatDur="0" restart="never"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 not overanalyze</a:t>
            </a:r>
            <a:endParaRPr lang="en-US" dirty="0"/>
          </a:p>
        </p:txBody>
      </p:sp>
      <p:sp>
        <p:nvSpPr>
          <p:cNvPr id="3" name="Text Placeholder 2"/>
          <p:cNvSpPr>
            <a:spLocks noGrp="1"/>
          </p:cNvSpPr>
          <p:nvPr>
            <p:ph type="body" idx="1"/>
          </p:nvPr>
        </p:nvSpPr>
        <p:spPr/>
        <p:txBody>
          <a:bodyPr/>
          <a:lstStyle/>
          <a:p>
            <a:r>
              <a:rPr lang="en-US" dirty="0" smtClean="0"/>
              <a:t>Do not read into questions information that is not there</a:t>
            </a:r>
          </a:p>
          <a:p>
            <a:r>
              <a:rPr lang="en-US" dirty="0" smtClean="0"/>
              <a:t>All the information you need to answer the question in in the scenario</a:t>
            </a:r>
          </a:p>
          <a:p>
            <a:r>
              <a:rPr lang="en-US" dirty="0" smtClean="0"/>
              <a:t>If you find yourself asking “Well, what if…”, you are overanalyzing!</a:t>
            </a:r>
            <a:endParaRPr lang="en-US" dirty="0"/>
          </a:p>
        </p:txBody>
      </p:sp>
    </p:spTree>
    <p:extLst>
      <p:ext uri="{BB962C8B-B14F-4D97-AF65-F5344CB8AC3E}">
        <p14:creationId xmlns:p14="http://schemas.microsoft.com/office/powerpoint/2010/main" val="39260913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note about changing answers</a:t>
            </a:r>
            <a:endParaRPr lang="en-US" dirty="0"/>
          </a:p>
        </p:txBody>
      </p:sp>
      <p:sp>
        <p:nvSpPr>
          <p:cNvPr id="3" name="Content Placeholder 2"/>
          <p:cNvSpPr>
            <a:spLocks noGrp="1"/>
          </p:cNvSpPr>
          <p:nvPr>
            <p:ph idx="1"/>
          </p:nvPr>
        </p:nvSpPr>
        <p:spPr/>
        <p:txBody>
          <a:bodyPr/>
          <a:lstStyle/>
          <a:p>
            <a:r>
              <a:rPr lang="en-US" dirty="0" smtClean="0"/>
              <a:t>Mark and review questions you are unsure of</a:t>
            </a:r>
          </a:p>
          <a:p>
            <a:r>
              <a:rPr lang="en-US" dirty="0" smtClean="0"/>
              <a:t>Only change your answer if upon reflection you have a higher certainty that another answer is correct</a:t>
            </a:r>
          </a:p>
          <a:p>
            <a:r>
              <a:rPr lang="en-US" dirty="0" smtClean="0"/>
              <a:t>Most of the time your first choice is correct but changing your answer with good certainty can be helpful</a:t>
            </a:r>
            <a:endParaRPr lang="en-US" dirty="0"/>
          </a:p>
        </p:txBody>
      </p:sp>
    </p:spTree>
    <p:extLst>
      <p:ext uri="{BB962C8B-B14F-4D97-AF65-F5344CB8AC3E}">
        <p14:creationId xmlns:p14="http://schemas.microsoft.com/office/powerpoint/2010/main" val="23979888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t>Strategies</a:t>
            </a:r>
          </a:p>
        </p:txBody>
      </p:sp>
      <p:sp>
        <p:nvSpPr>
          <p:cNvPr id="4099" name="Rectangle 3"/>
          <p:cNvSpPr>
            <a:spLocks noGrp="1" noChangeArrowheads="1"/>
          </p:cNvSpPr>
          <p:nvPr>
            <p:ph sz="half" idx="1"/>
          </p:nvPr>
        </p:nvSpPr>
        <p:spPr>
          <a:xfrm>
            <a:off x="685800" y="1600200"/>
            <a:ext cx="3810000" cy="4495800"/>
          </a:xfrm>
        </p:spPr>
        <p:txBody>
          <a:bodyPr/>
          <a:lstStyle/>
          <a:p>
            <a:pPr marL="609600" indent="-609600" eaLnBrk="1" hangingPunct="1">
              <a:lnSpc>
                <a:spcPct val="80000"/>
              </a:lnSpc>
              <a:buFontTx/>
              <a:buAutoNum type="arabicPeriod"/>
            </a:pPr>
            <a:r>
              <a:rPr lang="en-US" sz="2400" dirty="0" smtClean="0"/>
              <a:t>Identify parts of the question</a:t>
            </a:r>
          </a:p>
          <a:p>
            <a:pPr marL="609600" indent="-609600" eaLnBrk="1" hangingPunct="1">
              <a:lnSpc>
                <a:spcPct val="80000"/>
              </a:lnSpc>
              <a:buFontTx/>
              <a:buAutoNum type="arabicPeriod"/>
            </a:pPr>
            <a:r>
              <a:rPr lang="en-US" sz="2400" dirty="0" smtClean="0"/>
              <a:t>Prioritize </a:t>
            </a:r>
            <a:endParaRPr lang="en-US" sz="2400" dirty="0"/>
          </a:p>
          <a:p>
            <a:pPr marL="609600" indent="-609600" eaLnBrk="1" hangingPunct="1">
              <a:lnSpc>
                <a:spcPct val="80000"/>
              </a:lnSpc>
              <a:buFontTx/>
              <a:buAutoNum type="arabicPeriod"/>
            </a:pPr>
            <a:r>
              <a:rPr lang="en-US" sz="2400" dirty="0" smtClean="0"/>
              <a:t>Identify keywords</a:t>
            </a:r>
          </a:p>
          <a:p>
            <a:pPr marL="609600" indent="-609600" eaLnBrk="1" hangingPunct="1">
              <a:lnSpc>
                <a:spcPct val="80000"/>
              </a:lnSpc>
              <a:buFontTx/>
              <a:buAutoNum type="arabicPeriod"/>
            </a:pPr>
            <a:r>
              <a:rPr lang="en-US" sz="2400" dirty="0" smtClean="0"/>
              <a:t>Eliminate answers </a:t>
            </a:r>
          </a:p>
          <a:p>
            <a:pPr marL="609600" indent="-609600" eaLnBrk="1" hangingPunct="1">
              <a:lnSpc>
                <a:spcPct val="80000"/>
              </a:lnSpc>
              <a:buFontTx/>
              <a:buAutoNum type="arabicPeriod"/>
            </a:pPr>
            <a:r>
              <a:rPr lang="en-US" sz="2400" dirty="0" smtClean="0"/>
              <a:t>Identify what is being asked for</a:t>
            </a:r>
          </a:p>
          <a:p>
            <a:pPr marL="609600" indent="-609600" eaLnBrk="1" hangingPunct="1">
              <a:lnSpc>
                <a:spcPct val="80000"/>
              </a:lnSpc>
              <a:buFontTx/>
              <a:buAutoNum type="arabicPeriod"/>
            </a:pPr>
            <a:r>
              <a:rPr lang="en-US" sz="2400" dirty="0" smtClean="0"/>
              <a:t>Answer the question before reading the answers.</a:t>
            </a:r>
          </a:p>
          <a:p>
            <a:pPr marL="609600" indent="-609600" eaLnBrk="1" hangingPunct="1">
              <a:lnSpc>
                <a:spcPct val="80000"/>
              </a:lnSpc>
              <a:buFontTx/>
              <a:buAutoNum type="arabicPeriod"/>
            </a:pPr>
            <a:r>
              <a:rPr lang="en-US" sz="2400" dirty="0" smtClean="0"/>
              <a:t>Reword the question </a:t>
            </a:r>
          </a:p>
          <a:p>
            <a:pPr marL="609600" indent="-609600" eaLnBrk="1" hangingPunct="1">
              <a:lnSpc>
                <a:spcPct val="80000"/>
              </a:lnSpc>
              <a:buFontTx/>
              <a:buAutoNum type="arabicPeriod"/>
            </a:pPr>
            <a:r>
              <a:rPr lang="en-US" sz="2400" dirty="0" smtClean="0"/>
              <a:t>Do not over analyze</a:t>
            </a:r>
          </a:p>
          <a:p>
            <a:pPr marL="609600" indent="-609600" eaLnBrk="1" hangingPunct="1">
              <a:lnSpc>
                <a:spcPct val="80000"/>
              </a:lnSpc>
              <a:buFontTx/>
              <a:buAutoNum type="arabicPeriod"/>
            </a:pPr>
            <a:r>
              <a:rPr lang="en-US" sz="2400" dirty="0" smtClean="0"/>
              <a:t>Change your answer only when…..</a:t>
            </a:r>
          </a:p>
          <a:p>
            <a:pPr marL="0" indent="0" eaLnBrk="1" hangingPunct="1">
              <a:lnSpc>
                <a:spcPct val="80000"/>
              </a:lnSpc>
              <a:buNone/>
            </a:pPr>
            <a:endParaRPr lang="en-US" sz="2400" dirty="0" smtClean="0"/>
          </a:p>
          <a:p>
            <a:pPr marL="0" indent="0" eaLnBrk="1" hangingPunct="1">
              <a:lnSpc>
                <a:spcPct val="80000"/>
              </a:lnSpc>
              <a:buNone/>
            </a:pPr>
            <a:endParaRPr lang="en-US" sz="2400" dirty="0" smtClean="0"/>
          </a:p>
          <a:p>
            <a:pPr marL="609600" indent="-609600" eaLnBrk="1" hangingPunct="1">
              <a:lnSpc>
                <a:spcPct val="80000"/>
              </a:lnSpc>
              <a:buFontTx/>
              <a:buAutoNum type="arabicPeriod"/>
            </a:pPr>
            <a:endParaRPr lang="en-US" sz="2400" dirty="0" smtClean="0"/>
          </a:p>
        </p:txBody>
      </p:sp>
      <p:sp>
        <p:nvSpPr>
          <p:cNvPr id="2" name="Content Placeholder 1"/>
          <p:cNvSpPr>
            <a:spLocks noGrp="1"/>
          </p:cNvSpPr>
          <p:nvPr>
            <p:ph sz="half" idx="2"/>
          </p:nvPr>
        </p:nvSpPr>
        <p:spPr/>
        <p:txBody>
          <a:bodyPr/>
          <a:lstStyle/>
          <a:p>
            <a:endParaRPr lang="en-US"/>
          </a:p>
        </p:txBody>
      </p:sp>
      <p:pic>
        <p:nvPicPr>
          <p:cNvPr id="409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1752600"/>
            <a:ext cx="3709987" cy="43334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ustDataLst>
      <p:tags r:id="rId1"/>
    </p:custDataLst>
    <p:extLst>
      <p:ext uri="{BB962C8B-B14F-4D97-AF65-F5344CB8AC3E}">
        <p14:creationId xmlns:p14="http://schemas.microsoft.com/office/powerpoint/2010/main" val="10657005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of Exam</a:t>
            </a:r>
            <a:endParaRPr lang="en-US" dirty="0"/>
          </a:p>
        </p:txBody>
      </p:sp>
      <p:sp>
        <p:nvSpPr>
          <p:cNvPr id="3" name="Content Placeholder 2"/>
          <p:cNvSpPr>
            <a:spLocks noGrp="1"/>
          </p:cNvSpPr>
          <p:nvPr>
            <p:ph idx="1"/>
          </p:nvPr>
        </p:nvSpPr>
        <p:spPr>
          <a:xfrm>
            <a:off x="685800" y="1828800"/>
            <a:ext cx="7772400" cy="4114800"/>
          </a:xfrm>
        </p:spPr>
        <p:txBody>
          <a:bodyPr/>
          <a:lstStyle/>
          <a:p>
            <a:r>
              <a:rPr lang="en-US" dirty="0" smtClean="0"/>
              <a:t>Sleep and eat!</a:t>
            </a:r>
          </a:p>
          <a:p>
            <a:r>
              <a:rPr lang="en-US" dirty="0" smtClean="0"/>
              <a:t>Not the day to be running late!</a:t>
            </a:r>
          </a:p>
          <a:p>
            <a:r>
              <a:rPr lang="en-US" dirty="0" smtClean="0"/>
              <a:t>Read directions</a:t>
            </a:r>
          </a:p>
          <a:p>
            <a:r>
              <a:rPr lang="en-US" dirty="0" smtClean="0"/>
              <a:t>Check your work to avoid careless errors</a:t>
            </a:r>
          </a:p>
          <a:p>
            <a:r>
              <a:rPr lang="en-US" dirty="0" smtClean="0"/>
              <a:t>Leave time at the end to review that your </a:t>
            </a:r>
            <a:r>
              <a:rPr lang="en-US" dirty="0" err="1" smtClean="0"/>
              <a:t>scantron</a:t>
            </a:r>
            <a:r>
              <a:rPr lang="en-US" dirty="0" smtClean="0"/>
              <a:t> is filled in correctly</a:t>
            </a:r>
          </a:p>
          <a:p>
            <a:r>
              <a:rPr lang="en-US" dirty="0" smtClean="0"/>
              <a:t>Deep breathe, relax, ear plugs</a:t>
            </a:r>
            <a:endParaRPr lang="en-US" dirty="0"/>
          </a:p>
        </p:txBody>
      </p:sp>
    </p:spTree>
    <p:extLst>
      <p:ext uri="{BB962C8B-B14F-4D97-AF65-F5344CB8AC3E}">
        <p14:creationId xmlns:p14="http://schemas.microsoft.com/office/powerpoint/2010/main" val="3767095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t>Strategies</a:t>
            </a:r>
          </a:p>
        </p:txBody>
      </p:sp>
      <p:sp>
        <p:nvSpPr>
          <p:cNvPr id="4099" name="Rectangle 3"/>
          <p:cNvSpPr>
            <a:spLocks noGrp="1" noChangeArrowheads="1"/>
          </p:cNvSpPr>
          <p:nvPr>
            <p:ph sz="half" idx="1"/>
          </p:nvPr>
        </p:nvSpPr>
        <p:spPr>
          <a:xfrm>
            <a:off x="685800" y="1600200"/>
            <a:ext cx="3810000" cy="4495800"/>
          </a:xfrm>
        </p:spPr>
        <p:txBody>
          <a:bodyPr/>
          <a:lstStyle/>
          <a:p>
            <a:pPr marL="609600" indent="-609600" eaLnBrk="1" hangingPunct="1">
              <a:lnSpc>
                <a:spcPct val="80000"/>
              </a:lnSpc>
              <a:buFontTx/>
              <a:buAutoNum type="arabicPeriod"/>
            </a:pPr>
            <a:r>
              <a:rPr lang="en-US" sz="2400" dirty="0" smtClean="0"/>
              <a:t>Identify parts of the question</a:t>
            </a:r>
          </a:p>
          <a:p>
            <a:pPr marL="609600" indent="-609600" eaLnBrk="1" hangingPunct="1">
              <a:lnSpc>
                <a:spcPct val="80000"/>
              </a:lnSpc>
              <a:buFontTx/>
              <a:buAutoNum type="arabicPeriod"/>
            </a:pPr>
            <a:r>
              <a:rPr lang="en-US" sz="2400" dirty="0" smtClean="0"/>
              <a:t>Prioritize </a:t>
            </a:r>
            <a:endParaRPr lang="en-US" sz="2400" dirty="0"/>
          </a:p>
          <a:p>
            <a:pPr marL="609600" indent="-609600" eaLnBrk="1" hangingPunct="1">
              <a:lnSpc>
                <a:spcPct val="80000"/>
              </a:lnSpc>
              <a:buFontTx/>
              <a:buAutoNum type="arabicPeriod"/>
            </a:pPr>
            <a:r>
              <a:rPr lang="en-US" sz="2400" dirty="0" smtClean="0"/>
              <a:t>Identify keywords</a:t>
            </a:r>
          </a:p>
          <a:p>
            <a:pPr marL="609600" indent="-609600" eaLnBrk="1" hangingPunct="1">
              <a:lnSpc>
                <a:spcPct val="80000"/>
              </a:lnSpc>
              <a:buFontTx/>
              <a:buAutoNum type="arabicPeriod"/>
            </a:pPr>
            <a:r>
              <a:rPr lang="en-US" sz="2400" dirty="0" smtClean="0"/>
              <a:t>Eliminate answers </a:t>
            </a:r>
          </a:p>
          <a:p>
            <a:pPr marL="609600" indent="-609600" eaLnBrk="1" hangingPunct="1">
              <a:lnSpc>
                <a:spcPct val="80000"/>
              </a:lnSpc>
              <a:buFontTx/>
              <a:buAutoNum type="arabicPeriod"/>
            </a:pPr>
            <a:r>
              <a:rPr lang="en-US" sz="2400" dirty="0" smtClean="0"/>
              <a:t>Identify what is being asked for</a:t>
            </a:r>
          </a:p>
          <a:p>
            <a:pPr marL="609600" indent="-609600" eaLnBrk="1" hangingPunct="1">
              <a:lnSpc>
                <a:spcPct val="80000"/>
              </a:lnSpc>
              <a:buFontTx/>
              <a:buAutoNum type="arabicPeriod"/>
            </a:pPr>
            <a:r>
              <a:rPr lang="en-US" sz="2400" dirty="0" smtClean="0"/>
              <a:t>Answer the question before reading the answers.</a:t>
            </a:r>
          </a:p>
          <a:p>
            <a:pPr marL="609600" indent="-609600" eaLnBrk="1" hangingPunct="1">
              <a:lnSpc>
                <a:spcPct val="80000"/>
              </a:lnSpc>
              <a:buFontTx/>
              <a:buAutoNum type="arabicPeriod"/>
            </a:pPr>
            <a:r>
              <a:rPr lang="en-US" sz="2400" dirty="0" smtClean="0"/>
              <a:t>Reword the question </a:t>
            </a:r>
          </a:p>
          <a:p>
            <a:pPr marL="609600" indent="-609600" eaLnBrk="1" hangingPunct="1">
              <a:lnSpc>
                <a:spcPct val="80000"/>
              </a:lnSpc>
              <a:buFontTx/>
              <a:buAutoNum type="arabicPeriod"/>
            </a:pPr>
            <a:r>
              <a:rPr lang="en-US" sz="2400" dirty="0" smtClean="0"/>
              <a:t>Do not over analyze</a:t>
            </a:r>
          </a:p>
          <a:p>
            <a:pPr marL="609600" indent="-609600" eaLnBrk="1" hangingPunct="1">
              <a:lnSpc>
                <a:spcPct val="80000"/>
              </a:lnSpc>
              <a:buFontTx/>
              <a:buAutoNum type="arabicPeriod"/>
            </a:pPr>
            <a:r>
              <a:rPr lang="en-US" sz="2400" dirty="0" smtClean="0"/>
              <a:t>Change your answer only when…..</a:t>
            </a:r>
          </a:p>
          <a:p>
            <a:pPr marL="0" indent="0" eaLnBrk="1" hangingPunct="1">
              <a:lnSpc>
                <a:spcPct val="80000"/>
              </a:lnSpc>
              <a:buNone/>
            </a:pPr>
            <a:endParaRPr lang="en-US" sz="2400" dirty="0" smtClean="0"/>
          </a:p>
          <a:p>
            <a:pPr marL="0" indent="0" eaLnBrk="1" hangingPunct="1">
              <a:lnSpc>
                <a:spcPct val="80000"/>
              </a:lnSpc>
              <a:buNone/>
            </a:pPr>
            <a:endParaRPr lang="en-US" sz="2400" dirty="0" smtClean="0"/>
          </a:p>
          <a:p>
            <a:pPr marL="609600" indent="-609600" eaLnBrk="1" hangingPunct="1">
              <a:lnSpc>
                <a:spcPct val="80000"/>
              </a:lnSpc>
              <a:buFontTx/>
              <a:buAutoNum type="arabicPeriod"/>
            </a:pPr>
            <a:endParaRPr lang="en-US" sz="2400" dirty="0" smtClean="0"/>
          </a:p>
        </p:txBody>
      </p:sp>
      <p:sp>
        <p:nvSpPr>
          <p:cNvPr id="2" name="Content Placeholder 1"/>
          <p:cNvSpPr>
            <a:spLocks noGrp="1"/>
          </p:cNvSpPr>
          <p:nvPr>
            <p:ph sz="half" idx="2"/>
          </p:nvPr>
        </p:nvSpPr>
        <p:spPr/>
        <p:txBody>
          <a:bodyPr/>
          <a:lstStyle/>
          <a:p>
            <a:endParaRPr lang="en-US"/>
          </a:p>
        </p:txBody>
      </p:sp>
      <p:pic>
        <p:nvPicPr>
          <p:cNvPr id="409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1752600"/>
            <a:ext cx="3709987" cy="43334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What’s the scenario and what’s the stem?</a:t>
            </a:r>
          </a:p>
        </p:txBody>
      </p:sp>
      <p:sp>
        <p:nvSpPr>
          <p:cNvPr id="5123" name="Rectangle 3"/>
          <p:cNvSpPr>
            <a:spLocks noGrp="1" noChangeArrowheads="1"/>
          </p:cNvSpPr>
          <p:nvPr>
            <p:ph type="body" idx="1"/>
          </p:nvPr>
        </p:nvSpPr>
        <p:spPr/>
        <p:txBody>
          <a:bodyPr/>
          <a:lstStyle/>
          <a:p>
            <a:pPr eaLnBrk="1" hangingPunct="1"/>
            <a:r>
              <a:rPr lang="en-US" dirty="0" smtClean="0"/>
              <a:t>You work with a dentist.  He is overweight, 55 year-old man with no known history of heart disease.  He begins to complain of sudden severe, “crushing” pain under his breastbone, in the center of his chest.  What is the most important action to do?</a:t>
            </a:r>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Case Scenario</a:t>
            </a:r>
          </a:p>
        </p:txBody>
      </p:sp>
      <p:sp>
        <p:nvSpPr>
          <p:cNvPr id="6147" name="Rectangle 3"/>
          <p:cNvSpPr>
            <a:spLocks noGrp="1" noChangeArrowheads="1"/>
          </p:cNvSpPr>
          <p:nvPr>
            <p:ph type="body" idx="1"/>
          </p:nvPr>
        </p:nvSpPr>
        <p:spPr>
          <a:xfrm>
            <a:off x="685800" y="1752600"/>
            <a:ext cx="7772400" cy="4343400"/>
          </a:xfrm>
        </p:spPr>
        <p:txBody>
          <a:bodyPr/>
          <a:lstStyle/>
          <a:p>
            <a:pPr eaLnBrk="1" hangingPunct="1"/>
            <a:r>
              <a:rPr lang="en-US" dirty="0" smtClean="0"/>
              <a:t>Scenario: You work with a dentist.  He is overweight, 55 year-old man with no known history of heart disease.  He begins to complain of sudden severe, “crushing” pain under his breastbone, in the center of his chest.</a:t>
            </a:r>
          </a:p>
          <a:p>
            <a:pPr eaLnBrk="1" hangingPunct="1"/>
            <a:r>
              <a:rPr lang="en-US" dirty="0" smtClean="0"/>
              <a:t>Stem:  What is the most important action to do?</a:t>
            </a:r>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t>Prioritize</a:t>
            </a:r>
          </a:p>
        </p:txBody>
      </p:sp>
      <p:sp>
        <p:nvSpPr>
          <p:cNvPr id="44035" name="Rectangle 3"/>
          <p:cNvSpPr>
            <a:spLocks noGrp="1" noChangeArrowheads="1"/>
          </p:cNvSpPr>
          <p:nvPr>
            <p:ph type="body" idx="1"/>
          </p:nvPr>
        </p:nvSpPr>
        <p:spPr>
          <a:xfrm>
            <a:off x="685800" y="1600200"/>
            <a:ext cx="7772400" cy="4495800"/>
          </a:xfrm>
        </p:spPr>
        <p:txBody>
          <a:bodyPr/>
          <a:lstStyle/>
          <a:p>
            <a:pPr>
              <a:lnSpc>
                <a:spcPct val="90000"/>
              </a:lnSpc>
            </a:pPr>
            <a:r>
              <a:rPr lang="en-US" dirty="0"/>
              <a:t>ABCs</a:t>
            </a:r>
          </a:p>
          <a:p>
            <a:pPr>
              <a:lnSpc>
                <a:spcPct val="90000"/>
              </a:lnSpc>
            </a:pPr>
            <a:r>
              <a:rPr lang="en-US" dirty="0"/>
              <a:t>Safety</a:t>
            </a:r>
          </a:p>
          <a:p>
            <a:pPr>
              <a:lnSpc>
                <a:spcPct val="90000"/>
              </a:lnSpc>
            </a:pPr>
            <a:r>
              <a:rPr lang="en-US" dirty="0"/>
              <a:t>Time</a:t>
            </a:r>
          </a:p>
          <a:p>
            <a:pPr>
              <a:lnSpc>
                <a:spcPct val="90000"/>
              </a:lnSpc>
            </a:pPr>
            <a:r>
              <a:rPr lang="en-US" dirty="0"/>
              <a:t>Maslow’s Hierarchy</a:t>
            </a:r>
          </a:p>
          <a:p>
            <a:pPr>
              <a:lnSpc>
                <a:spcPct val="90000"/>
              </a:lnSpc>
            </a:pPr>
            <a:r>
              <a:rPr lang="en-US" dirty="0"/>
              <a:t>Questions may ask:</a:t>
            </a:r>
          </a:p>
          <a:p>
            <a:pPr lvl="1">
              <a:lnSpc>
                <a:spcPct val="90000"/>
              </a:lnSpc>
            </a:pPr>
            <a:r>
              <a:rPr lang="en-US" dirty="0"/>
              <a:t>“most important”</a:t>
            </a:r>
          </a:p>
          <a:p>
            <a:pPr lvl="1">
              <a:lnSpc>
                <a:spcPct val="90000"/>
              </a:lnSpc>
            </a:pPr>
            <a:r>
              <a:rPr lang="en-US" dirty="0"/>
              <a:t>“first action”</a:t>
            </a:r>
          </a:p>
          <a:p>
            <a:pPr>
              <a:lnSpc>
                <a:spcPct val="90000"/>
              </a:lnSpc>
            </a:pPr>
            <a:r>
              <a:rPr lang="en-US" dirty="0"/>
              <a:t>Choose ABCs over </a:t>
            </a:r>
            <a:r>
              <a:rPr lang="en-US" dirty="0" smtClean="0"/>
              <a:t>psychosocial (most times)</a:t>
            </a:r>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685800" y="304800"/>
            <a:ext cx="7772400" cy="1143000"/>
          </a:xfrm>
        </p:spPr>
        <p:txBody>
          <a:bodyPr/>
          <a:lstStyle/>
          <a:p>
            <a:r>
              <a:rPr lang="en-US" dirty="0" smtClean="0"/>
              <a:t>What is the most important action to do?</a:t>
            </a:r>
            <a:endParaRPr lang="en-US" dirty="0"/>
          </a:p>
        </p:txBody>
      </p:sp>
      <p:sp>
        <p:nvSpPr>
          <p:cNvPr id="3" name="TPAnswers"/>
          <p:cNvSpPr>
            <a:spLocks noGrp="1"/>
          </p:cNvSpPr>
          <p:nvPr>
            <p:ph type="body" idx="1"/>
            <p:custDataLst>
              <p:tags r:id="rId2"/>
            </p:custDataLst>
          </p:nvPr>
        </p:nvSpPr>
        <p:spPr>
          <a:xfrm>
            <a:off x="1295400" y="1676400"/>
            <a:ext cx="7366000" cy="4853940"/>
          </a:xfrm>
        </p:spPr>
        <p:txBody>
          <a:bodyPr tIns="127000" bIns="127000">
            <a:noAutofit/>
          </a:bodyPr>
          <a:lstStyle/>
          <a:p>
            <a:pPr marL="609600" indent="-609600" eaLnBrk="1" hangingPunct="1">
              <a:spcBef>
                <a:spcPct val="0"/>
              </a:spcBef>
              <a:spcAft>
                <a:spcPts val="600"/>
              </a:spcAft>
              <a:buFontTx/>
              <a:buAutoNum type="alphaLcPeriod"/>
            </a:pPr>
            <a:r>
              <a:rPr lang="en-US" dirty="0" smtClean="0"/>
              <a:t>Ask if he has heartburn and if he does, tell him to take an antacid</a:t>
            </a:r>
          </a:p>
          <a:p>
            <a:pPr marL="609600" indent="-609600" eaLnBrk="1" hangingPunct="1">
              <a:spcBef>
                <a:spcPct val="0"/>
              </a:spcBef>
              <a:spcAft>
                <a:spcPts val="600"/>
              </a:spcAft>
              <a:buFontTx/>
              <a:buAutoNum type="alphaLcPeriod"/>
            </a:pPr>
            <a:r>
              <a:rPr lang="en-US" dirty="0" smtClean="0"/>
              <a:t>Tell him to lie down and call his personal physician to report the problem</a:t>
            </a:r>
          </a:p>
          <a:p>
            <a:pPr marL="609600" indent="-609600" eaLnBrk="1" hangingPunct="1">
              <a:spcBef>
                <a:spcPct val="0"/>
              </a:spcBef>
              <a:spcAft>
                <a:spcPts val="600"/>
              </a:spcAft>
              <a:buFontTx/>
              <a:buAutoNum type="alphaLcPeriod"/>
            </a:pPr>
            <a:r>
              <a:rPr lang="en-US" dirty="0" smtClean="0"/>
              <a:t>Tell him to lie or sit quietly, then you phone 911 immediately</a:t>
            </a:r>
          </a:p>
          <a:p>
            <a:pPr marL="609600" indent="-609600" eaLnBrk="1" hangingPunct="1">
              <a:spcBef>
                <a:spcPct val="0"/>
              </a:spcBef>
              <a:spcAft>
                <a:spcPts val="600"/>
              </a:spcAft>
              <a:buFontTx/>
              <a:buAutoNum type="alphaLcPeriod"/>
            </a:pPr>
            <a:r>
              <a:rPr lang="en-US" dirty="0" smtClean="0"/>
              <a:t>Offer to drive him to the nearest Emergency Department</a:t>
            </a:r>
          </a:p>
        </p:txBody>
      </p:sp>
      <p:grpSp>
        <p:nvGrpSpPr>
          <p:cNvPr id="9" name="CountdownNew" hidden="1"/>
          <p:cNvGrpSpPr/>
          <p:nvPr>
            <p:custDataLst>
              <p:tags r:id="rId3"/>
            </p:custDataLst>
          </p:nvPr>
        </p:nvGrpSpPr>
        <p:grpSpPr>
          <a:xfrm>
            <a:off x="8255000" y="5715000"/>
            <a:ext cx="1588" cy="1588"/>
            <a:chOff x="8318500" y="6032500"/>
            <a:chExt cx="889000" cy="1143000"/>
          </a:xfrm>
        </p:grpSpPr>
        <p:pic>
          <p:nvPicPr>
            <p:cNvPr id="8" name="CDShape" descr="countdown.png" hidden="1"/>
            <p:cNvPicPr>
              <a:picLocks/>
            </p:cNvPicPr>
            <p:nvPr/>
          </p:nvPicPr>
          <p:blipFill>
            <a:blip r:embed="rId5" cstate="print"/>
            <a:stretch>
              <a:fillRect/>
            </a:stretch>
          </p:blipFill>
          <p:spPr>
            <a:xfrm>
              <a:off x="8318500" y="6032500"/>
              <a:ext cx="889000" cy="1143000"/>
            </a:xfrm>
            <a:prstGeom prst="rect">
              <a:avLst/>
            </a:prstGeom>
          </p:spPr>
        </p:pic>
        <p:sp>
          <p:nvSpPr>
            <p:cNvPr id="6" name="CDText" hidden="1"/>
            <p:cNvSpPr txBox="1"/>
            <p:nvPr/>
          </p:nvSpPr>
          <p:spPr>
            <a:xfrm>
              <a:off x="8356600" y="6032500"/>
              <a:ext cx="838200" cy="635000"/>
            </a:xfrm>
            <a:prstGeom prst="rect">
              <a:avLst/>
            </a:prstGeom>
            <a:noFill/>
          </p:spPr>
          <p:txBody>
            <a:bodyPr vert="horz" rtlCol="0" anchor="ctr" anchorCtr="1">
              <a:noAutofit/>
            </a:bodyPr>
            <a:lstStyle/>
            <a:p>
              <a:pPr algn="ctr"/>
              <a:endParaRPr lang="en-US" b="1">
                <a:solidFill>
                  <a:srgbClr val="000000"/>
                </a:solidFill>
                <a:latin typeface="Tahoma"/>
              </a:endParaRPr>
            </a:p>
          </p:txBody>
        </p:sp>
      </p:gr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repeatDur="0" restart="never"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685800" y="304800"/>
            <a:ext cx="7772400" cy="1143000"/>
          </a:xfrm>
        </p:spPr>
        <p:txBody>
          <a:bodyPr/>
          <a:lstStyle/>
          <a:p>
            <a:r>
              <a:rPr lang="en-US" dirty="0" smtClean="0"/>
              <a:t>What is the most important action to do?</a:t>
            </a:r>
            <a:endParaRPr lang="en-US" dirty="0"/>
          </a:p>
        </p:txBody>
      </p:sp>
      <p:sp>
        <p:nvSpPr>
          <p:cNvPr id="7" name="CorShape1"/>
          <p:cNvSpPr/>
          <p:nvPr>
            <p:custDataLst>
              <p:tags r:id="rId2"/>
            </p:custDataLst>
          </p:nvPr>
        </p:nvSpPr>
        <p:spPr>
          <a:xfrm>
            <a:off x="762000" y="4648200"/>
            <a:ext cx="797560" cy="811107"/>
          </a:xfrm>
          <a:prstGeom prst="star5">
            <a:avLst/>
          </a:prstGeom>
          <a:gradFill flip="none" rotWithShape="1">
            <a:gsLst>
              <a:gs pos="0">
                <a:srgbClr val="FFFF00"/>
              </a:gs>
              <a:gs pos="100000">
                <a:srgbClr val="FFFFFF"/>
              </a:gs>
            </a:gsLst>
            <a:path path="rect">
              <a:fillToRect l="50000" t="50000" r="50000" b="50000"/>
            </a:path>
            <a:tileRect/>
          </a:gra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1295400" y="1676400"/>
            <a:ext cx="7366000" cy="4853940"/>
          </a:xfrm>
        </p:spPr>
        <p:txBody>
          <a:bodyPr tIns="127000" bIns="127000">
            <a:noAutofit/>
          </a:bodyPr>
          <a:lstStyle/>
          <a:p>
            <a:pPr marL="609600" indent="-609600" eaLnBrk="1" hangingPunct="1">
              <a:spcBef>
                <a:spcPct val="0"/>
              </a:spcBef>
              <a:spcAft>
                <a:spcPts val="600"/>
              </a:spcAft>
              <a:buFontTx/>
              <a:buAutoNum type="alphaLcPeriod"/>
            </a:pPr>
            <a:r>
              <a:rPr lang="en-US" dirty="0" smtClean="0"/>
              <a:t>Ask if he has heartburn and if he does, tell him to take an antacid</a:t>
            </a:r>
          </a:p>
          <a:p>
            <a:pPr marL="609600" indent="-609600" eaLnBrk="1" hangingPunct="1">
              <a:spcBef>
                <a:spcPct val="0"/>
              </a:spcBef>
              <a:spcAft>
                <a:spcPts val="600"/>
              </a:spcAft>
              <a:buFontTx/>
              <a:buAutoNum type="alphaLcPeriod"/>
            </a:pPr>
            <a:r>
              <a:rPr lang="en-US" dirty="0" smtClean="0"/>
              <a:t>Tell him to lie down and call his personal physician to report the problem</a:t>
            </a:r>
          </a:p>
          <a:p>
            <a:pPr marL="609600" indent="-609600" eaLnBrk="1" hangingPunct="1">
              <a:spcBef>
                <a:spcPct val="0"/>
              </a:spcBef>
              <a:spcAft>
                <a:spcPts val="600"/>
              </a:spcAft>
              <a:buFontTx/>
              <a:buAutoNum type="alphaLcPeriod"/>
            </a:pPr>
            <a:r>
              <a:rPr lang="en-US" dirty="0" smtClean="0"/>
              <a:t>Tell him to lie or sit quietly, then you phone 911 immediately</a:t>
            </a:r>
          </a:p>
          <a:p>
            <a:pPr marL="609600" indent="-609600" eaLnBrk="1" hangingPunct="1">
              <a:spcBef>
                <a:spcPct val="0"/>
              </a:spcBef>
              <a:spcAft>
                <a:spcPts val="600"/>
              </a:spcAft>
              <a:buFontTx/>
              <a:buAutoNum type="alphaLcPeriod"/>
            </a:pPr>
            <a:r>
              <a:rPr lang="en-US" dirty="0" smtClean="0"/>
              <a:t>Offer to drive him to the nearest Emergency Department</a:t>
            </a:r>
          </a:p>
        </p:txBody>
      </p:sp>
      <p:grpSp>
        <p:nvGrpSpPr>
          <p:cNvPr id="9" name="CountdownNew" hidden="1"/>
          <p:cNvGrpSpPr/>
          <p:nvPr>
            <p:custDataLst>
              <p:tags r:id="rId4"/>
            </p:custDataLst>
          </p:nvPr>
        </p:nvGrpSpPr>
        <p:grpSpPr>
          <a:xfrm>
            <a:off x="8255000" y="5715000"/>
            <a:ext cx="1588" cy="1588"/>
            <a:chOff x="8318500" y="6032500"/>
            <a:chExt cx="889000" cy="1143000"/>
          </a:xfrm>
        </p:grpSpPr>
        <p:pic>
          <p:nvPicPr>
            <p:cNvPr id="8" name="CDShape" descr="countdown.png" hidden="1"/>
            <p:cNvPicPr>
              <a:picLocks/>
            </p:cNvPicPr>
            <p:nvPr/>
          </p:nvPicPr>
          <p:blipFill>
            <a:blip r:embed="rId6" cstate="print"/>
            <a:stretch>
              <a:fillRect/>
            </a:stretch>
          </p:blipFill>
          <p:spPr>
            <a:xfrm>
              <a:off x="8318500" y="6032500"/>
              <a:ext cx="889000" cy="1143000"/>
            </a:xfrm>
            <a:prstGeom prst="rect">
              <a:avLst/>
            </a:prstGeom>
          </p:spPr>
        </p:pic>
        <p:sp>
          <p:nvSpPr>
            <p:cNvPr id="6" name="CDText" hidden="1"/>
            <p:cNvSpPr txBox="1"/>
            <p:nvPr/>
          </p:nvSpPr>
          <p:spPr>
            <a:xfrm>
              <a:off x="8356600" y="6032500"/>
              <a:ext cx="838200" cy="635000"/>
            </a:xfrm>
            <a:prstGeom prst="rect">
              <a:avLst/>
            </a:prstGeom>
            <a:noFill/>
          </p:spPr>
          <p:txBody>
            <a:bodyPr vert="horz" rtlCol="0" anchor="ctr" anchorCtr="1">
              <a:noAutofit/>
            </a:bodyPr>
            <a:lstStyle/>
            <a:p>
              <a:pPr algn="ctr"/>
              <a:endParaRPr lang="en-US" b="1">
                <a:solidFill>
                  <a:srgbClr val="000000"/>
                </a:solidFill>
                <a:latin typeface="Tahoma"/>
              </a:endParaRPr>
            </a:p>
          </p:txBody>
        </p:sp>
      </p:grpSp>
    </p:spTree>
    <p:custDataLst>
      <p:tags r:id="rId1"/>
    </p:custDataLst>
    <p:extLst>
      <p:ext uri="{BB962C8B-B14F-4D97-AF65-F5344CB8AC3E}">
        <p14:creationId xmlns:p14="http://schemas.microsoft.com/office/powerpoint/2010/main" val="2943320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repeatDur="0" restart="never"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repeatDur="0" restart="never"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ANSWERNOWTEXT" val="Answer Now"/>
  <p:tag name="RESPTABLESTYLE" val="-1"/>
  <p:tag name="ALLOWDUPLICATES" val="False"/>
  <p:tag name="AUTOADVANCE" val="False"/>
  <p:tag name="STDCHART" val="1"/>
  <p:tag name="BUBBLENAMEVISIBLE" val="True"/>
  <p:tag name="DEFAULTNUMTEAMS" val="5"/>
  <p:tag name="CUSTOMCELLBACKCOLOR2" val="-13395457"/>
  <p:tag name="DISPLAYNAME" val="True"/>
  <p:tag name="GRIDROTATIONINTERVAL" val="2"/>
  <p:tag name="POLLINGCYCLE" val="2"/>
  <p:tag name="INCLUDENONRESPONDERS" val="False"/>
  <p:tag name="ALLOWUSERFEEDBACK" val="True"/>
  <p:tag name="REALTIMEBACKUPPATH" val="(None)"/>
  <p:tag name="ADVANCEDSETTINGSVIEW" val="False"/>
  <p:tag name="FIBDISPLAYKEYWORDS" val="True"/>
  <p:tag name="PRRESPONSE4" val="7"/>
  <p:tag name="PRRESPONSE8" val="3"/>
  <p:tag name="ANSWERNOWSTYLE" val="-1"/>
  <p:tag name="COUNTDOWNSECONDS" val="10"/>
  <p:tag name="BACKUPMAINTENANCE" val="7"/>
  <p:tag name="AUTOUPDATEALIASES" val="True"/>
  <p:tag name="BUBBLESIZEVISIBLE" val="True"/>
  <p:tag name="CUSTOMCELLFORECOLOR" val="-16777216"/>
  <p:tag name="USESCHEMECOLORS" val="True"/>
  <p:tag name="AUTOSIZEGRID" val="True"/>
  <p:tag name="CHARTLABELS" val="0"/>
  <p:tag name="INCLUDEPPT" val="True"/>
  <p:tag name="ZEROBASED" val="False"/>
  <p:tag name="FIBNUMRESULTS" val="5"/>
  <p:tag name="PRRESPONSE3" val="8"/>
  <p:tag name="PRRESPONSE9" val="2"/>
  <p:tag name="USESECONDARYMONITOR" val="True"/>
  <p:tag name="RESPCOUNTERFORMAT" val="0"/>
  <p:tag name="CHARTVALUEFORMAT" val="0%"/>
  <p:tag name="TEAMSINLEADERBOARD" val="5"/>
  <p:tag name="CUSTOMGRIDBACKCOLOR" val="-2830136"/>
  <p:tag name="DISPLAYDEVICENUMBER" val="True"/>
  <p:tag name="GRIDPOSITION" val="1"/>
  <p:tag name="PARTLISTDEFAULT" val="0"/>
  <p:tag name="AUTOADJUSTPARTRANGE" val="True"/>
  <p:tag name="PRRESPONSE1" val="10"/>
  <p:tag name="PRRESPONSE7" val="4"/>
  <p:tag name="BULLETTYPE" val="3"/>
  <p:tag name="NUMRESPONSES" val="1"/>
  <p:tag name="PARTICIPANTSINLEADERBOARD" val="5"/>
  <p:tag name="CUSTOMCELLBACKCOLOR1" val="-657956"/>
  <p:tag name="GRIDOPACITY" val="90"/>
  <p:tag name="MULTIRESPDIVISOR" val="1"/>
  <p:tag name="CHARTSCALE" val="True"/>
  <p:tag name="PRRESPONSE5" val="6"/>
  <p:tag name="SHOWBARVISIBLE" val="True"/>
  <p:tag name="BACKUPSESSIONS" val="True"/>
  <p:tag name="BUBBLEVALUEFORMAT" val="0.0"/>
  <p:tag name="DISPLAYDEVICEID" val="True"/>
  <p:tag name="CORRECTPOINTVALUE" val="100"/>
  <p:tag name="FIBINCLUDEOTHER" val="True"/>
  <p:tag name="TPVERSION" val="2008"/>
  <p:tag name="REVIEWONLY" val="False"/>
  <p:tag name="CUSTOMCELLBACKCOLOR3" val="-268652"/>
  <p:tag name="RESETCHARTS" val="True"/>
  <p:tag name="PRRESPONSE2" val="9"/>
  <p:tag name="RESPCOUNTERSTYLE" val="-1"/>
  <p:tag name="BUBBLEGROUPING" val="3"/>
  <p:tag name="INCORRECTPOINTVALUE" val="0"/>
  <p:tag name="PRRESPONSE10" val="1"/>
  <p:tag name="MAXRESPONDERS" val="5"/>
  <p:tag name="REALTIMEBACKUP" val="False"/>
  <p:tag name="INPUTSOURCE" val="1"/>
  <p:tag name="CHARTCOLORS" val="0"/>
  <p:tag name="ROTATIONINTERVAL" val="2"/>
  <p:tag name="PRRESPONSE6" val="5"/>
  <p:tag name="FIBDISPLAYRESULTS" val="True"/>
  <p:tag name="COUNTDOWNSTYLE" val="-1"/>
  <p:tag name="GRIDSIZE" val="{Width=800, Height=600}"/>
  <p:tag name="CUSTOMCELLBACKCOLOR4" val="-8355712"/>
  <p:tag name="DELIMITERS" val="3.1"/>
  <p:tag name="TPFULLVERSION" val="4.2.3.231"/>
  <p:tag name="MMPROD_NEXTUNIQUEID" val="10009"/>
  <p:tag name="POWERPOINTVERSION" val="14.0"/>
  <p:tag name="TASKPANEKEY" val="959f492c-7a5c-4014-9eca-85fb7caa674e"/>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amp;#x0D;&amp;#x0A;Test Taking Strategies&amp;quot;&quot;/&gt;&lt;property id=&quot;20307&quot; value=&quot;271&quot;/&gt;&lt;/object&gt;&lt;object type=&quot;3&quot; unique_id=&quot;10005&quot;&gt;&lt;property id=&quot;20148&quot; value=&quot;5&quot;/&gt;&lt;property id=&quot;20300&quot; value=&quot;Slide 4 - &amp;quot;Strategies&amp;quot;&quot;/&gt;&lt;property id=&quot;20307&quot; value=&quot;272&quot;/&gt;&lt;/object&gt;&lt;object type=&quot;3&quot; unique_id=&quot;10006&quot;&gt;&lt;property id=&quot;20148&quot; value=&quot;5&quot;/&gt;&lt;property id=&quot;20300&quot; value=&quot;Slide 5 - &amp;quot;What’s the scenario and what’s the stem?&amp;quot;&quot;/&gt;&lt;property id=&quot;20307&quot; value=&quot;256&quot;/&gt;&lt;/object&gt;&lt;object type=&quot;3&quot; unique_id=&quot;10007&quot;&gt;&lt;property id=&quot;20148&quot; value=&quot;5&quot;/&gt;&lt;property id=&quot;20300&quot; value=&quot;Slide 6 - &amp;quot;Case Scenario&amp;quot;&quot;/&gt;&lt;property id=&quot;20307&quot; value=&quot;257&quot;/&gt;&lt;/object&gt;&lt;object type=&quot;3&quot; unique_id=&quot;10008&quot;&gt;&lt;property id=&quot;20148&quot; value=&quot;5&quot;/&gt;&lt;property id=&quot;20300&quot; value=&quot;Slide 7 - &amp;quot;Prioritize&amp;quot;&quot;/&gt;&lt;property id=&quot;20307&quot; value=&quot;274&quot;/&gt;&lt;/object&gt;&lt;object type=&quot;3&quot; unique_id=&quot;10009&quot;&gt;&lt;property id=&quot;20148&quot; value=&quot;5&quot;/&gt;&lt;property id=&quot;20300&quot; value=&quot;Slide 8 - &amp;quot;What is the most important action to do?&amp;quot;&quot;/&gt;&lt;property id=&quot;20307&quot; value=&quot;273&quot;/&gt;&lt;/object&gt;&lt;object type=&quot;3&quot; unique_id=&quot;10010&quot;&gt;&lt;property id=&quot;20148&quot; value=&quot;5&quot;/&gt;&lt;property id=&quot;20300&quot; value=&quot;Slide 10 - &amp;quot;What are the keyword(s)?&amp;quot;&quot;/&gt;&lt;property id=&quot;20307&quot; value=&quot;260&quot;/&gt;&lt;/object&gt;&lt;object type=&quot;3&quot; unique_id=&quot;10011&quot;&gt;&lt;property id=&quot;20148&quot; value=&quot;5&quot;/&gt;&lt;property id=&quot;20300&quot; value=&quot;Slide 11 - &amp;quot;What are the keyword(s)?&amp;quot;&quot;/&gt;&lt;property id=&quot;20307&quot; value=&quot;262&quot;/&gt;&lt;/object&gt;&lt;object type=&quot;3&quot; unique_id=&quot;10012&quot;&gt;&lt;property id=&quot;20148&quot; value=&quot;5&quot;/&gt;&lt;property id=&quot;20300&quot; value=&quot;Slide 12 - &amp;quot;Eliminate 2 Answers – What should you do next?&amp;quot;&quot;/&gt;&lt;property id=&quot;20307&quot; value=&quot;275&quot;/&gt;&lt;/object&gt;&lt;object type=&quot;3&quot; unique_id=&quot;10013&quot;&gt;&lt;property id=&quot;20148&quot; value=&quot;5&quot;/&gt;&lt;property id=&quot;20300&quot; value=&quot;Slide 14 - &amp;quot;What should you do next?&amp;quot;&quot;/&gt;&lt;property id=&quot;20307&quot; value=&quot;276&quot;/&gt;&lt;/object&gt;&lt;object type=&quot;3&quot; unique_id=&quot;10014&quot;&gt;&lt;property id=&quot;20148&quot; value=&quot;5&quot;/&gt;&lt;property id=&quot;20300&quot; value=&quot;Slide 17 - &amp;quot;Answering negative questions&amp;quot;&quot;/&gt;&lt;property id=&quot;20307&quot; value=&quot;265&quot;/&gt;&lt;/object&gt;&lt;object type=&quot;3&quot; unique_id=&quot;10015&quot;&gt;&lt;property id=&quot;20148&quot; value=&quot;5&quot;/&gt;&lt;property id=&quot;20300&quot; value=&quot;Slide 18 - &amp;quot;Is this asking for a right or wrong answer?&amp;quot;&quot;/&gt;&lt;property id=&quot;20307&quot; value=&quot;266&quot;/&gt;&lt;/object&gt;&lt;object type=&quot;3&quot; unique_id=&quot;10016&quot;&gt;&lt;property id=&quot;20148&quot; value=&quot;5&quot;/&gt;&lt;property id=&quot;20300&quot; value=&quot;Slide 20 - &amp;quot;A student in a CPR class is asked about signs of circulation.  Which response would indicate that further teaching&quot;/&gt;&lt;property id=&quot;20307&quot; value=&quot;277&quot;/&gt;&lt;/object&gt;&lt;object type=&quot;3&quot; unique_id=&quot;10017&quot;&gt;&lt;property id=&quot;20148&quot; value=&quot;5&quot;/&gt;&lt;property id=&quot;20300&quot; value=&quot;Slide 21 - &amp;quot;Answer the question before looking at choices&amp;quot;&quot;/&gt;&lt;property id=&quot;20307&quot; value=&quot;268&quot;/&gt;&lt;/object&gt;&lt;object type=&quot;3&quot; unique_id=&quot;10018&quot;&gt;&lt;property id=&quot;20148&quot; value=&quot;5&quot;/&gt;&lt;property id=&quot;20300&quot; value=&quot;Slide 22 - &amp;quot;Which of the following cardiac risk factors can be modified?&amp;quot;&quot;/&gt;&lt;property id=&quot;20307&quot; value=&quot;281&quot;/&gt;&lt;/object&gt;&lt;object type=&quot;3&quot; unique_id=&quot;10019&quot;&gt;&lt;property id=&quot;20148&quot; value=&quot;5&quot;/&gt;&lt;property id=&quot;20300&quot; value=&quot;Slide 24 - &amp;quot;Reword the question&amp;quot;&quot;/&gt;&lt;property id=&quot;20307&quot; value=&quot;278&quot;/&gt;&lt;/object&gt;&lt;object type=&quot;3&quot; unique_id=&quot;10020&quot;&gt;&lt;property id=&quot;20148&quot; value=&quot;5&quot;/&gt;&lt;property id=&quot;20300&quot; value=&quot;Slide 25 - &amp;quot;Reword the question&amp;quot;&quot;/&gt;&lt;property id=&quot;20307&quot; value=&quot;279&quot;/&gt;&lt;/object&gt;&lt;object type=&quot;3&quot; unique_id=&quot;10021&quot;&gt;&lt;property id=&quot;20148&quot; value=&quot;5&quot;/&gt;&lt;property id=&quot;20300&quot; value=&quot;Slide 26 - &amp;quot;Which of the following are signs that you should attach the AED?&amp;quot;&quot;/&gt;&lt;property id=&quot;20307&quot; value=&quot;280&quot;/&gt;&lt;/object&gt;&lt;object type=&quot;3&quot; unique_id=&quot;10381&quot;&gt;&lt;property id=&quot;20148&quot; value=&quot;5&quot;/&gt;&lt;property id=&quot;20300&quot; value=&quot;Slide 2 - &amp;quot;Preparing&amp;quot;&quot;/&gt;&lt;property id=&quot;20307&quot; value=&quot;294&quot;/&gt;&lt;/object&gt;&lt;object type=&quot;3&quot; unique_id=&quot;10382&quot;&gt;&lt;property id=&quot;20148&quot; value=&quot;5&quot;/&gt;&lt;property id=&quot;20300&quot; value=&quot;Slide 3 - &amp;quot;Day of Exam&amp;quot;&quot;/&gt;&lt;property id=&quot;20307&quot; value=&quot;295&quot;/&gt;&lt;/object&gt;&lt;object type=&quot;3&quot; unique_id=&quot;10383&quot;&gt;&lt;property id=&quot;20148&quot; value=&quot;5&quot;/&gt;&lt;property id=&quot;20300&quot; value=&quot;Slide 9 - &amp;quot;What is the most important action to do?&amp;quot;&quot;/&gt;&lt;property id=&quot;20307&quot; value=&quot;296&quot;/&gt;&lt;/object&gt;&lt;object type=&quot;3&quot; unique_id=&quot;10384&quot;&gt;&lt;property id=&quot;20148&quot; value=&quot;5&quot;/&gt;&lt;property id=&quot;20300&quot; value=&quot;Slide 13 - &amp;quot;Eliminate 2 Answers – What should you do next?&amp;quot;&quot;/&gt;&lt;property id=&quot;20307&quot; value=&quot;297&quot;/&gt;&lt;/object&gt;&lt;object type=&quot;3&quot; unique_id=&quot;10385&quot;&gt;&lt;property id=&quot;20148&quot; value=&quot;5&quot;/&gt;&lt;property id=&quot;20300&quot; value=&quot;Slide 15 - &amp;quot;What should you do next?&amp;quot;&quot;/&gt;&lt;property id=&quot;20307&quot; value=&quot;298&quot;/&gt;&lt;/object&gt;&lt;object type=&quot;3&quot; unique_id=&quot;10386&quot;&gt;&lt;property id=&quot;20148&quot; value=&quot;5&quot;/&gt;&lt;property id=&quot;20300&quot; value=&quot;Slide 16 - &amp;quot;What to do if there seems like no one right answer?&amp;quot;&quot;/&gt;&lt;property id=&quot;20307&quot; value=&quot;292&quot;/&gt;&lt;/object&gt;&lt;object type=&quot;3&quot; unique_id=&quot;10387&quot;&gt;&lt;property id=&quot;20148&quot; value=&quot;5&quot;/&gt;&lt;property id=&quot;20300&quot; value=&quot;Slide 19 - &amp;quot;A student in a CPR class is asked about signs of circulation.  Which response would indicate that further teaching&quot;/&gt;&lt;property id=&quot;20307&quot; value=&quot;299&quot;/&gt;&lt;/object&gt;&lt;object type=&quot;3&quot; unique_id=&quot;10388&quot;&gt;&lt;property id=&quot;20148&quot; value=&quot;5&quot;/&gt;&lt;property id=&quot;20300&quot; value=&quot;Slide 23 - &amp;quot;Which of the following cardiac risk factors can be modified?&amp;quot;&quot;/&gt;&lt;property id=&quot;20307&quot; value=&quot;291&quot;/&gt;&lt;/object&gt;&lt;object type=&quot;3&quot; unique_id=&quot;10389&quot;&gt;&lt;property id=&quot;20148&quot; value=&quot;5&quot;/&gt;&lt;property id=&quot;20300&quot; value=&quot;Slide 27 - &amp;quot;Do not overanalyze&amp;quot;&quot;/&gt;&lt;property id=&quot;20307&quot; value=&quot;300&quot;/&gt;&lt;/object&gt;&lt;object type=&quot;3&quot; unique_id=&quot;10390&quot;&gt;&lt;property id=&quot;20148&quot; value=&quot;5&quot;/&gt;&lt;property id=&quot;20300&quot; value=&quot;Slide 28 - &amp;quot;A note about changing answers&amp;quot;&quot;/&gt;&lt;property id=&quot;20307&quot; value=&quot;293&quot;/&gt;&lt;/object&gt;&lt;object type=&quot;3&quot; unique_id=&quot;10391&quot;&gt;&lt;property id=&quot;20148&quot; value=&quot;5&quot;/&gt;&lt;property id=&quot;20300&quot; value=&quot;Slide 29 - &amp;quot;Strategies&amp;quot;&quot;/&gt;&lt;property id=&quot;20307&quot; value=&quot;301&quot;/&gt;&lt;/object&gt;&lt;/object&gt;&lt;/object&gt;&lt;/database&gt;"/>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SLIDEGUID" val="FAD4F44808DC4D5C95155E66F6C04840"/>
  <p:tag name="SLIDEID" val="FAD4F44808DC4D5C95155E66F6C04840"/>
  <p:tag name="SLIDEORDER" val="1"/>
  <p:tag name="SLIDETYPE" val="Q"/>
  <p:tag name="DEMOGRAPHIC" val="False"/>
  <p:tag name="TEAMASSIGN" val="False"/>
  <p:tag name="SPEEDSCORING" val="False"/>
  <p:tag name="CORRECTPOINTVALUE" val="100"/>
  <p:tag name="INCORRECTPOINTVALUE" val="0"/>
  <p:tag name="ZEROBASED" val="False"/>
  <p:tag name="DELIMITERS" val="3.1"/>
  <p:tag name="VALUEFORMAT" val="0%"/>
  <p:tag name="QUESTIONALIAS" val="Enter question text..."/>
  <p:tag name="ANSWERSALIAS" val="Ask if he has heartburn and if he does, tell him to take an antacid|smicln|Tell him to lie down and call his personal physician to report the problem|smicln|Tell him to lie or sit quietly, then you phone 911 immediately|smicln|Offer to drive him to the nearest Emergency Department"/>
  <p:tag name="COUNTDOWNSECONDS" val="10"/>
  <p:tag name="RESTORECOUNTDOWNTIMER" val="True"/>
  <p:tag name="COUNTDOWNHEIGHT" val="90"/>
  <p:tag name="COUNTDOWNWIDTH" val="70"/>
  <p:tag name="RESPONSESGATHERED" val="True"/>
  <p:tag name="TOTALRESPONSES" val="47"/>
  <p:tag name="RESPONSECOUNT" val="47"/>
  <p:tag name="SLICED" val="False"/>
  <p:tag name="RESPONSES" val="3;3;3;3;3;3;3;3;3;3;3;3;3;3;3;3;3;3;3;3;3;3;2;3;3;3;2;3;3;2;3;3;3;3;2;3;3;3;1;2;3;3;3;3;1;3;3;"/>
  <p:tag name="CHARTSTRINGSTD" val="2 5 40 0"/>
  <p:tag name="CHARTSTRINGREV" val="0 40 5 2"/>
  <p:tag name="CHARTSTRINGSTDPER" val="0.0425531914893617 0.106382978723404 0.851063829787234 0"/>
  <p:tag name="CHARTSTRINGREVPER" val="0 0.851063829787234 0.106382978723404 0.0425531914893617"/>
  <p:tag name="VALUES" val="Incorrect|smicln|Incorrect|smicln|Correct|smicln|Incorrect"/>
</p:tagLst>
</file>

<file path=ppt/tags/tag11.xml><?xml version="1.0" encoding="utf-8"?>
<p:tagLst xmlns:a="http://schemas.openxmlformats.org/drawingml/2006/main" xmlns:r="http://schemas.openxmlformats.org/officeDocument/2006/relationships" xmlns:p="http://schemas.openxmlformats.org/presentationml/2006/main">
  <p:tag name="CORSHAPE" val="True"/>
  <p:tag name="SHAPETYPE" val="4"/>
</p:tagLst>
</file>

<file path=ppt/tags/tag12.xml><?xml version="1.0" encoding="utf-8"?>
<p:tagLst xmlns:a="http://schemas.openxmlformats.org/drawingml/2006/main" xmlns:r="http://schemas.openxmlformats.org/officeDocument/2006/relationships" xmlns:p="http://schemas.openxmlformats.org/presentationml/2006/main">
  <p:tag name="ANSWERBULLETS" val="0"/>
  <p:tag name="TEXTLENGTH" val="260"/>
  <p:tag name="FONTSIZE" val="32"/>
  <p:tag name="BULLETTYPE" val="ppBulletAlphaLCPeriod"/>
  <p:tag name="ANSWERTEXT" val="Ask if he has heartburn and if he does, tell him to take an antacid&#10;Tell him to lie down and call his personal physician to report the problem&#10;Tell him to lie or sit quietly, then you phone 911 immediately&#10;Offer to drive him to the nearest Emergency Department"/>
  <p:tag name="OLDNUMANSWERS" val="4"/>
</p:tagLst>
</file>

<file path=ppt/tags/tag13.xml><?xml version="1.0" encoding="utf-8"?>
<p:tagLst xmlns:a="http://schemas.openxmlformats.org/drawingml/2006/main" xmlns:r="http://schemas.openxmlformats.org/officeDocument/2006/relationships" xmlns:p="http://schemas.openxmlformats.org/presentationml/2006/main">
  <p:tag name="CDTYPE" val="Style_Gemstone"/>
  <p:tag name="CDTIMELEFT" val="10"/>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SLIDEGUID" val="621A5C25BD9941E98DA6A8A10BEBB5CA"/>
  <p:tag name="SLIDEID" val="621A5C25BD9941E98DA6A8A10BEBB5CA"/>
  <p:tag name="SLIDEORDER" val="1"/>
  <p:tag name="SLIDETYPE" val="Q"/>
  <p:tag name="DEMOGRAPHIC" val="False"/>
  <p:tag name="TEAMASSIGN" val="False"/>
  <p:tag name="SPEEDSCORING" val="False"/>
  <p:tag name="CORRECTPOINTVALUE" val="100"/>
  <p:tag name="INCORRECTPOINTVALUE" val="0"/>
  <p:tag name="ZEROBASED" val="False"/>
  <p:tag name="DELIMITERS" val="3.1"/>
  <p:tag name="VALUEFORMAT" val="0%"/>
  <p:tag name="QUESTIONALIAS" val="Eliminate 2 Answers – What should you do next?"/>
  <p:tag name="ANSWERSALIAS" val="Open the airway using the head tilt-chin lift method|smicln|Shout for help|smicln|Look for signs of circulation|smicln|Run downstairs to the security station and phone 911"/>
  <p:tag name="COUNTDOWNSECONDS" val="10"/>
  <p:tag name="RESTORECOUNTDOWNTIMER" val="True"/>
  <p:tag name="COUNTDOWNHEIGHT" val="90"/>
  <p:tag name="COUNTDOWNWIDTH" val="70"/>
  <p:tag name="RESPONSESGATHERED" val="True"/>
  <p:tag name="TOTALRESPONSES" val="45"/>
  <p:tag name="RESPONSECOUNT" val="45"/>
  <p:tag name="SLICED" val="False"/>
  <p:tag name="RESPONSES" val="4;4;2;4;4;3;1;1;4;4;2;2;2;3;4;4;1;2;1;4;4;4;4;2;4;4;4;4;4;2;-;4;4;3;2;4;3;1;-;4;3;4;3;4;4;4;3;"/>
  <p:tag name="CHARTSTRINGSTD" val="5 8 7 25"/>
  <p:tag name="CHARTSTRINGREV" val="25 7 8 5"/>
  <p:tag name="CHARTSTRINGSTDPER" val="0.111111111111111 0.177777777777778 0.155555555555556 0.555555555555556"/>
  <p:tag name="CHARTSTRINGREVPER" val="0.555555555555556 0.155555555555556 0.177777777777778 0.111111111111111"/>
  <p:tag name="VALUES" val="Incorrect|smicln|Incorrect|smicln|Correct|smicln|Correct"/>
</p:tagLst>
</file>

<file path=ppt/tags/tag17.xml><?xml version="1.0" encoding="utf-8"?>
<p:tagLst xmlns:a="http://schemas.openxmlformats.org/drawingml/2006/main" xmlns:r="http://schemas.openxmlformats.org/officeDocument/2006/relationships" xmlns:p="http://schemas.openxmlformats.org/presentationml/2006/main">
  <p:tag name="ANSWERBULLETS" val="0"/>
  <p:tag name="TEXTLENGTH" val="150"/>
  <p:tag name="FONTSIZE" val="32"/>
  <p:tag name="BULLETTYPE" val="ppBulletAlphaLCPeriod"/>
  <p:tag name="ANSWERTEXT" val="Open the airway using the head tilt-chin lift method&#10;Shout for help&#10;Look for signs of circulation&#10;Run downstairs to the security station and phone 911"/>
  <p:tag name="OLDNUMANSWERS" val="4"/>
</p:tagLst>
</file>

<file path=ppt/tags/tag18.xml><?xml version="1.0" encoding="utf-8"?>
<p:tagLst xmlns:a="http://schemas.openxmlformats.org/drawingml/2006/main" xmlns:r="http://schemas.openxmlformats.org/officeDocument/2006/relationships" xmlns:p="http://schemas.openxmlformats.org/presentationml/2006/main">
  <p:tag name="CDTYPE" val="Style_Gemstone"/>
  <p:tag name="CDTIMELEFT" val="10"/>
</p:tagLst>
</file>

<file path=ppt/tags/tag19.xml><?xml version="1.0" encoding="utf-8"?>
<p:tagLst xmlns:a="http://schemas.openxmlformats.org/drawingml/2006/main" xmlns:r="http://schemas.openxmlformats.org/officeDocument/2006/relationships" xmlns:p="http://schemas.openxmlformats.org/presentationml/2006/main">
  <p:tag name="SLIDEGUID" val="621A5C25BD9941E98DA6A8A10BEBB5CA"/>
  <p:tag name="SLIDEID" val="621A5C25BD9941E98DA6A8A10BEBB5CA"/>
  <p:tag name="SLIDEORDER" val="1"/>
  <p:tag name="SLIDETYPE" val="Q"/>
  <p:tag name="DEMOGRAPHIC" val="False"/>
  <p:tag name="TEAMASSIGN" val="False"/>
  <p:tag name="SPEEDSCORING" val="False"/>
  <p:tag name="CORRECTPOINTVALUE" val="100"/>
  <p:tag name="INCORRECTPOINTVALUE" val="0"/>
  <p:tag name="ZEROBASED" val="False"/>
  <p:tag name="DELIMITERS" val="3.1"/>
  <p:tag name="VALUEFORMAT" val="0%"/>
  <p:tag name="QUESTIONALIAS" val="Eliminate 2 Answers – What should you do next?"/>
  <p:tag name="ANSWERSALIAS" val="Open the airway using the head tilt-chin lift method|smicln|Shout for help|smicln|Look for signs of circulation|smicln|Run downstairs to the security station and phone 911"/>
  <p:tag name="COUNTDOWNSECONDS" val="10"/>
  <p:tag name="RESTORECOUNTDOWNTIMER" val="True"/>
  <p:tag name="COUNTDOWNHEIGHT" val="90"/>
  <p:tag name="COUNTDOWNWIDTH" val="70"/>
  <p:tag name="RESPONSESGATHERED" val="True"/>
  <p:tag name="TOTALRESPONSES" val="45"/>
  <p:tag name="RESPONSECOUNT" val="45"/>
  <p:tag name="SLICED" val="False"/>
  <p:tag name="RESPONSES" val="4;4;2;4;4;3;1;1;4;4;2;2;2;3;4;4;1;2;1;4;4;4;4;2;4;4;4;4;4;2;-;4;4;3;2;4;3;1;-;4;3;4;3;4;4;4;3;"/>
  <p:tag name="CHARTSTRINGSTD" val="5 8 7 25"/>
  <p:tag name="CHARTSTRINGREV" val="25 7 8 5"/>
  <p:tag name="CHARTSTRINGSTDPER" val="0.111111111111111 0.177777777777778 0.155555555555556 0.555555555555556"/>
  <p:tag name="CHARTSTRINGREVPER" val="0.555555555555556 0.155555555555556 0.177777777777778 0.111111111111111"/>
  <p:tag name="VALUES" val="Incorrect|smicln|Incorrect|smicln|Correct|smicln|Correct"/>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ANSWERBULLETS" val="0"/>
  <p:tag name="TEXTLENGTH" val="150"/>
  <p:tag name="FONTSIZE" val="32"/>
  <p:tag name="BULLETTYPE" val="ppBulletAlphaLCPeriod"/>
  <p:tag name="ANSWERTEXT" val="Open the airway using the head tilt-chin lift method&#10;Shout for help&#10;Look for signs of circulation&#10;Run downstairs to the security station and phone 911"/>
  <p:tag name="OLDNUMANSWERS" val="4"/>
</p:tagLst>
</file>

<file path=ppt/tags/tag21.xml><?xml version="1.0" encoding="utf-8"?>
<p:tagLst xmlns:a="http://schemas.openxmlformats.org/drawingml/2006/main" xmlns:r="http://schemas.openxmlformats.org/officeDocument/2006/relationships" xmlns:p="http://schemas.openxmlformats.org/presentationml/2006/main">
  <p:tag name="CDTYPE" val="Style_Gemstone"/>
  <p:tag name="CDTIMELEFT" val="10"/>
</p:tagLst>
</file>

<file path=ppt/tags/tag22.xml><?xml version="1.0" encoding="utf-8"?>
<p:tagLst xmlns:a="http://schemas.openxmlformats.org/drawingml/2006/main" xmlns:r="http://schemas.openxmlformats.org/officeDocument/2006/relationships" xmlns:p="http://schemas.openxmlformats.org/presentationml/2006/main">
  <p:tag name="SLIDEGUID" val="1AC01EC7FADE4CF69E2531FEF87CDCB3"/>
  <p:tag name="SLIDEID" val="1AC01EC7FADE4CF69E2531FEF87CDCB3"/>
  <p:tag name="SLIDEORDER" val="1"/>
  <p:tag name="SLIDETYPE" val="Q"/>
  <p:tag name="DEMOGRAPHIC" val="False"/>
  <p:tag name="TEAMASSIGN" val="False"/>
  <p:tag name="SPEEDSCORING" val="False"/>
  <p:tag name="CORRECTPOINTVALUE" val="100"/>
  <p:tag name="INCORRECTPOINTVALUE" val="0"/>
  <p:tag name="ZEROBASED" val="False"/>
  <p:tag name="DELIMITERS" val="3.1"/>
  <p:tag name="VALUEFORMAT" val="0%"/>
  <p:tag name="VALUES" val="Incorrect|smicln|Correct|smicln|Incorrect|smicln|Incorrect"/>
  <p:tag name="QUESTIONALIAS" val="What should you do next?"/>
  <p:tag name="ANSWERSALIAS" val=" Open the airway using the head tilt-chin lift method|smicln| Shout for help"/>
  <p:tag name="COUNTDOWNSECONDS" val="10"/>
  <p:tag name="RESTORECOUNTDOWNTIMER" val="True"/>
  <p:tag name="COUNTDOWNHEIGHT" val="90"/>
  <p:tag name="COUNTDOWNWIDTH" val="70"/>
  <p:tag name="RESPONSESGATHERED" val="True"/>
  <p:tag name="TOTALRESPONSES" val="46"/>
  <p:tag name="RESPONSECOUNT" val="46"/>
  <p:tag name="SLICED" val="False"/>
  <p:tag name="RESPONSES" val="2;2;1;1;1;2;2;1;1;1;1;1;1;2;2;1;2;2;2;2;2;2;2;2;2;2;2;1;2;1;2;2;2;2;-;1;2;1;-;1;2;-;2;2;1;2;2;1;1;"/>
  <p:tag name="CHARTSTRINGSTD" val="18 28"/>
  <p:tag name="CHARTSTRINGREV" val="28 18"/>
  <p:tag name="CHARTSTRINGSTDPER" val="0.391304347826087 0.608695652173913"/>
  <p:tag name="CHARTSTRINGREVPER" val="0.608695652173913 0.391304347826087"/>
</p:tagLst>
</file>

<file path=ppt/tags/tag23.xml><?xml version="1.0" encoding="utf-8"?>
<p:tagLst xmlns:a="http://schemas.openxmlformats.org/drawingml/2006/main" xmlns:r="http://schemas.openxmlformats.org/officeDocument/2006/relationships" xmlns:p="http://schemas.openxmlformats.org/presentationml/2006/main">
  <p:tag name="ANSWERBULLETS" val="3"/>
  <p:tag name="TEXTLENGTH" val="69"/>
  <p:tag name="FONTSIZE" val="32"/>
  <p:tag name="BULLETTYPE" val="ppBulletArabicPeriod"/>
  <p:tag name="ANSWERTEXT" val=" Open the airway using the head tilt-chin lift method&#10; Shout for help"/>
  <p:tag name="OLDNUMANSWERS" val="2"/>
</p:tagLst>
</file>

<file path=ppt/tags/tag24.xml><?xml version="1.0" encoding="utf-8"?>
<p:tagLst xmlns:a="http://schemas.openxmlformats.org/drawingml/2006/main" xmlns:r="http://schemas.openxmlformats.org/officeDocument/2006/relationships" xmlns:p="http://schemas.openxmlformats.org/presentationml/2006/main">
  <p:tag name="CDTYPE" val="Style_Gemstone"/>
  <p:tag name="CDTIMELEFT" val="10"/>
</p:tagLst>
</file>

<file path=ppt/tags/tag25.xml><?xml version="1.0" encoding="utf-8"?>
<p:tagLst xmlns:a="http://schemas.openxmlformats.org/drawingml/2006/main" xmlns:r="http://schemas.openxmlformats.org/officeDocument/2006/relationships" xmlns:p="http://schemas.openxmlformats.org/presentationml/2006/main">
  <p:tag name="SLIDEGUID" val="1AC01EC7FADE4CF69E2531FEF87CDCB3"/>
  <p:tag name="SLIDEID" val="1AC01EC7FADE4CF69E2531FEF87CDCB3"/>
  <p:tag name="SLIDEORDER" val="1"/>
  <p:tag name="SLIDETYPE" val="Q"/>
  <p:tag name="DEMOGRAPHIC" val="False"/>
  <p:tag name="TEAMASSIGN" val="False"/>
  <p:tag name="SPEEDSCORING" val="False"/>
  <p:tag name="CORRECTPOINTVALUE" val="100"/>
  <p:tag name="INCORRECTPOINTVALUE" val="0"/>
  <p:tag name="ZEROBASED" val="False"/>
  <p:tag name="DELIMITERS" val="3.1"/>
  <p:tag name="VALUEFORMAT" val="0%"/>
  <p:tag name="VALUES" val="Incorrect|smicln|Correct|smicln|Incorrect|smicln|Incorrect"/>
  <p:tag name="QUESTIONALIAS" val="What should you do next?"/>
  <p:tag name="ANSWERSALIAS" val=" Open the airway using the head tilt-chin lift method|smicln| Shout for help"/>
  <p:tag name="COUNTDOWNSECONDS" val="10"/>
  <p:tag name="RESTORECOUNTDOWNTIMER" val="True"/>
  <p:tag name="COUNTDOWNHEIGHT" val="90"/>
  <p:tag name="COUNTDOWNWIDTH" val="70"/>
  <p:tag name="RESPONSESGATHERED" val="True"/>
  <p:tag name="TOTALRESPONSES" val="46"/>
  <p:tag name="RESPONSECOUNT" val="46"/>
  <p:tag name="SLICED" val="False"/>
  <p:tag name="RESPONSES" val="2;2;1;1;1;2;2;1;1;1;1;1;1;2;2;1;2;2;2;2;2;2;2;2;2;2;2;1;2;1;2;2;2;2;-;1;2;1;-;1;2;-;2;2;1;2;2;1;1;"/>
  <p:tag name="CHARTSTRINGSTD" val="18 28"/>
  <p:tag name="CHARTSTRINGREV" val="28 18"/>
  <p:tag name="CHARTSTRINGSTDPER" val="0.391304347826087 0.608695652173913"/>
  <p:tag name="CHARTSTRINGREVPER" val="0.608695652173913 0.391304347826087"/>
</p:tagLst>
</file>

<file path=ppt/tags/tag26.xml><?xml version="1.0" encoding="utf-8"?>
<p:tagLst xmlns:a="http://schemas.openxmlformats.org/drawingml/2006/main" xmlns:r="http://schemas.openxmlformats.org/officeDocument/2006/relationships" xmlns:p="http://schemas.openxmlformats.org/presentationml/2006/main">
  <p:tag name="CORSHAPE" val="True"/>
  <p:tag name="SHAPETYPE" val="3"/>
</p:tagLst>
</file>

<file path=ppt/tags/tag27.xml><?xml version="1.0" encoding="utf-8"?>
<p:tagLst xmlns:a="http://schemas.openxmlformats.org/drawingml/2006/main" xmlns:r="http://schemas.openxmlformats.org/officeDocument/2006/relationships" xmlns:p="http://schemas.openxmlformats.org/presentationml/2006/main">
  <p:tag name="ANSWERBULLETS" val="3"/>
  <p:tag name="TEXTLENGTH" val="69"/>
  <p:tag name="FONTSIZE" val="32"/>
  <p:tag name="BULLETTYPE" val="ppBulletArabicPeriod"/>
  <p:tag name="ANSWERTEXT" val=" Open the airway using the head tilt-chin lift method&#10; Shout for help"/>
  <p:tag name="OLDNUMANSWERS" val="2"/>
</p:tagLst>
</file>

<file path=ppt/tags/tag28.xml><?xml version="1.0" encoding="utf-8"?>
<p:tagLst xmlns:a="http://schemas.openxmlformats.org/drawingml/2006/main" xmlns:r="http://schemas.openxmlformats.org/officeDocument/2006/relationships" xmlns:p="http://schemas.openxmlformats.org/presentationml/2006/main">
  <p:tag name="CDTYPE" val="Style_Gemstone"/>
  <p:tag name="CDTIMELEFT" val="10"/>
</p:tagLst>
</file>

<file path=ppt/tags/tag2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1.xml><?xml version="1.0" encoding="utf-8"?>
<p:tagLst xmlns:a="http://schemas.openxmlformats.org/drawingml/2006/main" xmlns:r="http://schemas.openxmlformats.org/officeDocument/2006/relationships" xmlns:p="http://schemas.openxmlformats.org/presentationml/2006/main">
  <p:tag name="SLIDEGUID" val="A96136445FA14276A29ECF62D37EE4FB"/>
  <p:tag name="SLIDEID" val="A96136445FA14276A29ECF62D37EE4FB"/>
  <p:tag name="SLIDEORDER" val="1"/>
  <p:tag name="SLIDETYPE" val="Q"/>
  <p:tag name="DEMOGRAPHIC" val="False"/>
  <p:tag name="TEAMASSIGN" val="False"/>
  <p:tag name="SPEEDSCORING" val="False"/>
  <p:tag name="CORRECTPOINTVALUE" val="100"/>
  <p:tag name="INCORRECTPOINTVALUE" val="0"/>
  <p:tag name="ZEROBASED" val="False"/>
  <p:tag name="DELIMITERS" val="3.1"/>
  <p:tag name="VALUEFORMAT" val="0%"/>
  <p:tag name="QUESTIONALIAS" val="Which of the following is not a sign of circulation?"/>
  <p:tag name="ANSWERSALIAS" val="Normal breathing|smicln|Blue, cool skin|smicln|Coughing|smicln|Movement"/>
  <p:tag name="COUNTDOWNSECONDS" val="10"/>
  <p:tag name="RESTORECOUNTDOWNTIMER" val="True"/>
  <p:tag name="COUNTDOWNHEIGHT" val="90"/>
  <p:tag name="COUNTDOWNWIDTH" val="70"/>
  <p:tag name="RESPONSESGATHERED" val="True"/>
  <p:tag name="TOTALRESPONSES" val="42"/>
  <p:tag name="RESPONSECOUNT" val="42"/>
  <p:tag name="SLICED" val="False"/>
  <p:tag name="RESPONSES" val="3;2;1;4;3;1;2;-;4;2;2;-;2;2;3;-;2;-;1;4;3;3;3;3;2;3;2;2;2;1;1;4;3;4;2;2;1;3;-;4;2;-;3;3;-;1;1;3;4;"/>
  <p:tag name="CHARTSTRINGSTD" val="8 14 13 7"/>
  <p:tag name="CHARTSTRINGREV" val="7 13 14 8"/>
  <p:tag name="CHARTSTRINGSTDPER" val="0.19047619047619 0.333333333333333 0.30952380952381 0.166666666666667"/>
  <p:tag name="CHARTSTRINGREVPER" val="0.166666666666667 0.30952380952381 0.333333333333333 0.19047619047619"/>
  <p:tag name="VALUES" val="Incorrect|smicln|Correct|smicln|Incorrect|smicln|Incorrect"/>
</p:tagLst>
</file>

<file path=ppt/tags/tag32.xml><?xml version="1.0" encoding="utf-8"?>
<p:tagLst xmlns:a="http://schemas.openxmlformats.org/drawingml/2006/main" xmlns:r="http://schemas.openxmlformats.org/officeDocument/2006/relationships" xmlns:p="http://schemas.openxmlformats.org/presentationml/2006/main">
  <p:tag name="ANSWERBULLETS" val="3"/>
  <p:tag name="TEXTLENGTH" val="50"/>
  <p:tag name="FONTSIZE" val="32"/>
  <p:tag name="BULLETTYPE" val="ppBulletArabicPeriod"/>
  <p:tag name="ANSWERTEXT" val="Normal breathing&#10;Blue, cool skin&#10;Coughing&#10;Movement"/>
  <p:tag name="OLDNUMANSWERS" val="4"/>
</p:tagLst>
</file>

<file path=ppt/tags/tag33.xml><?xml version="1.0" encoding="utf-8"?>
<p:tagLst xmlns:a="http://schemas.openxmlformats.org/drawingml/2006/main" xmlns:r="http://schemas.openxmlformats.org/officeDocument/2006/relationships" xmlns:p="http://schemas.openxmlformats.org/presentationml/2006/main">
  <p:tag name="CDTYPE" val="Style_Gemstone"/>
  <p:tag name="CDTIMELEFT" val="10"/>
</p:tagLst>
</file>

<file path=ppt/tags/tag34.xml><?xml version="1.0" encoding="utf-8"?>
<p:tagLst xmlns:a="http://schemas.openxmlformats.org/drawingml/2006/main" xmlns:r="http://schemas.openxmlformats.org/officeDocument/2006/relationships" xmlns:p="http://schemas.openxmlformats.org/presentationml/2006/main">
  <p:tag name="SLIDEGUID" val="A96136445FA14276A29ECF62D37EE4FB"/>
  <p:tag name="SLIDEID" val="A96136445FA14276A29ECF62D37EE4FB"/>
  <p:tag name="SLIDEORDER" val="1"/>
  <p:tag name="SLIDETYPE" val="Q"/>
  <p:tag name="DEMOGRAPHIC" val="False"/>
  <p:tag name="TEAMASSIGN" val="False"/>
  <p:tag name="SPEEDSCORING" val="False"/>
  <p:tag name="CORRECTPOINTVALUE" val="100"/>
  <p:tag name="INCORRECTPOINTVALUE" val="0"/>
  <p:tag name="ZEROBASED" val="False"/>
  <p:tag name="DELIMITERS" val="3.1"/>
  <p:tag name="VALUEFORMAT" val="0%"/>
  <p:tag name="QUESTIONALIAS" val="Which of the following is not a sign of circulation?"/>
  <p:tag name="ANSWERSALIAS" val="Normal breathing|smicln|Blue, cool skin|smicln|Coughing|smicln|Movement"/>
  <p:tag name="COUNTDOWNSECONDS" val="10"/>
  <p:tag name="RESTORECOUNTDOWNTIMER" val="True"/>
  <p:tag name="COUNTDOWNHEIGHT" val="90"/>
  <p:tag name="COUNTDOWNWIDTH" val="70"/>
  <p:tag name="RESPONSESGATHERED" val="True"/>
  <p:tag name="TOTALRESPONSES" val="42"/>
  <p:tag name="RESPONSECOUNT" val="42"/>
  <p:tag name="SLICED" val="False"/>
  <p:tag name="RESPONSES" val="3;2;1;4;3;1;2;-;4;2;2;-;2;2;3;-;2;-;1;4;3;3;3;3;2;3;2;2;2;1;1;4;3;4;2;2;1;3;-;4;2;-;3;3;-;1;1;3;4;"/>
  <p:tag name="CHARTSTRINGSTD" val="8 14 13 7"/>
  <p:tag name="CHARTSTRINGREV" val="7 13 14 8"/>
  <p:tag name="CHARTSTRINGSTDPER" val="0.19047619047619 0.333333333333333 0.30952380952381 0.166666666666667"/>
  <p:tag name="CHARTSTRINGREVPER" val="0.166666666666667 0.30952380952381 0.333333333333333 0.19047619047619"/>
  <p:tag name="VALUES" val="Incorrect|smicln|Correct|smicln|Incorrect|smicln|Incorrect"/>
</p:tagLst>
</file>

<file path=ppt/tags/tag35.xml><?xml version="1.0" encoding="utf-8"?>
<p:tagLst xmlns:a="http://schemas.openxmlformats.org/drawingml/2006/main" xmlns:r="http://schemas.openxmlformats.org/officeDocument/2006/relationships" xmlns:p="http://schemas.openxmlformats.org/presentationml/2006/main">
  <p:tag name="ANSWERBULLETS" val="3"/>
  <p:tag name="TEXTLENGTH" val="50"/>
  <p:tag name="FONTSIZE" val="32"/>
  <p:tag name="BULLETTYPE" val="ppBulletArabicPeriod"/>
  <p:tag name="ANSWERTEXT" val="Normal breathing&#10;Blue, cool skin&#10;Coughing&#10;Movement"/>
  <p:tag name="OLDNUMANSWERS" val="4"/>
</p:tagLst>
</file>

<file path=ppt/tags/tag36.xml><?xml version="1.0" encoding="utf-8"?>
<p:tagLst xmlns:a="http://schemas.openxmlformats.org/drawingml/2006/main" xmlns:r="http://schemas.openxmlformats.org/officeDocument/2006/relationships" xmlns:p="http://schemas.openxmlformats.org/presentationml/2006/main">
  <p:tag name="CORSHAPE" val="True"/>
  <p:tag name="SHAPETYPE" val="1"/>
</p:tagLst>
</file>

<file path=ppt/tags/tag37.xml><?xml version="1.0" encoding="utf-8"?>
<p:tagLst xmlns:a="http://schemas.openxmlformats.org/drawingml/2006/main" xmlns:r="http://schemas.openxmlformats.org/officeDocument/2006/relationships" xmlns:p="http://schemas.openxmlformats.org/presentationml/2006/main">
  <p:tag name="CDTYPE" val="Style_Gemstone"/>
  <p:tag name="CDTIMELEFT" val="10"/>
</p:tagLst>
</file>

<file path=ppt/tags/tag3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9.xml><?xml version="1.0" encoding="utf-8"?>
<p:tagLst xmlns:a="http://schemas.openxmlformats.org/drawingml/2006/main" xmlns:r="http://schemas.openxmlformats.org/officeDocument/2006/relationships" xmlns:p="http://schemas.openxmlformats.org/presentationml/2006/main">
  <p:tag name="SLIDEID" val="890C9ECD01084E1EB31C73668A286147"/>
  <p:tag name="SLIDETYPE" val="Q"/>
  <p:tag name="DEMOGRAPHIC" val="False"/>
  <p:tag name="TEAMASSIGN" val="False"/>
  <p:tag name="SPEEDSCORING" val="False"/>
  <p:tag name="CORRECTPOINTVALUE" val="100"/>
  <p:tag name="INCORRECTPOINTVALUE" val="0"/>
  <p:tag name="ZEROBASED" val="False"/>
  <p:tag name="DELIMITERS" val="3.1"/>
  <p:tag name="VALUEFORMAT" val="0%"/>
  <p:tag name="SLIDEORDER" val="2"/>
  <p:tag name="SLIDEGUID" val="786686D6F61A4B62954969648123D6ED"/>
  <p:tag name="QUESTIONALIAS" val="Which of the following is a cardiac risk factor that can be modified?"/>
  <p:tag name="ANSWERSALIAS" val="Family history|smicln|Gender|smicln|Race|smicln|Smoking"/>
  <p:tag name="COUNTDOWNSECONDS" val="10"/>
  <p:tag name="RESTORECOUNTDOWNTIMER" val="True"/>
  <p:tag name="COUNTDOWNHEIGHT" val="90"/>
  <p:tag name="COUNTDOWNWIDTH" val="70"/>
  <p:tag name="RESPONSESGATHERED" val="True"/>
  <p:tag name="TOTALRESPONSES" val="27"/>
  <p:tag name="RESPONSECOUNT" val="27"/>
  <p:tag name="SLICED" val="False"/>
  <p:tag name="RESPONSES" val="-;-;4;4;4;-;4;4;4;4;-;-;4;4;4;-;4;-;4;-;-;-;4;-;4;4;4;-;4;4;4;-;-;4;4;-;-;-;4;-;4;-;4;4;4;-;4;-;-;"/>
  <p:tag name="CHARTSTRINGSTD" val="0 0 0 27"/>
  <p:tag name="CHARTSTRINGREV" val="27 0 0 0"/>
  <p:tag name="CHARTSTRINGSTDPER" val="0 0 0 1"/>
  <p:tag name="CHARTSTRINGREVPER" val="1 0 0 0"/>
  <p:tag name="VALUES" val="Incorrect|smicln|Incorrect|smicln|Incorrect|smicln|Correct"/>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0.xml><?xml version="1.0" encoding="utf-8"?>
<p:tagLst xmlns:a="http://schemas.openxmlformats.org/drawingml/2006/main" xmlns:r="http://schemas.openxmlformats.org/officeDocument/2006/relationships" xmlns:p="http://schemas.openxmlformats.org/presentationml/2006/main">
  <p:tag name="ANSWERBULLETS" val="3"/>
  <p:tag name="TEXTLENGTH" val="34"/>
  <p:tag name="FONTSIZE" val="32"/>
  <p:tag name="BULLETTYPE" val="ppBulletArabicPeriod"/>
  <p:tag name="ANSWERTEXT" val="Family history&#10;Gender&#10;Race&#10;Smoking"/>
  <p:tag name="OLDNUMANSWERS" val="4"/>
</p:tagLst>
</file>

<file path=ppt/tags/tag41.xml><?xml version="1.0" encoding="utf-8"?>
<p:tagLst xmlns:a="http://schemas.openxmlformats.org/drawingml/2006/main" xmlns:r="http://schemas.openxmlformats.org/officeDocument/2006/relationships" xmlns:p="http://schemas.openxmlformats.org/presentationml/2006/main">
  <p:tag name="CDTYPE" val="Style_Gemstone"/>
  <p:tag name="CDTIMELEFT" val="10"/>
</p:tagLst>
</file>

<file path=ppt/tags/tag42.xml><?xml version="1.0" encoding="utf-8"?>
<p:tagLst xmlns:a="http://schemas.openxmlformats.org/drawingml/2006/main" xmlns:r="http://schemas.openxmlformats.org/officeDocument/2006/relationships" xmlns:p="http://schemas.openxmlformats.org/presentationml/2006/main">
  <p:tag name="SLIDEID" val="890C9ECD01084E1EB31C73668A286147"/>
  <p:tag name="SLIDETYPE" val="Q"/>
  <p:tag name="DEMOGRAPHIC" val="False"/>
  <p:tag name="TEAMASSIGN" val="False"/>
  <p:tag name="SPEEDSCORING" val="False"/>
  <p:tag name="CORRECTPOINTVALUE" val="100"/>
  <p:tag name="INCORRECTPOINTVALUE" val="0"/>
  <p:tag name="ZEROBASED" val="False"/>
  <p:tag name="DELIMITERS" val="3.1"/>
  <p:tag name="VALUEFORMAT" val="0%"/>
  <p:tag name="SLIDEORDER" val="2"/>
  <p:tag name="SLIDEGUID" val="786686D6F61A4B62954969648123D6ED"/>
  <p:tag name="QUESTIONALIAS" val="Which of the following is a cardiac risk factor that can be modified?"/>
  <p:tag name="ANSWERSALIAS" val="Family history|smicln|Gender|smicln|Race|smicln|Smoking"/>
  <p:tag name="COUNTDOWNSECONDS" val="10"/>
  <p:tag name="RESTORECOUNTDOWNTIMER" val="True"/>
  <p:tag name="COUNTDOWNHEIGHT" val="90"/>
  <p:tag name="COUNTDOWNWIDTH" val="70"/>
  <p:tag name="RESPONSESGATHERED" val="True"/>
  <p:tag name="TOTALRESPONSES" val="27"/>
  <p:tag name="RESPONSECOUNT" val="27"/>
  <p:tag name="SLICED" val="False"/>
  <p:tag name="RESPONSES" val="-;-;4;4;4;-;4;4;4;4;-;-;4;4;4;-;4;-;4;-;-;-;4;-;4;4;4;-;4;4;4;-;-;4;4;-;-;-;4;-;4;-;4;4;4;-;4;-;-;"/>
  <p:tag name="CHARTSTRINGSTD" val="0 0 0 27"/>
  <p:tag name="CHARTSTRINGREV" val="27 0 0 0"/>
  <p:tag name="CHARTSTRINGSTDPER" val="0 0 0 1"/>
  <p:tag name="CHARTSTRINGREVPER" val="1 0 0 0"/>
  <p:tag name="VALUES" val="Incorrect|smicln|Incorrect|smicln|Incorrect|smicln|Correct"/>
</p:tagLst>
</file>

<file path=ppt/tags/tag43.xml><?xml version="1.0" encoding="utf-8"?>
<p:tagLst xmlns:a="http://schemas.openxmlformats.org/drawingml/2006/main" xmlns:r="http://schemas.openxmlformats.org/officeDocument/2006/relationships" xmlns:p="http://schemas.openxmlformats.org/presentationml/2006/main">
  <p:tag name="CORSHAPE" val="True"/>
  <p:tag name="SHAPETYPE" val="6"/>
</p:tagLst>
</file>

<file path=ppt/tags/tag44.xml><?xml version="1.0" encoding="utf-8"?>
<p:tagLst xmlns:a="http://schemas.openxmlformats.org/drawingml/2006/main" xmlns:r="http://schemas.openxmlformats.org/officeDocument/2006/relationships" xmlns:p="http://schemas.openxmlformats.org/presentationml/2006/main">
  <p:tag name="ANSWERBULLETS" val="3"/>
  <p:tag name="TEXTLENGTH" val="34"/>
  <p:tag name="FONTSIZE" val="32"/>
  <p:tag name="BULLETTYPE" val="ppBulletArabicPeriod"/>
  <p:tag name="ANSWERTEXT" val="Family history&#10;Gender&#10;Race&#10;Smoking"/>
  <p:tag name="OLDNUMANSWERS" val="4"/>
</p:tagLst>
</file>

<file path=ppt/tags/tag45.xml><?xml version="1.0" encoding="utf-8"?>
<p:tagLst xmlns:a="http://schemas.openxmlformats.org/drawingml/2006/main" xmlns:r="http://schemas.openxmlformats.org/officeDocument/2006/relationships" xmlns:p="http://schemas.openxmlformats.org/presentationml/2006/main">
  <p:tag name="CDTYPE" val="Style_Gemstone"/>
  <p:tag name="CDTIMELEFT" val="10"/>
</p:tagLst>
</file>

<file path=ppt/tags/tag4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8.xml><?xml version="1.0" encoding="utf-8"?>
<p:tagLst xmlns:a="http://schemas.openxmlformats.org/drawingml/2006/main" xmlns:r="http://schemas.openxmlformats.org/officeDocument/2006/relationships" xmlns:p="http://schemas.openxmlformats.org/presentationml/2006/main">
  <p:tag name="SLIDEGUID" val="A3C5FABA10AD492AA56AD912B568F2C2"/>
  <p:tag name="SLIDEID" val="A3C5FABA10AD492AA56AD912B568F2C2"/>
  <p:tag name="SLIDEORDER" val="1"/>
  <p:tag name="SLIDETYPE" val="Q"/>
  <p:tag name="DEMOGRAPHIC" val="False"/>
  <p:tag name="TEAMASSIGN" val="False"/>
  <p:tag name="SPEEDSCORING" val="False"/>
  <p:tag name="CORRECTPOINTVALUE" val="100"/>
  <p:tag name="INCORRECTPOINTVALUE" val="0"/>
  <p:tag name="ZEROBASED" val="False"/>
  <p:tag name="DELIMITERS" val="3.1"/>
  <p:tag name="VALUEFORMAT" val="0%"/>
  <p:tag name="QUESTIONALIAS" val="Which of the following are signs that you should attach the AED?"/>
  <p:tag name="ANSWERSALIAS" val="Facial droop, arm weakness, speech abnormalities|smicln|Chest pain, lightheadedness, sweating, and nausea|smicln|No response, no normal breathing and no signs of circulation|smicln|No response, normal breathing, and pale skin"/>
  <p:tag name="COUNTDOWNSECONDS" val="10"/>
  <p:tag name="RESTORECOUNTDOWNTIMER" val="True"/>
  <p:tag name="COUNTDOWNHEIGHT" val="90"/>
  <p:tag name="COUNTDOWNWIDTH" val="70"/>
  <p:tag name="RESPONSESGATHERED" val="True"/>
  <p:tag name="TOTALRESPONSES" val="46"/>
  <p:tag name="RESPONSECOUNT" val="46"/>
  <p:tag name="SLICED" val="False"/>
  <p:tag name="RESPONSES" val="3;3;3;3;3;3;3;3;3;3;3;-;3;3;3;4;3;3;3;3;3;3;3;3;3;3;3;-;3;3;3;3;3;3;3;3;3;3;3;3;3;3;3;1;3;3;3;-;3;"/>
  <p:tag name="CHARTSTRINGSTD" val="1 0 44 1"/>
  <p:tag name="CHARTSTRINGREV" val="1 44 0 1"/>
  <p:tag name="CHARTSTRINGSTDPER" val="0.0217391304347826 0 0.956521739130435 0.0217391304347826"/>
  <p:tag name="CHARTSTRINGREVPER" val="0.0217391304347826 0.956521739130435 0 0.0217391304347826"/>
  <p:tag name="VALUES" val="Incorrect|smicln|Incorrect|smicln|Correct|smicln|Incorrect"/>
</p:tagLst>
</file>

<file path=ppt/tags/tag49.xml><?xml version="1.0" encoding="utf-8"?>
<p:tagLst xmlns:a="http://schemas.openxmlformats.org/drawingml/2006/main" xmlns:r="http://schemas.openxmlformats.org/officeDocument/2006/relationships" xmlns:p="http://schemas.openxmlformats.org/presentationml/2006/main">
  <p:tag name="CORSHAPE" val="True"/>
  <p:tag name="SHAPETYPE" val="5"/>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0.xml><?xml version="1.0" encoding="utf-8"?>
<p:tagLst xmlns:a="http://schemas.openxmlformats.org/drawingml/2006/main" xmlns:r="http://schemas.openxmlformats.org/officeDocument/2006/relationships" xmlns:p="http://schemas.openxmlformats.org/presentationml/2006/main">
  <p:tag name="ANSWERBULLETS" val="0"/>
  <p:tag name="TEXTLENGTH" val="204"/>
  <p:tag name="FONTSIZE" val="32"/>
  <p:tag name="BULLETTYPE" val="ppBulletAlphaLCPeriod"/>
  <p:tag name="ANSWERTEXT" val="Facial droop, arm weakness, speech abnormalities&#10;Chest pain, lightheadedness, sweating, and nausea&#10;No response, no normal breathing and no signs of circulation&#10;No response, normal breathing, and pale skin"/>
  <p:tag name="OLDNUMANSWERS" val="4"/>
</p:tagLst>
</file>

<file path=ppt/tags/tag51.xml><?xml version="1.0" encoding="utf-8"?>
<p:tagLst xmlns:a="http://schemas.openxmlformats.org/drawingml/2006/main" xmlns:r="http://schemas.openxmlformats.org/officeDocument/2006/relationships" xmlns:p="http://schemas.openxmlformats.org/presentationml/2006/main">
  <p:tag name="CDTYPE" val="Style_Gemstone"/>
  <p:tag name="CDTIMELEFT" val="10"/>
</p:tagLst>
</file>

<file path=ppt/tags/tag5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SLIDEGUID" val="FAD4F44808DC4D5C95155E66F6C04840"/>
  <p:tag name="SLIDEID" val="FAD4F44808DC4D5C95155E66F6C04840"/>
  <p:tag name="SLIDEORDER" val="1"/>
  <p:tag name="SLIDETYPE" val="Q"/>
  <p:tag name="DEMOGRAPHIC" val="False"/>
  <p:tag name="TEAMASSIGN" val="False"/>
  <p:tag name="SPEEDSCORING" val="False"/>
  <p:tag name="CORRECTPOINTVALUE" val="100"/>
  <p:tag name="INCORRECTPOINTVALUE" val="0"/>
  <p:tag name="ZEROBASED" val="False"/>
  <p:tag name="DELIMITERS" val="3.1"/>
  <p:tag name="VALUEFORMAT" val="0%"/>
  <p:tag name="QUESTIONALIAS" val="Enter question text..."/>
  <p:tag name="ANSWERSALIAS" val="Ask if he has heartburn and if he does, tell him to take an antacid|smicln|Tell him to lie down and call his personal physician to report the problem|smicln|Tell him to lie or sit quietly, then you phone 911 immediately|smicln|Offer to drive him to the nearest Emergency Department"/>
  <p:tag name="COUNTDOWNSECONDS" val="10"/>
  <p:tag name="RESTORECOUNTDOWNTIMER" val="True"/>
  <p:tag name="COUNTDOWNHEIGHT" val="90"/>
  <p:tag name="COUNTDOWNWIDTH" val="70"/>
  <p:tag name="RESPONSESGATHERED" val="True"/>
  <p:tag name="TOTALRESPONSES" val="47"/>
  <p:tag name="RESPONSECOUNT" val="47"/>
  <p:tag name="SLICED" val="False"/>
  <p:tag name="RESPONSES" val="3;3;3;3;3;3;3;3;3;3;3;3;3;3;3;3;3;3;3;3;3;3;2;3;3;3;2;3;3;2;3;3;3;3;2;3;3;3;1;2;3;3;3;3;1;3;3;"/>
  <p:tag name="CHARTSTRINGSTD" val="2 5 40 0"/>
  <p:tag name="CHARTSTRINGREV" val="0 40 5 2"/>
  <p:tag name="CHARTSTRINGSTDPER" val="0.0425531914893617 0.106382978723404 0.851063829787234 0"/>
  <p:tag name="CHARTSTRINGREVPER" val="0 0.851063829787234 0.106382978723404 0.0425531914893617"/>
  <p:tag name="VALUES" val="Incorrect|smicln|Incorrect|smicln|Correct|smicln|Incorrect"/>
</p:tagLst>
</file>

<file path=ppt/tags/tag8.xml><?xml version="1.0" encoding="utf-8"?>
<p:tagLst xmlns:a="http://schemas.openxmlformats.org/drawingml/2006/main" xmlns:r="http://schemas.openxmlformats.org/officeDocument/2006/relationships" xmlns:p="http://schemas.openxmlformats.org/presentationml/2006/main">
  <p:tag name="ANSWERBULLETS" val="0"/>
  <p:tag name="TEXTLENGTH" val="260"/>
  <p:tag name="FONTSIZE" val="32"/>
  <p:tag name="BULLETTYPE" val="ppBulletAlphaLCPeriod"/>
  <p:tag name="ANSWERTEXT" val="Ask if he has heartburn and if he does, tell him to take an antacid&#10;Tell him to lie down and call his personal physician to report the problem&#10;Tell him to lie or sit quietly, then you phone 911 immediately&#10;Offer to drive him to the nearest Emergency Department"/>
  <p:tag name="OLDNUMANSWERS" val="4"/>
</p:tagLst>
</file>

<file path=ppt/tags/tag9.xml><?xml version="1.0" encoding="utf-8"?>
<p:tagLst xmlns:a="http://schemas.openxmlformats.org/drawingml/2006/main" xmlns:r="http://schemas.openxmlformats.org/officeDocument/2006/relationships" xmlns:p="http://schemas.openxmlformats.org/presentationml/2006/main">
  <p:tag name="CDTYPE" val="Style_Gemstone"/>
  <p:tag name="CDTIMELEFT" val="10"/>
</p:tagLst>
</file>

<file path=ppt/theme/theme1.xml><?xml version="1.0" encoding="utf-8"?>
<a:theme xmlns:a="http://schemas.openxmlformats.org/drawingml/2006/main" name="PT Blue166O">
  <a:themeElements>
    <a:clrScheme name="">
      <a:dk1>
        <a:srgbClr val="003399"/>
      </a:dk1>
      <a:lt1>
        <a:srgbClr val="FFFFFF"/>
      </a:lt1>
      <a:dk2>
        <a:srgbClr val="000066"/>
      </a:dk2>
      <a:lt2>
        <a:srgbClr val="808080"/>
      </a:lt2>
      <a:accent1>
        <a:srgbClr val="00CC99"/>
      </a:accent1>
      <a:accent2>
        <a:srgbClr val="3333CC"/>
      </a:accent2>
      <a:accent3>
        <a:srgbClr val="FFFFFF"/>
      </a:accent3>
      <a:accent4>
        <a:srgbClr val="002A82"/>
      </a:accent4>
      <a:accent5>
        <a:srgbClr val="AAE2CA"/>
      </a:accent5>
      <a:accent6>
        <a:srgbClr val="2D2DB9"/>
      </a:accent6>
      <a:hlink>
        <a:srgbClr val="CCCCFF"/>
      </a:hlink>
      <a:folHlink>
        <a:srgbClr val="B2B2B2"/>
      </a:folHlink>
    </a:clrScheme>
    <a:fontScheme name="PT Blue166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T Blue166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T Blue166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T Blue166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T Blue166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T Blue166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T Blue166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T Blue166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Settings\jnoone\Application Data\Microsoft\Templates\LE PowerPlugs\PT Blue166O.pot</Template>
  <TotalTime>427</TotalTime>
  <Words>1040</Words>
  <Application>Microsoft Office PowerPoint</Application>
  <PresentationFormat>On-screen Show (4:3)</PresentationFormat>
  <Paragraphs>139</Paragraphs>
  <Slides>29</Slides>
  <Notes>1</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PT Blue166O</vt:lpstr>
      <vt:lpstr> Test Taking Strategies</vt:lpstr>
      <vt:lpstr>Preparing</vt:lpstr>
      <vt:lpstr>Day of Exam</vt:lpstr>
      <vt:lpstr>Strategies</vt:lpstr>
      <vt:lpstr>What’s the scenario and what’s the stem?</vt:lpstr>
      <vt:lpstr>Case Scenario</vt:lpstr>
      <vt:lpstr>Prioritize</vt:lpstr>
      <vt:lpstr>What is the most important action to do?</vt:lpstr>
      <vt:lpstr>What is the most important action to do?</vt:lpstr>
      <vt:lpstr>What are the keyword(s)?</vt:lpstr>
      <vt:lpstr>What are the keyword(s)?</vt:lpstr>
      <vt:lpstr>Eliminate 2 Answers – What should you do next?</vt:lpstr>
      <vt:lpstr>Eliminate 2 Answers – What should you do next?</vt:lpstr>
      <vt:lpstr>What should you do next?</vt:lpstr>
      <vt:lpstr>What should you do next?</vt:lpstr>
      <vt:lpstr>What to do if there seems like no one right answer?</vt:lpstr>
      <vt:lpstr>Answering negative questions</vt:lpstr>
      <vt:lpstr>Is this asking for a right or wrong answer?</vt:lpstr>
      <vt:lpstr>A student in a CPR class is asked about signs of circulation.  Which response would indicate that further teaching is required?</vt:lpstr>
      <vt:lpstr>A student in a CPR class is asked about signs of circulation.  Which response would indicate that further teaching is required?</vt:lpstr>
      <vt:lpstr>Answer the question before looking at choices</vt:lpstr>
      <vt:lpstr>Which of the following cardiac risk factors can be modified?</vt:lpstr>
      <vt:lpstr>Which of the following cardiac risk factors can be modified?</vt:lpstr>
      <vt:lpstr>Reword the question</vt:lpstr>
      <vt:lpstr>Reword the question</vt:lpstr>
      <vt:lpstr>Which of the following are signs that you should attach the AED?</vt:lpstr>
      <vt:lpstr>Do not overanalyze</vt:lpstr>
      <vt:lpstr>A note about changing answers</vt:lpstr>
      <vt:lpstr>Strategies</vt:lpstr>
    </vt:vector>
  </TitlesOfParts>
  <Company>UHCC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What’s the scenario and what’s the stem?</dc:title>
  <dc:creator>UHCC</dc:creator>
  <cp:lastModifiedBy>Hill Taylor</cp:lastModifiedBy>
  <cp:revision>45</cp:revision>
  <dcterms:created xsi:type="dcterms:W3CDTF">2005-01-07T01:31:21Z</dcterms:created>
  <dcterms:modified xsi:type="dcterms:W3CDTF">2015-05-26T20:16:56Z</dcterms:modified>
</cp:coreProperties>
</file>