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58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EFA0-9FE6-49C9-9936-48AA41768C7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8BE-DFF0-4255-8A8E-6A58EB749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0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EFA0-9FE6-49C9-9936-48AA41768C7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8BE-DFF0-4255-8A8E-6A58EB749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0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EFA0-9FE6-49C9-9936-48AA41768C7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8BE-DFF0-4255-8A8E-6A58EB749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5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EFA0-9FE6-49C9-9936-48AA41768C7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8BE-DFF0-4255-8A8E-6A58EB749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2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EFA0-9FE6-49C9-9936-48AA41768C7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8BE-DFF0-4255-8A8E-6A58EB749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7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EFA0-9FE6-49C9-9936-48AA41768C7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8BE-DFF0-4255-8A8E-6A58EB749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4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EFA0-9FE6-49C9-9936-48AA41768C7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8BE-DFF0-4255-8A8E-6A58EB749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9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EFA0-9FE6-49C9-9936-48AA41768C7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8BE-DFF0-4255-8A8E-6A58EB749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4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EFA0-9FE6-49C9-9936-48AA41768C7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8BE-DFF0-4255-8A8E-6A58EB749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2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EFA0-9FE6-49C9-9936-48AA41768C7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8BE-DFF0-4255-8A8E-6A58EB749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0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EFA0-9FE6-49C9-9936-48AA41768C7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8BE-DFF0-4255-8A8E-6A58EB749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DEFA0-9FE6-49C9-9936-48AA41768C7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2F8BE-DFF0-4255-8A8E-6A58EB749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CVs and Cover Letters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aka those things you’ve heard of and </a:t>
            </a:r>
            <a:r>
              <a:rPr lang="en-US" dirty="0" err="1"/>
              <a:t>sorta</a:t>
            </a:r>
            <a:r>
              <a:rPr lang="en-US" dirty="0"/>
              <a:t> feel like you should have started working on but you don’t have the time, the interest or the knowledge of what either really is</a:t>
            </a:r>
          </a:p>
        </p:txBody>
      </p:sp>
    </p:spTree>
    <p:extLst>
      <p:ext uri="{BB962C8B-B14F-4D97-AF65-F5344CB8AC3E}">
        <p14:creationId xmlns:p14="http://schemas.microsoft.com/office/powerpoint/2010/main" val="155411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Joe every time he reads a bad CV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950" y="1395031"/>
            <a:ext cx="6896100" cy="5183569"/>
          </a:xfrm>
        </p:spPr>
      </p:pic>
    </p:spTree>
    <p:extLst>
      <p:ext uri="{BB962C8B-B14F-4D97-AF65-F5344CB8AC3E}">
        <p14:creationId xmlns:p14="http://schemas.microsoft.com/office/powerpoint/2010/main" val="1509343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579438"/>
            <a:ext cx="10515600" cy="2852737"/>
          </a:xfrm>
        </p:spPr>
        <p:txBody>
          <a:bodyPr/>
          <a:lstStyle/>
          <a:p>
            <a:pPr algn="ctr"/>
            <a:r>
              <a:rPr lang="en-US" dirty="0"/>
              <a:t>Don’t do that to Joe</a:t>
            </a:r>
          </a:p>
        </p:txBody>
      </p:sp>
    </p:spTree>
    <p:extLst>
      <p:ext uri="{BB962C8B-B14F-4D97-AF65-F5344CB8AC3E}">
        <p14:creationId xmlns:p14="http://schemas.microsoft.com/office/powerpoint/2010/main" val="661333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2: How to Format Your CV</a:t>
            </a:r>
          </a:p>
        </p:txBody>
      </p:sp>
    </p:spTree>
    <p:extLst>
      <p:ext uri="{BB962C8B-B14F-4D97-AF65-F5344CB8AC3E}">
        <p14:creationId xmlns:p14="http://schemas.microsoft.com/office/powerpoint/2010/main" val="2792509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OHSU CV Template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Contact information</a:t>
            </a:r>
          </a:p>
          <a:p>
            <a:r>
              <a:rPr lang="en-US" dirty="0"/>
              <a:t>Current Academic Position (if you have one)</a:t>
            </a:r>
          </a:p>
          <a:p>
            <a:r>
              <a:rPr lang="en-US" dirty="0"/>
              <a:t>Education (includes residency training)</a:t>
            </a:r>
          </a:p>
          <a:p>
            <a:r>
              <a:rPr lang="en-US" dirty="0"/>
              <a:t>Professional Experience (if you have worked after graduating)</a:t>
            </a:r>
          </a:p>
          <a:p>
            <a:r>
              <a:rPr lang="en-US" dirty="0"/>
              <a:t>Scholarship</a:t>
            </a:r>
          </a:p>
          <a:p>
            <a:pPr lvl="1"/>
            <a:r>
              <a:rPr lang="en-US" dirty="0"/>
              <a:t>Research</a:t>
            </a:r>
          </a:p>
          <a:p>
            <a:pPr lvl="1"/>
            <a:r>
              <a:rPr lang="en-US" dirty="0"/>
              <a:t>Publications</a:t>
            </a:r>
          </a:p>
          <a:p>
            <a:pPr lvl="1"/>
            <a:r>
              <a:rPr lang="en-US" dirty="0"/>
              <a:t>Lectures/Conference presentations/Professorships</a:t>
            </a:r>
          </a:p>
          <a:p>
            <a:r>
              <a:rPr lang="en-US" dirty="0"/>
              <a:t>Service</a:t>
            </a:r>
          </a:p>
          <a:p>
            <a:pPr lvl="1"/>
            <a:r>
              <a:rPr lang="en-US" dirty="0"/>
              <a:t>Professional society membership</a:t>
            </a:r>
          </a:p>
          <a:p>
            <a:pPr lvl="1"/>
            <a:r>
              <a:rPr lang="en-US" dirty="0"/>
              <a:t>Committees</a:t>
            </a:r>
          </a:p>
          <a:p>
            <a:pPr lvl="1"/>
            <a:r>
              <a:rPr lang="en-US" dirty="0"/>
              <a:t>Community Service</a:t>
            </a:r>
          </a:p>
          <a:p>
            <a:r>
              <a:rPr lang="en-US" dirty="0"/>
              <a:t>Teaching</a:t>
            </a:r>
          </a:p>
          <a:p>
            <a:pPr lvl="1"/>
            <a:r>
              <a:rPr lang="en-US" dirty="0"/>
              <a:t>Honors &amp; Awards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55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Non-Academic Template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Contact information</a:t>
            </a:r>
          </a:p>
          <a:p>
            <a:r>
              <a:rPr lang="en-US" dirty="0"/>
              <a:t>Education (includes residency training)</a:t>
            </a:r>
          </a:p>
          <a:p>
            <a:r>
              <a:rPr lang="en-US" dirty="0"/>
              <a:t>Scholarship</a:t>
            </a:r>
          </a:p>
          <a:p>
            <a:pPr lvl="1"/>
            <a:r>
              <a:rPr lang="en-US" dirty="0"/>
              <a:t>Research</a:t>
            </a:r>
          </a:p>
          <a:p>
            <a:pPr lvl="1"/>
            <a:r>
              <a:rPr lang="en-US" dirty="0"/>
              <a:t>Publications (posters, abstracts, book chapters,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Teaching</a:t>
            </a:r>
          </a:p>
          <a:p>
            <a:pPr lvl="1"/>
            <a:r>
              <a:rPr lang="en-US" dirty="0"/>
              <a:t>Honors &amp; Awards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90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5664200" cy="6876721"/>
          </a:xfrm>
        </p:spPr>
      </p:pic>
      <p:pic>
        <p:nvPicPr>
          <p:cNvPr id="13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00" y="10481"/>
            <a:ext cx="5664200" cy="6855756"/>
          </a:xfrm>
        </p:spPr>
      </p:pic>
    </p:spTree>
    <p:extLst>
      <p:ext uri="{BB962C8B-B14F-4D97-AF65-F5344CB8AC3E}">
        <p14:creationId xmlns:p14="http://schemas.microsoft.com/office/powerpoint/2010/main" val="422843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3: Cover Letters</a:t>
            </a:r>
          </a:p>
        </p:txBody>
      </p:sp>
    </p:spTree>
    <p:extLst>
      <p:ext uri="{BB962C8B-B14F-4D97-AF65-F5344CB8AC3E}">
        <p14:creationId xmlns:p14="http://schemas.microsoft.com/office/powerpoint/2010/main" val="2190652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 Letter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Your chance to:</a:t>
            </a:r>
          </a:p>
          <a:p>
            <a:pPr lvl="1"/>
            <a:r>
              <a:rPr lang="en-US" dirty="0"/>
              <a:t>Explain any gaps in your CV</a:t>
            </a:r>
          </a:p>
          <a:p>
            <a:pPr lvl="1"/>
            <a:r>
              <a:rPr lang="en-US" dirty="0"/>
              <a:t>Add context to things you’ve done</a:t>
            </a:r>
          </a:p>
          <a:p>
            <a:pPr lvl="1"/>
            <a:r>
              <a:rPr lang="en-US" dirty="0"/>
              <a:t>Sell yourself</a:t>
            </a:r>
          </a:p>
          <a:p>
            <a:r>
              <a:rPr lang="en-US" dirty="0"/>
              <a:t>Not a place to be:</a:t>
            </a:r>
          </a:p>
          <a:p>
            <a:pPr lvl="1"/>
            <a:r>
              <a:rPr lang="en-US" dirty="0"/>
              <a:t>Overly humble</a:t>
            </a:r>
          </a:p>
          <a:p>
            <a:pPr lvl="1"/>
            <a:r>
              <a:rPr lang="en-US" dirty="0"/>
              <a:t>Overly arrogant</a:t>
            </a:r>
          </a:p>
          <a:p>
            <a:pPr lvl="1"/>
            <a:r>
              <a:rPr lang="en-US" dirty="0"/>
              <a:t>Funny</a:t>
            </a:r>
          </a:p>
          <a:p>
            <a:r>
              <a:rPr lang="en-US" dirty="0"/>
              <a:t>Unless you’re an amazing writer, keep it:</a:t>
            </a:r>
          </a:p>
          <a:p>
            <a:pPr lvl="1"/>
            <a:r>
              <a:rPr lang="en-US" dirty="0"/>
              <a:t>Structured</a:t>
            </a:r>
          </a:p>
          <a:p>
            <a:pPr lvl="1"/>
            <a:r>
              <a:rPr lang="en-US" dirty="0"/>
              <a:t>Straightforward</a:t>
            </a:r>
          </a:p>
        </p:txBody>
      </p:sp>
    </p:spTree>
    <p:extLst>
      <p:ext uri="{BB962C8B-B14F-4D97-AF65-F5344CB8AC3E}">
        <p14:creationId xmlns:p14="http://schemas.microsoft.com/office/powerpoint/2010/main" val="363838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 Letter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Identification</a:t>
            </a:r>
          </a:p>
          <a:p>
            <a:pPr lvl="1"/>
            <a:r>
              <a:rPr lang="en-US" dirty="0"/>
              <a:t>Your name and contact information</a:t>
            </a:r>
          </a:p>
          <a:p>
            <a:pPr lvl="1"/>
            <a:r>
              <a:rPr lang="en-US" dirty="0"/>
              <a:t>The name, title, organization of the person you’re right to</a:t>
            </a:r>
          </a:p>
          <a:p>
            <a:r>
              <a:rPr lang="en-US" dirty="0"/>
              <a:t>Should be no more than three (or four) paragraphs</a:t>
            </a:r>
          </a:p>
          <a:p>
            <a:pPr lvl="1"/>
            <a:r>
              <a:rPr lang="en-US" dirty="0"/>
              <a:t>Paragraph 1: Intro</a:t>
            </a:r>
          </a:p>
          <a:p>
            <a:pPr lvl="1"/>
            <a:r>
              <a:rPr lang="en-US" dirty="0"/>
              <a:t>Paragraph 2: Sell yourself. Why you over other applicants?</a:t>
            </a:r>
          </a:p>
          <a:p>
            <a:pPr lvl="1"/>
            <a:r>
              <a:rPr lang="en-US" dirty="0"/>
              <a:t>Paragraph 3: Quick conclusion</a:t>
            </a:r>
          </a:p>
          <a:p>
            <a:r>
              <a:rPr lang="en-US" dirty="0"/>
              <a:t>Closing</a:t>
            </a:r>
          </a:p>
          <a:p>
            <a:pPr lvl="1"/>
            <a:r>
              <a:rPr lang="en-US" dirty="0"/>
              <a:t>“Sincerely,” “Best regards,” or “Yours truly” are all fine</a:t>
            </a:r>
          </a:p>
        </p:txBody>
      </p:sp>
    </p:spTree>
    <p:extLst>
      <p:ext uri="{BB962C8B-B14F-4D97-AF65-F5344CB8AC3E}">
        <p14:creationId xmlns:p14="http://schemas.microsoft.com/office/powerpoint/2010/main" val="283252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1850" y="688658"/>
            <a:ext cx="10515600" cy="2852737"/>
          </a:xfrm>
        </p:spPr>
        <p:txBody>
          <a:bodyPr/>
          <a:lstStyle/>
          <a:p>
            <a:pPr algn="ctr"/>
            <a:r>
              <a:rPr lang="en-US" dirty="0"/>
              <a:t>Time to practice!</a:t>
            </a:r>
          </a:p>
        </p:txBody>
      </p:sp>
    </p:spTree>
    <p:extLst>
      <p:ext uri="{BB962C8B-B14F-4D97-AF65-F5344CB8AC3E}">
        <p14:creationId xmlns:p14="http://schemas.microsoft.com/office/powerpoint/2010/main" val="880000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1: What am CV?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5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 vs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Resumes</a:t>
            </a:r>
          </a:p>
          <a:p>
            <a:pPr lvl="1"/>
            <a:r>
              <a:rPr lang="en-US" dirty="0"/>
              <a:t>Used more in the business world</a:t>
            </a:r>
          </a:p>
          <a:p>
            <a:pPr lvl="1"/>
            <a:r>
              <a:rPr lang="en-US" dirty="0"/>
              <a:t>Brief review of work experience and skills</a:t>
            </a:r>
          </a:p>
          <a:p>
            <a:pPr lvl="1"/>
            <a:r>
              <a:rPr lang="en-US" dirty="0"/>
              <a:t>Typically a page or less</a:t>
            </a:r>
          </a:p>
          <a:p>
            <a:pPr lvl="1"/>
            <a:r>
              <a:rPr lang="en-US" dirty="0"/>
              <a:t>Highly tailored to the job</a:t>
            </a:r>
          </a:p>
          <a:p>
            <a:r>
              <a:rPr lang="en-US" dirty="0"/>
              <a:t>CV</a:t>
            </a:r>
          </a:p>
          <a:p>
            <a:pPr lvl="1"/>
            <a:r>
              <a:rPr lang="en-US" dirty="0"/>
              <a:t>Used more in academics</a:t>
            </a:r>
          </a:p>
          <a:p>
            <a:pPr lvl="1"/>
            <a:r>
              <a:rPr lang="en-US" dirty="0"/>
              <a:t>More descriptive of education and experience</a:t>
            </a:r>
          </a:p>
          <a:p>
            <a:pPr lvl="1"/>
            <a:r>
              <a:rPr lang="en-US" dirty="0"/>
              <a:t>Typically two pages</a:t>
            </a:r>
          </a:p>
          <a:p>
            <a:pPr lvl="1"/>
            <a:r>
              <a:rPr lang="en-US" dirty="0"/>
              <a:t>More generalized</a:t>
            </a:r>
          </a:p>
        </p:txBody>
      </p:sp>
    </p:spTree>
    <p:extLst>
      <p:ext uri="{BB962C8B-B14F-4D97-AF65-F5344CB8AC3E}">
        <p14:creationId xmlns:p14="http://schemas.microsoft.com/office/powerpoint/2010/main" val="15196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Curricula Vitae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Academic CV</a:t>
            </a:r>
          </a:p>
          <a:p>
            <a:pPr lvl="1"/>
            <a:r>
              <a:rPr lang="en-US" dirty="0"/>
              <a:t>Geared towards folks who want to be clinician educators or apply for grants</a:t>
            </a:r>
          </a:p>
          <a:p>
            <a:pPr lvl="1"/>
            <a:r>
              <a:rPr lang="en-US" dirty="0"/>
              <a:t>Use the OHSU format</a:t>
            </a:r>
          </a:p>
          <a:p>
            <a:pPr lvl="1"/>
            <a:r>
              <a:rPr lang="en-US" dirty="0"/>
              <a:t>Also requires an Educator’s Portfolio</a:t>
            </a:r>
          </a:p>
          <a:p>
            <a:r>
              <a:rPr lang="en-US" dirty="0"/>
              <a:t>Non-academic CV</a:t>
            </a:r>
          </a:p>
          <a:p>
            <a:pPr lvl="1"/>
            <a:r>
              <a:rPr lang="en-US" dirty="0"/>
              <a:t>Geared towards folks who are applying to non-academic jobs (most of you)</a:t>
            </a:r>
          </a:p>
          <a:p>
            <a:pPr lvl="1"/>
            <a:r>
              <a:rPr lang="en-US" dirty="0"/>
              <a:t>Use the provided sample format</a:t>
            </a:r>
          </a:p>
          <a:p>
            <a:pPr lvl="1"/>
            <a:r>
              <a:rPr lang="en-US" dirty="0"/>
              <a:t>No Educator’s Portfolio required</a:t>
            </a:r>
          </a:p>
          <a:p>
            <a:pPr lvl="2"/>
            <a:r>
              <a:rPr lang="en-US" dirty="0"/>
              <a:t>However, if you are thinking of going back to academics you should keep one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5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Educator’s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“[an] Organized means of presenting the breadth, volume and effectiveness of your teaching contributions” – Alan Hunter</a:t>
            </a:r>
          </a:p>
          <a:p>
            <a:r>
              <a:rPr lang="en-US" dirty="0"/>
              <a:t>“That thing I keep forgetting to update” - everyone</a:t>
            </a:r>
          </a:p>
          <a:p>
            <a:r>
              <a:rPr lang="en-US" dirty="0"/>
              <a:t>Beyond the scope of today’s talk</a:t>
            </a:r>
          </a:p>
        </p:txBody>
      </p:sp>
    </p:spTree>
    <p:extLst>
      <p:ext uri="{BB962C8B-B14F-4D97-AF65-F5344CB8AC3E}">
        <p14:creationId xmlns:p14="http://schemas.microsoft.com/office/powerpoint/2010/main" val="344867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the number one mistake people make with their CV?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Besides being weirded out that the pleural of CV is…CV</a:t>
            </a:r>
          </a:p>
        </p:txBody>
      </p:sp>
    </p:spTree>
    <p:extLst>
      <p:ext uri="{BB962C8B-B14F-4D97-AF65-F5344CB8AC3E}">
        <p14:creationId xmlns:p14="http://schemas.microsoft.com/office/powerpoint/2010/main" val="1798691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They don’t follow the format</a:t>
            </a:r>
          </a:p>
        </p:txBody>
      </p:sp>
    </p:spTree>
    <p:extLst>
      <p:ext uri="{BB962C8B-B14F-4D97-AF65-F5344CB8AC3E}">
        <p14:creationId xmlns:p14="http://schemas.microsoft.com/office/powerpoint/2010/main" val="3156160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be:</a:t>
            </a:r>
          </a:p>
          <a:p>
            <a:pPr lvl="1"/>
            <a:r>
              <a:rPr lang="en-US" dirty="0"/>
              <a:t>Organized</a:t>
            </a:r>
          </a:p>
          <a:p>
            <a:pPr lvl="1"/>
            <a:r>
              <a:rPr lang="en-US" dirty="0"/>
              <a:t>Easy to follow</a:t>
            </a:r>
          </a:p>
          <a:p>
            <a:pPr lvl="1"/>
            <a:r>
              <a:rPr lang="en-US" dirty="0"/>
              <a:t>Highlight important aspects of your career</a:t>
            </a:r>
          </a:p>
          <a:p>
            <a:pPr lvl="1"/>
            <a:r>
              <a:rPr lang="en-US" dirty="0"/>
              <a:t>Not ugly</a:t>
            </a:r>
          </a:p>
        </p:txBody>
      </p:sp>
    </p:spTree>
    <p:extLst>
      <p:ext uri="{BB962C8B-B14F-4D97-AF65-F5344CB8AC3E}">
        <p14:creationId xmlns:p14="http://schemas.microsoft.com/office/powerpoint/2010/main" val="111622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all this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The people reviewing your CV are reading lots and lots of them so small errors stand out</a:t>
            </a:r>
          </a:p>
          <a:p>
            <a:pPr marL="514350" indent="-514350">
              <a:buAutoNum type="arabicParenR"/>
            </a:pPr>
            <a:r>
              <a:rPr lang="en-US" dirty="0"/>
              <a:t>It is the most basic test of your competence</a:t>
            </a:r>
          </a:p>
          <a:p>
            <a:pPr lvl="1"/>
            <a:r>
              <a:rPr lang="en-US" dirty="0"/>
              <a:t>If you cannot even do this correctly it doesn’t say great things about your ability to do </a:t>
            </a:r>
            <a:r>
              <a:rPr lang="en-US"/>
              <a:t>the actual </a:t>
            </a:r>
            <a:r>
              <a:rPr lang="en-US" dirty="0"/>
              <a:t>job</a:t>
            </a:r>
          </a:p>
          <a:p>
            <a:pPr lvl="1"/>
            <a:r>
              <a:rPr lang="en-US" dirty="0"/>
              <a:t>Is that fair?</a:t>
            </a:r>
          </a:p>
          <a:p>
            <a:pPr lvl="1"/>
            <a:r>
              <a:rPr lang="en-US" dirty="0"/>
              <a:t>No.</a:t>
            </a:r>
          </a:p>
          <a:p>
            <a:pPr lvl="1"/>
            <a:r>
              <a:rPr lang="en-US" dirty="0"/>
              <a:t>But that’s how it is.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55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516</Words>
  <Application>Microsoft Office PowerPoint</Application>
  <PresentationFormat>Widescreen</PresentationFormat>
  <Paragraphs>94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CVs and Cover Letters</vt:lpstr>
      <vt:lpstr>Part 1: What am CV?</vt:lpstr>
      <vt:lpstr>CV vs Resume</vt:lpstr>
      <vt:lpstr>Types of Curricula Vitae</vt:lpstr>
      <vt:lpstr>Educator’s Portfolio</vt:lpstr>
      <vt:lpstr>What is the number one mistake people make with their CV?</vt:lpstr>
      <vt:lpstr>They don’t follow the format</vt:lpstr>
      <vt:lpstr>CV</vt:lpstr>
      <vt:lpstr>Why does all this matter?</vt:lpstr>
      <vt:lpstr>Joe every time he reads a bad CV</vt:lpstr>
      <vt:lpstr>Don’t do that to Joe</vt:lpstr>
      <vt:lpstr>Part 2: How to Format Your CV</vt:lpstr>
      <vt:lpstr>OHSU CV Template</vt:lpstr>
      <vt:lpstr>Non-Academic Template</vt:lpstr>
      <vt:lpstr>PowerPoint Presentation</vt:lpstr>
      <vt:lpstr>Part 3: Cover Letters</vt:lpstr>
      <vt:lpstr>Cover Letter</vt:lpstr>
      <vt:lpstr>Cover Letter Tips</vt:lpstr>
      <vt:lpstr>Time to practice!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Bains, Amarprit (Portland)</dc:creator>
  <cp:lastModifiedBy>Jessica De Atley</cp:lastModifiedBy>
  <cp:revision>21</cp:revision>
  <dcterms:created xsi:type="dcterms:W3CDTF">2017-09-29T07:24:16Z</dcterms:created>
  <dcterms:modified xsi:type="dcterms:W3CDTF">2019-06-03T16:33:20Z</dcterms:modified>
</cp:coreProperties>
</file>