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8" r:id="rId3"/>
    <p:sldId id="257" r:id="rId4"/>
    <p:sldId id="259" r:id="rId5"/>
    <p:sldId id="272" r:id="rId6"/>
    <p:sldId id="260" r:id="rId7"/>
    <p:sldId id="288" r:id="rId8"/>
    <p:sldId id="285" r:id="rId9"/>
    <p:sldId id="298" r:id="rId10"/>
    <p:sldId id="286" r:id="rId11"/>
    <p:sldId id="287" r:id="rId12"/>
    <p:sldId id="301" r:id="rId13"/>
    <p:sldId id="261" r:id="rId14"/>
    <p:sldId id="289" r:id="rId15"/>
    <p:sldId id="290" r:id="rId16"/>
    <p:sldId id="291" r:id="rId17"/>
    <p:sldId id="292" r:id="rId18"/>
    <p:sldId id="293" r:id="rId19"/>
    <p:sldId id="294" r:id="rId20"/>
    <p:sldId id="295" r:id="rId21"/>
    <p:sldId id="300" r:id="rId22"/>
    <p:sldId id="296" r:id="rId23"/>
    <p:sldId id="297" r:id="rId24"/>
    <p:sldId id="302" r:id="rId25"/>
    <p:sldId id="279" r:id="rId26"/>
    <p:sldId id="303"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799"/>
    <a:srgbClr val="FF3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18"/>
    <p:restoredTop sz="95934"/>
  </p:normalViewPr>
  <p:slideViewPr>
    <p:cSldViewPr snapToGrid="0" snapToObjects="1">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46411-C50C-8543-A70B-4F4D396A384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30665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46411-C50C-8543-A70B-4F4D396A384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337350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46411-C50C-8543-A70B-4F4D396A384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405992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46411-C50C-8543-A70B-4F4D396A384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247708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546411-C50C-8543-A70B-4F4D396A3840}"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358641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46411-C50C-8543-A70B-4F4D396A384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133685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46411-C50C-8543-A70B-4F4D396A3840}"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204201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46411-C50C-8543-A70B-4F4D396A3840}"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339487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46411-C50C-8543-A70B-4F4D396A3840}"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799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546411-C50C-8543-A70B-4F4D396A384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380662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546411-C50C-8543-A70B-4F4D396A3840}"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83B60-B030-3343-8F8B-CF17667E1179}" type="slidenum">
              <a:rPr lang="en-US" smtClean="0"/>
              <a:t>‹#›</a:t>
            </a:fld>
            <a:endParaRPr lang="en-US"/>
          </a:p>
        </p:txBody>
      </p:sp>
    </p:spTree>
    <p:extLst>
      <p:ext uri="{BB962C8B-B14F-4D97-AF65-F5344CB8AC3E}">
        <p14:creationId xmlns:p14="http://schemas.microsoft.com/office/powerpoint/2010/main" val="355266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46411-C50C-8543-A70B-4F4D396A3840}"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83B60-B030-3343-8F8B-CF17667E1179}" type="slidenum">
              <a:rPr lang="en-US" smtClean="0"/>
              <a:t>‹#›</a:t>
            </a:fld>
            <a:endParaRPr lang="en-US"/>
          </a:p>
        </p:txBody>
      </p:sp>
      <p:sp>
        <p:nvSpPr>
          <p:cNvPr id="7" name="Rectangle 6">
            <a:extLst>
              <a:ext uri="{FF2B5EF4-FFF2-40B4-BE49-F238E27FC236}">
                <a16:creationId xmlns:a16="http://schemas.microsoft.com/office/drawing/2014/main" id="{060193CD-EE58-C645-A3CC-E8AAFD735D94}"/>
              </a:ext>
            </a:extLst>
          </p:cNvPr>
          <p:cNvSpPr/>
          <p:nvPr userDrawn="1"/>
        </p:nvSpPr>
        <p:spPr>
          <a:xfrm>
            <a:off x="0" y="0"/>
            <a:ext cx="838200" cy="6858000"/>
          </a:xfrm>
          <a:prstGeom prst="rect">
            <a:avLst/>
          </a:prstGeom>
          <a:solidFill>
            <a:srgbClr val="F20799"/>
          </a:solidFill>
          <a:ln>
            <a:solidFill>
              <a:srgbClr val="FF3A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79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AE64-C912-354E-B6C3-A174B7C0A212}"/>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Oral Health</a:t>
            </a:r>
          </a:p>
        </p:txBody>
      </p:sp>
      <p:sp>
        <p:nvSpPr>
          <p:cNvPr id="3" name="Subtitle 2">
            <a:extLst>
              <a:ext uri="{FF2B5EF4-FFF2-40B4-BE49-F238E27FC236}">
                <a16:creationId xmlns:a16="http://schemas.microsoft.com/office/drawing/2014/main" id="{7C9C2438-B370-C044-83AC-5FBD27D88F6E}"/>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Module 11</a:t>
            </a:r>
          </a:p>
        </p:txBody>
      </p:sp>
      <p:cxnSp>
        <p:nvCxnSpPr>
          <p:cNvPr id="5" name="Straight Connector 4"/>
          <p:cNvCxnSpPr/>
          <p:nvPr/>
        </p:nvCxnSpPr>
        <p:spPr>
          <a:xfrm>
            <a:off x="1524000" y="3402106"/>
            <a:ext cx="1006736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154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8" y="2318616"/>
            <a:ext cx="10515600" cy="1325563"/>
          </a:xfrm>
        </p:spPr>
        <p:txBody>
          <a:bodyPr/>
          <a:lstStyle/>
          <a:p>
            <a:pPr algn="ctr"/>
            <a:r>
              <a:rPr lang="en-US" b="1" dirty="0" smtClean="0">
                <a:latin typeface="Arial" panose="020B0604020202020204" pitchFamily="34" charset="0"/>
                <a:cs typeface="Arial" panose="020B0604020202020204" pitchFamily="34" charset="0"/>
              </a:rPr>
              <a:t>DURING: The Day of Your Appointment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62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204" y="501651"/>
            <a:ext cx="10515600" cy="1325563"/>
          </a:xfrm>
        </p:spPr>
        <p:txBody>
          <a:bodyPr/>
          <a:lstStyle/>
          <a:p>
            <a:r>
              <a:rPr lang="en-US" b="1" dirty="0" smtClean="0">
                <a:latin typeface="Arial" panose="020B0604020202020204" pitchFamily="34" charset="0"/>
                <a:cs typeface="Arial" panose="020B0604020202020204" pitchFamily="34" charset="0"/>
              </a:rPr>
              <a:t>Preparing for Your Appointment</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5204" y="1836161"/>
            <a:ext cx="10326414"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5204" y="1894007"/>
            <a:ext cx="10326414" cy="2862322"/>
          </a:xfrm>
          <a:prstGeom prst="rect">
            <a:avLst/>
          </a:prstGeom>
          <a:noFill/>
        </p:spPr>
        <p:txBody>
          <a:bodyPr wrap="square" rtlCol="0">
            <a:spAutoFit/>
          </a:bodyPr>
          <a:lstStyle/>
          <a:p>
            <a:pPr>
              <a:lnSpc>
                <a:spcPct val="150000"/>
              </a:lnSpc>
            </a:pPr>
            <a:r>
              <a:rPr lang="en-US" sz="2400" dirty="0" smtClean="0">
                <a:latin typeface="Arial" panose="020B0604020202020204" pitchFamily="34" charset="0"/>
                <a:cs typeface="Arial" panose="020B0604020202020204" pitchFamily="34" charset="0"/>
              </a:rPr>
              <a:t>Before your appointment, you may want to:</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Brush and floss your teeth</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Wear comfortable clothes</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Bring an item with you that helps you feel comfortable and relaxed</a:t>
            </a:r>
          </a:p>
          <a:p>
            <a:pPr marL="742950" lvl="1"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Headphones so you can listen to music or soothing sounds</a:t>
            </a:r>
          </a:p>
        </p:txBody>
      </p:sp>
      <p:pic>
        <p:nvPicPr>
          <p:cNvPr id="4" name="Picture 3"/>
          <p:cNvPicPr>
            <a:picLocks noChangeAspect="1"/>
          </p:cNvPicPr>
          <p:nvPr/>
        </p:nvPicPr>
        <p:blipFill>
          <a:blip r:embed="rId2"/>
          <a:stretch>
            <a:fillRect/>
          </a:stretch>
        </p:blipFill>
        <p:spPr>
          <a:xfrm>
            <a:off x="7677606" y="2281594"/>
            <a:ext cx="2547049" cy="1213631"/>
          </a:xfrm>
          <a:prstGeom prst="rect">
            <a:avLst/>
          </a:prstGeom>
        </p:spPr>
      </p:pic>
    </p:spTree>
    <p:extLst>
      <p:ext uri="{BB962C8B-B14F-4D97-AF65-F5344CB8AC3E}">
        <p14:creationId xmlns:p14="http://schemas.microsoft.com/office/powerpoint/2010/main" val="109148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4644" y="3777378"/>
            <a:ext cx="1870597" cy="1870597"/>
          </a:xfrm>
          <a:prstGeom prst="rect">
            <a:avLst/>
          </a:prstGeom>
        </p:spPr>
      </p:pic>
      <p:sp>
        <p:nvSpPr>
          <p:cNvPr id="2" name="Title 1"/>
          <p:cNvSpPr>
            <a:spLocks noGrp="1"/>
          </p:cNvSpPr>
          <p:nvPr>
            <p:ph type="title"/>
          </p:nvPr>
        </p:nvSpPr>
        <p:spPr>
          <a:xfrm>
            <a:off x="1235204" y="501651"/>
            <a:ext cx="10515600" cy="1325563"/>
          </a:xfrm>
        </p:spPr>
        <p:txBody>
          <a:bodyPr/>
          <a:lstStyle/>
          <a:p>
            <a:r>
              <a:rPr lang="en-US" b="1" dirty="0" smtClean="0">
                <a:latin typeface="Arial" panose="020B0604020202020204" pitchFamily="34" charset="0"/>
                <a:cs typeface="Arial" panose="020B0604020202020204" pitchFamily="34" charset="0"/>
              </a:rPr>
              <a:t>Preparing for Your Appointment</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5204" y="1836161"/>
            <a:ext cx="10326414"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5204" y="1894007"/>
            <a:ext cx="10326414"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Call ahead to make sure your appointment is on time to reduce waiting time.</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Remember your paperwork, photo I.D., list of medications, completed forms, and insurance information</a:t>
            </a:r>
            <a:r>
              <a:rPr lang="en-US" sz="2400" dirty="0" smtClean="0">
                <a:latin typeface="Arial" panose="020B0604020202020204" pitchFamily="34" charset="0"/>
                <a:cs typeface="Arial" panose="020B0604020202020204" pitchFamily="34" charset="0"/>
              </a:rPr>
              <a:t>.</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Arrive 15 minutes before your appointment, or sooner if the office asks.</a:t>
            </a:r>
          </a:p>
        </p:txBody>
      </p:sp>
      <p:pic>
        <p:nvPicPr>
          <p:cNvPr id="7" name="Picture 6"/>
          <p:cNvPicPr>
            <a:picLocks noChangeAspect="1"/>
          </p:cNvPicPr>
          <p:nvPr/>
        </p:nvPicPr>
        <p:blipFill>
          <a:blip r:embed="rId3"/>
          <a:stretch>
            <a:fillRect/>
          </a:stretch>
        </p:blipFill>
        <p:spPr>
          <a:xfrm>
            <a:off x="4370682" y="4234098"/>
            <a:ext cx="1725318" cy="957155"/>
          </a:xfrm>
          <a:prstGeom prst="rect">
            <a:avLst/>
          </a:prstGeom>
        </p:spPr>
      </p:pic>
      <p:pic>
        <p:nvPicPr>
          <p:cNvPr id="8" name="Picture 7"/>
          <p:cNvPicPr>
            <a:picLocks noChangeAspect="1"/>
          </p:cNvPicPr>
          <p:nvPr/>
        </p:nvPicPr>
        <p:blipFill>
          <a:blip r:embed="rId4"/>
          <a:stretch>
            <a:fillRect/>
          </a:stretch>
        </p:blipFill>
        <p:spPr>
          <a:xfrm>
            <a:off x="7304677" y="3777378"/>
            <a:ext cx="1524132" cy="1481456"/>
          </a:xfrm>
          <a:prstGeom prst="rect">
            <a:avLst/>
          </a:prstGeom>
        </p:spPr>
      </p:pic>
    </p:spTree>
    <p:extLst>
      <p:ext uri="{BB962C8B-B14F-4D97-AF65-F5344CB8AC3E}">
        <p14:creationId xmlns:p14="http://schemas.microsoft.com/office/powerpoint/2010/main" val="366650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5" y="314614"/>
            <a:ext cx="10515600" cy="1325563"/>
          </a:xfrm>
        </p:spPr>
        <p:txBody>
          <a:bodyPr/>
          <a:lstStyle/>
          <a:p>
            <a:r>
              <a:rPr lang="en-US" b="1" dirty="0" smtClean="0">
                <a:latin typeface="Arial" panose="020B0604020202020204" pitchFamily="34" charset="0"/>
                <a:cs typeface="Arial" panose="020B0604020202020204" pitchFamily="34" charset="0"/>
              </a:rPr>
              <a:t>At the Dentist’s Office</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98CBD92-D7BF-8942-8456-3DE59515F708}"/>
              </a:ext>
            </a:extLst>
          </p:cNvPr>
          <p:cNvSpPr>
            <a:spLocks noGrp="1"/>
          </p:cNvSpPr>
          <p:nvPr>
            <p:ph idx="1"/>
          </p:nvPr>
        </p:nvSpPr>
        <p:spPr>
          <a:xfrm>
            <a:off x="1230085" y="1602055"/>
            <a:ext cx="10515600" cy="5089690"/>
          </a:xfrm>
        </p:spPr>
        <p:txBody>
          <a:bodyPr>
            <a:normAutofit fontScale="92500" lnSpcReduction="20000"/>
          </a:bodyPr>
          <a:lstStyle/>
          <a:p>
            <a:pPr marL="0" indent="0">
              <a:lnSpc>
                <a:spcPct val="150000"/>
              </a:lnSpc>
              <a:buNone/>
            </a:pPr>
            <a:r>
              <a:rPr lang="en-US" dirty="0" smtClean="0">
                <a:latin typeface="Arial" panose="020B0604020202020204" pitchFamily="34" charset="0"/>
                <a:cs typeface="Arial" panose="020B0604020202020204" pitchFamily="34" charset="0"/>
              </a:rPr>
              <a:t>Every Dentist’s office is different. Some of the staff you may meet include:</a:t>
            </a:r>
          </a:p>
          <a:p>
            <a:pPr>
              <a:lnSpc>
                <a:spcPct val="150000"/>
              </a:lnSpc>
            </a:pPr>
            <a:r>
              <a:rPr lang="en-US" dirty="0" smtClean="0">
                <a:latin typeface="Arial" panose="020B0604020202020204" pitchFamily="34" charset="0"/>
                <a:cs typeface="Arial" panose="020B0604020202020204" pitchFamily="34" charset="0"/>
              </a:rPr>
              <a:t>The receptionist will greet you and help you get checked in.</a:t>
            </a:r>
          </a:p>
          <a:p>
            <a:pPr>
              <a:lnSpc>
                <a:spcPct val="150000"/>
              </a:lnSpc>
            </a:pPr>
            <a:r>
              <a:rPr lang="en-US" dirty="0" smtClean="0">
                <a:latin typeface="Arial" panose="020B0604020202020204" pitchFamily="34" charset="0"/>
                <a:cs typeface="Arial" panose="020B0604020202020204" pitchFamily="34" charset="0"/>
              </a:rPr>
              <a:t>The dental hygienist will examine your mouth, </a:t>
            </a:r>
          </a:p>
          <a:p>
            <a:pPr marL="0" indent="0">
              <a:lnSpc>
                <a:spcPct val="150000"/>
              </a:lnSpc>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head, and neck and clean your teeth.</a:t>
            </a:r>
          </a:p>
          <a:p>
            <a:pPr>
              <a:lnSpc>
                <a:spcPct val="150000"/>
              </a:lnSpc>
            </a:pPr>
            <a:r>
              <a:rPr lang="en-US" dirty="0" smtClean="0">
                <a:latin typeface="Arial" panose="020B0604020202020204" pitchFamily="34" charset="0"/>
                <a:cs typeface="Arial" panose="020B0604020202020204" pitchFamily="34" charset="0"/>
              </a:rPr>
              <a:t>The dentist will examine your teeth </a:t>
            </a:r>
          </a:p>
          <a:p>
            <a:pPr marL="0" indent="0">
              <a:lnSpc>
                <a:spcPct val="150000"/>
              </a:lnSpc>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to identify and treat any dental problems. </a:t>
            </a:r>
          </a:p>
          <a:p>
            <a:pPr marL="0" indent="0">
              <a:lnSpc>
                <a:spcPct val="150000"/>
              </a:lnSpc>
              <a:buNone/>
            </a:pPr>
            <a:r>
              <a:rPr lang="en-US" dirty="0" smtClean="0">
                <a:latin typeface="Arial" panose="020B0604020202020204" pitchFamily="34" charset="0"/>
                <a:cs typeface="Arial" panose="020B0604020202020204" pitchFamily="34" charset="0"/>
              </a:rPr>
              <a:t>   They may also have an assistant to help them.</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endParaRPr lang="en-US" dirty="0" smtClean="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5" y="1433945"/>
            <a:ext cx="9929751" cy="20782"/>
          </a:xfrm>
          <a:prstGeom prst="line">
            <a:avLst/>
          </a:prstGeom>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stretch>
            <a:fillRect/>
          </a:stretch>
        </p:blipFill>
        <p:spPr>
          <a:xfrm>
            <a:off x="8420652" y="3413545"/>
            <a:ext cx="3325033" cy="2721648"/>
          </a:xfrm>
          <a:prstGeom prst="rect">
            <a:avLst/>
          </a:prstGeom>
        </p:spPr>
      </p:pic>
    </p:spTree>
    <p:extLst>
      <p:ext uri="{BB962C8B-B14F-4D97-AF65-F5344CB8AC3E}">
        <p14:creationId xmlns:p14="http://schemas.microsoft.com/office/powerpoint/2010/main" val="16470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523009" y="2251796"/>
            <a:ext cx="10515600" cy="1325563"/>
          </a:xfrm>
        </p:spPr>
        <p:txBody>
          <a:bodyPr/>
          <a:lstStyle/>
          <a:p>
            <a:pPr algn="ctr"/>
            <a:r>
              <a:rPr lang="en-US" b="1" dirty="0" smtClean="0">
                <a:latin typeface="Arial" panose="020B0604020202020204" pitchFamily="34" charset="0"/>
                <a:cs typeface="Arial" panose="020B0604020202020204" pitchFamily="34" charset="0"/>
              </a:rPr>
              <a:t>AFTER: Daily Home Care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72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282319"/>
            <a:ext cx="10515600" cy="1325563"/>
          </a:xfrm>
        </p:spPr>
        <p:txBody>
          <a:bodyPr/>
          <a:lstStyle/>
          <a:p>
            <a:r>
              <a:rPr lang="en-US" b="1" dirty="0" smtClean="0">
                <a:latin typeface="Arial" panose="020B0604020202020204" pitchFamily="34" charset="0"/>
                <a:cs typeface="Arial" panose="020B0604020202020204" pitchFamily="34" charset="0"/>
              </a:rPr>
              <a:t>Steps to Brushing Your Teeth</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40783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607882"/>
            <a:ext cx="10515600" cy="353943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Step 1: Put a small pea sized amount of toothpaste with fluoride on your toothbrush.</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Step 2: In a circle motion, brush the tops of your back teeth.</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931550" y="2766646"/>
            <a:ext cx="3470675" cy="1653725"/>
          </a:xfrm>
          <a:prstGeom prst="rect">
            <a:avLst/>
          </a:prstGeom>
        </p:spPr>
      </p:pic>
      <p:pic>
        <p:nvPicPr>
          <p:cNvPr id="6" name="Picture 5"/>
          <p:cNvPicPr>
            <a:picLocks noChangeAspect="1"/>
          </p:cNvPicPr>
          <p:nvPr/>
        </p:nvPicPr>
        <p:blipFill>
          <a:blip r:embed="rId3"/>
          <a:stretch>
            <a:fillRect/>
          </a:stretch>
        </p:blipFill>
        <p:spPr>
          <a:xfrm>
            <a:off x="4478610" y="5098920"/>
            <a:ext cx="4018547" cy="1759080"/>
          </a:xfrm>
          <a:prstGeom prst="rect">
            <a:avLst/>
          </a:prstGeom>
        </p:spPr>
      </p:pic>
    </p:spTree>
    <p:extLst>
      <p:ext uri="{BB962C8B-B14F-4D97-AF65-F5344CB8AC3E}">
        <p14:creationId xmlns:p14="http://schemas.microsoft.com/office/powerpoint/2010/main" val="203959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282319"/>
            <a:ext cx="10515600" cy="1325563"/>
          </a:xfrm>
        </p:spPr>
        <p:txBody>
          <a:bodyPr/>
          <a:lstStyle/>
          <a:p>
            <a:r>
              <a:rPr lang="en-US" b="1" dirty="0" smtClean="0">
                <a:latin typeface="Arial" panose="020B0604020202020204" pitchFamily="34" charset="0"/>
                <a:cs typeface="Arial" panose="020B0604020202020204" pitchFamily="34" charset="0"/>
              </a:rPr>
              <a:t>Steps to Brushing Your Teeth</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40783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607882"/>
            <a:ext cx="10515600" cy="5693866"/>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Step 3: Brush the outsides of all your teeth using circle motions. Brush the insides of all your teeth, using the tip of your toothbrush for the back of your front teeth. Also, make sure to brush your gums.</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Step 4: Brush your tongue.</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827835" y="3160469"/>
            <a:ext cx="3363058" cy="1738268"/>
          </a:xfrm>
          <a:prstGeom prst="rect">
            <a:avLst/>
          </a:prstGeom>
        </p:spPr>
      </p:pic>
      <p:pic>
        <p:nvPicPr>
          <p:cNvPr id="8" name="Picture 7"/>
          <p:cNvPicPr>
            <a:picLocks noChangeAspect="1"/>
          </p:cNvPicPr>
          <p:nvPr/>
        </p:nvPicPr>
        <p:blipFill>
          <a:blip r:embed="rId3"/>
          <a:stretch>
            <a:fillRect/>
          </a:stretch>
        </p:blipFill>
        <p:spPr>
          <a:xfrm rot="20462750">
            <a:off x="9282365" y="3723987"/>
            <a:ext cx="766915" cy="2708032"/>
          </a:xfrm>
          <a:prstGeom prst="rect">
            <a:avLst/>
          </a:prstGeom>
        </p:spPr>
      </p:pic>
    </p:spTree>
    <p:extLst>
      <p:ext uri="{BB962C8B-B14F-4D97-AF65-F5344CB8AC3E}">
        <p14:creationId xmlns:p14="http://schemas.microsoft.com/office/powerpoint/2010/main" val="372828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282319"/>
            <a:ext cx="10515600" cy="1325563"/>
          </a:xfrm>
        </p:spPr>
        <p:txBody>
          <a:bodyPr/>
          <a:lstStyle/>
          <a:p>
            <a:r>
              <a:rPr lang="en-US" b="1" dirty="0" smtClean="0">
                <a:latin typeface="Arial" panose="020B0604020202020204" pitchFamily="34" charset="0"/>
                <a:cs typeface="Arial" panose="020B0604020202020204" pitchFamily="34" charset="0"/>
              </a:rPr>
              <a:t>Steps to Brushing Your Teeth</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40783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607882"/>
            <a:ext cx="10515600" cy="4832092"/>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Step 5: Spit into the sink.</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Step 6: Do not rinse your mouth out with water. Leave toothpaste in your mouth to help keep your teeth strong and fight cavities.</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79158" y="4363183"/>
            <a:ext cx="4817452" cy="1761063"/>
          </a:xfrm>
          <a:prstGeom prst="rect">
            <a:avLst/>
          </a:prstGeom>
        </p:spPr>
      </p:pic>
    </p:spTree>
    <p:extLst>
      <p:ext uri="{BB962C8B-B14F-4D97-AF65-F5344CB8AC3E}">
        <p14:creationId xmlns:p14="http://schemas.microsoft.com/office/powerpoint/2010/main" val="72947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282319"/>
            <a:ext cx="10515600" cy="1325563"/>
          </a:xfrm>
        </p:spPr>
        <p:txBody>
          <a:bodyPr/>
          <a:lstStyle/>
          <a:p>
            <a:r>
              <a:rPr lang="en-US" b="1" dirty="0" smtClean="0">
                <a:latin typeface="Arial" panose="020B0604020202020204" pitchFamily="34" charset="0"/>
                <a:cs typeface="Arial" panose="020B0604020202020204" pitchFamily="34" charset="0"/>
              </a:rPr>
              <a:t>Steps to Brushing Your Teeth</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40783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607882"/>
            <a:ext cx="10515600" cy="6124754"/>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Step </a:t>
            </a:r>
            <a:r>
              <a:rPr lang="en-US" sz="2800" dirty="0">
                <a:latin typeface="Arial" panose="020B0604020202020204" pitchFamily="34" charset="0"/>
                <a:cs typeface="Arial" panose="020B0604020202020204" pitchFamily="34" charset="0"/>
              </a:rPr>
              <a:t>7</a:t>
            </a:r>
            <a:r>
              <a:rPr lang="en-US" sz="2800" dirty="0" smtClean="0">
                <a:latin typeface="Arial" panose="020B0604020202020204" pitchFamily="34" charset="0"/>
                <a:cs typeface="Arial" panose="020B0604020202020204" pitchFamily="34" charset="0"/>
              </a:rPr>
              <a:t>: Rinse your toothbrush off and put it away.</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Step 8: Wipe your mouth.</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Note: It is important to brush your teeth for at least 2 minutes!</a:t>
            </a:r>
          </a:p>
          <a:p>
            <a:r>
              <a:rPr lang="en-US" sz="2800" dirty="0" smtClean="0">
                <a:latin typeface="Arial" panose="020B0604020202020204" pitchFamily="34" charset="0"/>
                <a:cs typeface="Arial" panose="020B0604020202020204" pitchFamily="34" charset="0"/>
              </a:rPr>
              <a:t>Be sure to change your toothbrush every 3 months or after an illness.</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rot="6178523">
            <a:off x="8316330" y="2681358"/>
            <a:ext cx="2958109" cy="582181"/>
          </a:xfrm>
          <a:prstGeom prst="rect">
            <a:avLst/>
          </a:prstGeom>
        </p:spPr>
      </p:pic>
      <p:sp>
        <p:nvSpPr>
          <p:cNvPr id="7" name="Flowchart: Manual Operation 6"/>
          <p:cNvSpPr/>
          <p:nvPr/>
        </p:nvSpPr>
        <p:spPr>
          <a:xfrm>
            <a:off x="8753762" y="2791363"/>
            <a:ext cx="1657376" cy="1724918"/>
          </a:xfrm>
          <a:prstGeom prst="flowChartManualOperati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90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876800" y="3637605"/>
            <a:ext cx="3025874" cy="3220395"/>
          </a:xfrm>
          <a:prstGeom prst="rect">
            <a:avLst/>
          </a:prstGeom>
        </p:spPr>
      </p:pic>
      <p:pic>
        <p:nvPicPr>
          <p:cNvPr id="6" name="Picture 5"/>
          <p:cNvPicPr>
            <a:picLocks noChangeAspect="1"/>
          </p:cNvPicPr>
          <p:nvPr/>
        </p:nvPicPr>
        <p:blipFill>
          <a:blip r:embed="rId3"/>
          <a:stretch>
            <a:fillRect/>
          </a:stretch>
        </p:blipFill>
        <p:spPr>
          <a:xfrm>
            <a:off x="2022538" y="4177598"/>
            <a:ext cx="1347537" cy="2598821"/>
          </a:xfrm>
          <a:prstGeom prst="rect">
            <a:avLst/>
          </a:prstGeom>
        </p:spPr>
      </p:pic>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282319"/>
            <a:ext cx="10515600" cy="1325563"/>
          </a:xfrm>
        </p:spPr>
        <p:txBody>
          <a:bodyPr/>
          <a:lstStyle/>
          <a:p>
            <a:r>
              <a:rPr lang="en-US" b="1" dirty="0" smtClean="0">
                <a:latin typeface="Arial" panose="020B0604020202020204" pitchFamily="34" charset="0"/>
                <a:cs typeface="Arial" panose="020B0604020202020204" pitchFamily="34" charset="0"/>
              </a:rPr>
              <a:t>Steps to Flossing Your Teeth</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40783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607882"/>
            <a:ext cx="10515600" cy="3970318"/>
          </a:xfrm>
          <a:prstGeom prst="rect">
            <a:avLst/>
          </a:prstGeom>
          <a:noFill/>
        </p:spPr>
        <p:txBody>
          <a:bodyPr wrap="square" rtlCol="0">
            <a:spAutoFit/>
          </a:bodyPr>
          <a:lstStyle/>
          <a:p>
            <a:r>
              <a:rPr lang="en-US" sz="2800" dirty="0" smtClean="0">
                <a:solidFill>
                  <a:srgbClr val="000000"/>
                </a:solidFill>
                <a:latin typeface="Arial" panose="020B0604020202020204" pitchFamily="34" charset="0"/>
              </a:rPr>
              <a:t>Everyone </a:t>
            </a:r>
            <a:r>
              <a:rPr lang="en-US" sz="2800" dirty="0">
                <a:solidFill>
                  <a:srgbClr val="000000"/>
                </a:solidFill>
                <a:latin typeface="Arial" panose="020B0604020202020204" pitchFamily="34" charset="0"/>
              </a:rPr>
              <a:t>flosses their teeth in different ways. Your dentist will help you find what way works best for you</a:t>
            </a:r>
            <a:r>
              <a:rPr lang="en-US" sz="2800" dirty="0" smtClean="0">
                <a:solidFill>
                  <a:srgbClr val="000000"/>
                </a:solidFill>
                <a:latin typeface="Arial" panose="020B0604020202020204" pitchFamily="34" charset="0"/>
              </a:rPr>
              <a:t>.</a:t>
            </a:r>
          </a:p>
          <a:p>
            <a:endParaRPr lang="en-US" sz="2800" dirty="0">
              <a:solidFill>
                <a:srgbClr val="000000"/>
              </a:solidFill>
              <a:latin typeface="Arial" panose="020B0604020202020204" pitchFamily="34" charset="0"/>
            </a:endParaRPr>
          </a:p>
          <a:p>
            <a:r>
              <a:rPr lang="en-US" sz="2800" dirty="0" smtClean="0">
                <a:solidFill>
                  <a:srgbClr val="000000"/>
                </a:solidFill>
                <a:latin typeface="Arial" panose="020B0604020202020204" pitchFamily="34" charset="0"/>
              </a:rPr>
              <a:t>Flossing your teeth daily is an important part of oral hygiene because it helps to get the food and germs that may be stuck in between your teeth.</a:t>
            </a:r>
          </a:p>
          <a:p>
            <a:endParaRPr lang="en-US" sz="2800" dirty="0">
              <a:solidFill>
                <a:srgbClr val="000000"/>
              </a:solidFill>
              <a:latin typeface="Arial" panose="020B0604020202020204" pitchFamily="34" charset="0"/>
            </a:endParaRPr>
          </a:p>
          <a:p>
            <a:endParaRPr lang="en-US" sz="2800" dirty="0">
              <a:solidFill>
                <a:srgbClr val="000000"/>
              </a:solidFill>
              <a:latin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
        <p:nvSpPr>
          <p:cNvPr id="4" name="Rectangle 3"/>
          <p:cNvSpPr/>
          <p:nvPr/>
        </p:nvSpPr>
        <p:spPr>
          <a:xfrm>
            <a:off x="1230084" y="1787148"/>
            <a:ext cx="10515600" cy="954107"/>
          </a:xfrm>
          <a:prstGeom prst="rect">
            <a:avLst/>
          </a:prstGeom>
        </p:spPr>
        <p:txBody>
          <a:bodyPr wrap="square">
            <a:spAutoFit/>
          </a:bodyPr>
          <a:lstStyle/>
          <a:p>
            <a:endParaRPr lang="en-US" sz="2800" dirty="0" smtClean="0">
              <a:solidFill>
                <a:srgbClr val="000000"/>
              </a:solidFill>
              <a:latin typeface="Arial" panose="020B0604020202020204" pitchFamily="34" charset="0"/>
            </a:endParaRPr>
          </a:p>
          <a:p>
            <a:endParaRPr lang="en-US" sz="2800" dirty="0" smtClean="0">
              <a:solidFill>
                <a:srgbClr val="000000"/>
              </a:solidFill>
              <a:latin typeface="Arial" panose="020B0604020202020204" pitchFamily="34" charset="0"/>
            </a:endParaRPr>
          </a:p>
        </p:txBody>
      </p:sp>
      <p:pic>
        <p:nvPicPr>
          <p:cNvPr id="7" name="Picture 6"/>
          <p:cNvPicPr>
            <a:picLocks noChangeAspect="1"/>
          </p:cNvPicPr>
          <p:nvPr/>
        </p:nvPicPr>
        <p:blipFill>
          <a:blip r:embed="rId4"/>
          <a:stretch>
            <a:fillRect/>
          </a:stretch>
        </p:blipFill>
        <p:spPr>
          <a:xfrm rot="20342916">
            <a:off x="9401908" y="4003757"/>
            <a:ext cx="1578444" cy="2772662"/>
          </a:xfrm>
          <a:prstGeom prst="rect">
            <a:avLst/>
          </a:prstGeom>
        </p:spPr>
      </p:pic>
    </p:spTree>
    <p:extLst>
      <p:ext uri="{BB962C8B-B14F-4D97-AF65-F5344CB8AC3E}">
        <p14:creationId xmlns:p14="http://schemas.microsoft.com/office/powerpoint/2010/main" val="188387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13940-8127-CF47-BD44-AB83EFB081E6}"/>
              </a:ext>
            </a:extLst>
          </p:cNvPr>
          <p:cNvSpPr>
            <a:spLocks noGrp="1"/>
          </p:cNvSpPr>
          <p:nvPr>
            <p:ph idx="1"/>
          </p:nvPr>
        </p:nvSpPr>
        <p:spPr>
          <a:xfrm>
            <a:off x="838200" y="457200"/>
            <a:ext cx="10515600" cy="5719763"/>
          </a:xfrm>
        </p:spPr>
        <p:txBody>
          <a:bodyPr>
            <a:normAutofit/>
          </a:bodyPr>
          <a:lstStyle/>
          <a:p>
            <a:pPr marL="0" indent="0" algn="ctr">
              <a:buNone/>
            </a:pPr>
            <a:endParaRPr lang="en-US" sz="5000" dirty="0"/>
          </a:p>
          <a:p>
            <a:pPr marL="0" indent="0" algn="ctr">
              <a:buNone/>
            </a:pPr>
            <a:endParaRPr lang="en-US" sz="5000" b="1" dirty="0"/>
          </a:p>
          <a:p>
            <a:pPr marL="0" indent="0" algn="ctr">
              <a:buNone/>
            </a:pPr>
            <a:r>
              <a:rPr lang="en-US" sz="5000" b="1" dirty="0" smtClean="0"/>
              <a:t>Is oral health just taking care of your teeth?</a:t>
            </a:r>
            <a:endParaRPr lang="en-US" sz="5000" b="1" dirty="0"/>
          </a:p>
        </p:txBody>
      </p:sp>
    </p:spTree>
    <p:extLst>
      <p:ext uri="{BB962C8B-B14F-4D97-AF65-F5344CB8AC3E}">
        <p14:creationId xmlns:p14="http://schemas.microsoft.com/office/powerpoint/2010/main" val="158194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332543"/>
            <a:ext cx="10515600" cy="1134145"/>
          </a:xfrm>
        </p:spPr>
        <p:txBody>
          <a:bodyPr/>
          <a:lstStyle/>
          <a:p>
            <a:r>
              <a:rPr lang="en-US" b="1" dirty="0" smtClean="0">
                <a:latin typeface="Arial" panose="020B0604020202020204" pitchFamily="34" charset="0"/>
                <a:cs typeface="Arial" panose="020B0604020202020204" pitchFamily="34" charset="0"/>
              </a:rPr>
              <a:t>What are Cavities? </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27336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477056"/>
            <a:ext cx="10515600" cy="4278094"/>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 cavity is an infection in the tooth caused by germs in the mouth. </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Germs use the sugar and starches in the food you eat to make acid, which can cause holes in your teeth.</a:t>
            </a:r>
          </a:p>
          <a:p>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not treated by a dentist, these holes can grow bigger and deeper and can:</a:t>
            </a: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Cause pain</a:t>
            </a: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Make it difficult to eat, talk, and smile</a:t>
            </a:r>
          </a:p>
          <a:p>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 dentist can fill a cavity with special material.</a:t>
            </a:r>
          </a:p>
        </p:txBody>
      </p:sp>
      <p:sp>
        <p:nvSpPr>
          <p:cNvPr id="4" name="Rectangle 3"/>
          <p:cNvSpPr/>
          <p:nvPr/>
        </p:nvSpPr>
        <p:spPr>
          <a:xfrm>
            <a:off x="1230084" y="1787148"/>
            <a:ext cx="10515600" cy="954107"/>
          </a:xfrm>
          <a:prstGeom prst="rect">
            <a:avLst/>
          </a:prstGeom>
        </p:spPr>
        <p:txBody>
          <a:bodyPr wrap="square">
            <a:spAutoFit/>
          </a:bodyPr>
          <a:lstStyle/>
          <a:p>
            <a:endParaRPr lang="en-US" sz="2800" dirty="0" smtClean="0">
              <a:solidFill>
                <a:srgbClr val="000000"/>
              </a:solidFill>
              <a:latin typeface="Arial" panose="020B0604020202020204" pitchFamily="34" charset="0"/>
            </a:endParaRPr>
          </a:p>
          <a:p>
            <a:endParaRPr lang="en-US" sz="2800" dirty="0" smtClean="0">
              <a:solidFill>
                <a:srgbClr val="000000"/>
              </a:solidFill>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8713697" y="3918185"/>
            <a:ext cx="1972702" cy="2818791"/>
          </a:xfrm>
          <a:prstGeom prst="rect">
            <a:avLst/>
          </a:prstGeom>
        </p:spPr>
      </p:pic>
    </p:spTree>
    <p:extLst>
      <p:ext uri="{BB962C8B-B14F-4D97-AF65-F5344CB8AC3E}">
        <p14:creationId xmlns:p14="http://schemas.microsoft.com/office/powerpoint/2010/main" val="254591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332543"/>
            <a:ext cx="10515600" cy="1521965"/>
          </a:xfrm>
        </p:spPr>
        <p:txBody>
          <a:bodyPr>
            <a:normAutofit/>
          </a:bodyPr>
          <a:lstStyle/>
          <a:p>
            <a:r>
              <a:rPr lang="en-US" b="1" dirty="0" smtClean="0">
                <a:latin typeface="Arial" panose="020B0604020202020204" pitchFamily="34" charset="0"/>
                <a:cs typeface="Arial" panose="020B0604020202020204" pitchFamily="34" charset="0"/>
              </a:rPr>
              <a:t>What Can Cause Cavities and Gum Disease?</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833726"/>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2164577"/>
            <a:ext cx="105156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Eating sugary foods between meals.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Certain medications or health conditions.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Leaving food and germs and teeth.</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Poorly controlled diabetes.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Tobacco use.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Stress</a:t>
            </a:r>
          </a:p>
        </p:txBody>
      </p:sp>
      <p:sp>
        <p:nvSpPr>
          <p:cNvPr id="4" name="Rectangle 3"/>
          <p:cNvSpPr/>
          <p:nvPr/>
        </p:nvSpPr>
        <p:spPr>
          <a:xfrm>
            <a:off x="1230084" y="1787148"/>
            <a:ext cx="10515600" cy="954107"/>
          </a:xfrm>
          <a:prstGeom prst="rect">
            <a:avLst/>
          </a:prstGeom>
        </p:spPr>
        <p:txBody>
          <a:bodyPr wrap="square">
            <a:spAutoFit/>
          </a:bodyPr>
          <a:lstStyle/>
          <a:p>
            <a:endParaRPr lang="en-US" sz="2800" dirty="0" smtClean="0">
              <a:solidFill>
                <a:srgbClr val="000000"/>
              </a:solidFill>
              <a:latin typeface="Arial" panose="020B0604020202020204" pitchFamily="34" charset="0"/>
            </a:endParaRPr>
          </a:p>
          <a:p>
            <a:endParaRPr lang="en-US" sz="2800" dirty="0" smtClean="0">
              <a:solidFill>
                <a:srgbClr val="000000"/>
              </a:solidFill>
              <a:latin typeface="Arial" panose="020B0604020202020204" pitchFamily="34" charset="0"/>
            </a:endParaRPr>
          </a:p>
        </p:txBody>
      </p:sp>
      <p:pic>
        <p:nvPicPr>
          <p:cNvPr id="7" name="Picture 8" descr="A picture containing clipart&#10;&#10;Description generated with high confidence">
            <a:extLst>
              <a:ext uri="{FF2B5EF4-FFF2-40B4-BE49-F238E27FC236}">
                <a16:creationId xmlns:a16="http://schemas.microsoft.com/office/drawing/2014/main" id="{8BCE40DA-8201-4FD1-9308-54CC077D6D5F}"/>
              </a:ext>
            </a:extLst>
          </p:cNvPr>
          <p:cNvPicPr>
            <a:picLocks noChangeAspect="1"/>
          </p:cNvPicPr>
          <p:nvPr/>
        </p:nvPicPr>
        <p:blipFill>
          <a:blip r:embed="rId2"/>
          <a:stretch>
            <a:fillRect/>
          </a:stretch>
        </p:blipFill>
        <p:spPr>
          <a:xfrm>
            <a:off x="8724055" y="3245648"/>
            <a:ext cx="1899609" cy="11997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955" y="1980344"/>
            <a:ext cx="1338212" cy="1139468"/>
          </a:xfrm>
          <a:prstGeom prst="rect">
            <a:avLst/>
          </a:prstGeom>
        </p:spPr>
      </p:pic>
      <p:pic>
        <p:nvPicPr>
          <p:cNvPr id="10" name="image1.jpeg"/>
          <p:cNvPicPr/>
          <p:nvPr/>
        </p:nvPicPr>
        <p:blipFill>
          <a:blip r:embed="rId4" cstate="print"/>
          <a:stretch>
            <a:fillRect/>
          </a:stretch>
        </p:blipFill>
        <p:spPr>
          <a:xfrm>
            <a:off x="6778223" y="4242069"/>
            <a:ext cx="1795463" cy="2309813"/>
          </a:xfrm>
          <a:prstGeom prst="rect">
            <a:avLst/>
          </a:prstGeom>
        </p:spPr>
      </p:pic>
    </p:spTree>
    <p:extLst>
      <p:ext uri="{BB962C8B-B14F-4D97-AF65-F5344CB8AC3E}">
        <p14:creationId xmlns:p14="http://schemas.microsoft.com/office/powerpoint/2010/main" val="272861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80512" y="3967131"/>
            <a:ext cx="2337211" cy="2726746"/>
          </a:xfrm>
          <a:prstGeom prst="rect">
            <a:avLst/>
          </a:prstGeom>
        </p:spPr>
      </p:pic>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332543"/>
            <a:ext cx="10515600" cy="1134145"/>
          </a:xfrm>
        </p:spPr>
        <p:txBody>
          <a:bodyPr/>
          <a:lstStyle/>
          <a:p>
            <a:r>
              <a:rPr lang="en-US" b="1" dirty="0" smtClean="0">
                <a:latin typeface="Arial" panose="020B0604020202020204" pitchFamily="34" charset="0"/>
                <a:cs typeface="Arial" panose="020B0604020202020204" pitchFamily="34" charset="0"/>
              </a:rPr>
              <a:t>What is Gum Disease? </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27336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30084" y="1477056"/>
            <a:ext cx="10515600" cy="452431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Gum disease is an infection that affects the gums and bone that supports the teeth, which can lead to tooth loss.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Most of the time, there are no symptoms in early stages. Your gums might bleed when you brush, but usually there is no pain.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As the gums begin to recede, you might have sensitivity to hot and cold temperatures.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When bone around the teeth is lost, </a:t>
            </a:r>
          </a:p>
          <a:p>
            <a:r>
              <a:rPr lang="en-US" sz="2400" dirty="0" smtClean="0">
                <a:latin typeface="Arial" panose="020B0604020202020204" pitchFamily="34" charset="0"/>
                <a:cs typeface="Arial" panose="020B0604020202020204" pitchFamily="34" charset="0"/>
              </a:rPr>
              <a:t>the teeth will become loose.</a:t>
            </a:r>
          </a:p>
          <a:p>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1230084" y="1787148"/>
            <a:ext cx="10515600" cy="954107"/>
          </a:xfrm>
          <a:prstGeom prst="rect">
            <a:avLst/>
          </a:prstGeom>
        </p:spPr>
        <p:txBody>
          <a:bodyPr wrap="square">
            <a:spAutoFit/>
          </a:bodyPr>
          <a:lstStyle/>
          <a:p>
            <a:endParaRPr lang="en-US" sz="2800" dirty="0" smtClean="0">
              <a:solidFill>
                <a:srgbClr val="000000"/>
              </a:solidFill>
              <a:latin typeface="Arial" panose="020B0604020202020204" pitchFamily="34" charset="0"/>
            </a:endParaRPr>
          </a:p>
          <a:p>
            <a:endParaRPr lang="en-US" sz="28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6269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332543"/>
            <a:ext cx="10515600" cy="1134145"/>
          </a:xfrm>
        </p:spPr>
        <p:txBody>
          <a:bodyPr/>
          <a:lstStyle/>
          <a:p>
            <a:r>
              <a:rPr lang="en-US" b="1" dirty="0" smtClean="0">
                <a:latin typeface="Arial" panose="020B0604020202020204" pitchFamily="34" charset="0"/>
                <a:cs typeface="Arial" panose="020B0604020202020204" pitchFamily="34" charset="0"/>
              </a:rPr>
              <a:t>Preventing Cavities and Gum Disease</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27336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4" name="Rectangle 3"/>
          <p:cNvSpPr/>
          <p:nvPr/>
        </p:nvSpPr>
        <p:spPr>
          <a:xfrm>
            <a:off x="1230084" y="1471928"/>
            <a:ext cx="10515600" cy="5262979"/>
          </a:xfrm>
          <a:prstGeom prst="rect">
            <a:avLst/>
          </a:prstGeom>
        </p:spPr>
        <p:txBody>
          <a:bodyPr wrap="square">
            <a:spAutoFit/>
          </a:bodyPr>
          <a:lstStyle/>
          <a:p>
            <a:r>
              <a:rPr lang="en-US" sz="2800" dirty="0" smtClean="0">
                <a:solidFill>
                  <a:srgbClr val="000000"/>
                </a:solidFill>
                <a:latin typeface="Arial" panose="020B0604020202020204" pitchFamily="34" charset="0"/>
              </a:rPr>
              <a:t>It is important to do your best to try and prevent cavities. Here are some ways you can do that:</a:t>
            </a:r>
          </a:p>
          <a:p>
            <a:endParaRPr lang="en-US" sz="2800" dirty="0" smtClean="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smtClean="0">
                <a:solidFill>
                  <a:srgbClr val="000000"/>
                </a:solidFill>
                <a:latin typeface="Arial" panose="020B0604020202020204" pitchFamily="34" charset="0"/>
              </a:rPr>
              <a:t>Use fluoride product at home if recommended by your dentist or dental hygienist.</a:t>
            </a:r>
          </a:p>
          <a:p>
            <a:endParaRPr lang="en-US" sz="2800" dirty="0" smtClean="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smtClean="0">
                <a:solidFill>
                  <a:srgbClr val="000000"/>
                </a:solidFill>
                <a:latin typeface="Arial" panose="020B0604020202020204" pitchFamily="34" charset="0"/>
              </a:rPr>
              <a:t>Brush your teeth at least twice a day and floss daily.</a:t>
            </a:r>
          </a:p>
          <a:p>
            <a:endParaRPr lang="en-US" sz="2800" dirty="0" smtClean="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smtClean="0">
                <a:solidFill>
                  <a:srgbClr val="000000"/>
                </a:solidFill>
                <a:latin typeface="Arial" panose="020B0604020202020204" pitchFamily="34" charset="0"/>
              </a:rPr>
              <a:t>Save sugary foods for mealtime.</a:t>
            </a:r>
          </a:p>
          <a:p>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2800" dirty="0" smtClean="0">
              <a:solidFill>
                <a:srgbClr val="000000"/>
              </a:solidFill>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6780" y="4801973"/>
            <a:ext cx="2820806" cy="731320"/>
          </a:xfrm>
          <a:prstGeom prst="rect">
            <a:avLst/>
          </a:prstGeom>
        </p:spPr>
      </p:pic>
      <p:pic>
        <p:nvPicPr>
          <p:cNvPr id="8" name="Picture 7" descr="C:\Users\aschoff\Downloads\FLOSS 11.JPG"/>
          <p:cNvPicPr/>
          <p:nvPr/>
        </p:nvPicPr>
        <p:blipFill>
          <a:blip r:embed="rId3">
            <a:extLst>
              <a:ext uri="{28A0092B-C50C-407E-A947-70E740481C1C}">
                <a14:useLocalDpi xmlns:a14="http://schemas.microsoft.com/office/drawing/2010/main" val="0"/>
              </a:ext>
            </a:extLst>
          </a:blip>
          <a:srcRect/>
          <a:stretch>
            <a:fillRect/>
          </a:stretch>
        </p:blipFill>
        <p:spPr bwMode="auto">
          <a:xfrm>
            <a:off x="10816617" y="4801973"/>
            <a:ext cx="929067" cy="1575335"/>
          </a:xfrm>
          <a:prstGeom prst="rect">
            <a:avLst/>
          </a:prstGeom>
          <a:noFill/>
          <a:ln>
            <a:noFill/>
          </a:ln>
        </p:spPr>
      </p:pic>
    </p:spTree>
    <p:extLst>
      <p:ext uri="{BB962C8B-B14F-4D97-AF65-F5344CB8AC3E}">
        <p14:creationId xmlns:p14="http://schemas.microsoft.com/office/powerpoint/2010/main" val="54994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080" y="2170760"/>
            <a:ext cx="1784442" cy="14789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773" y="1766871"/>
            <a:ext cx="1738062" cy="1585601"/>
          </a:xfrm>
          <a:prstGeom prst="rect">
            <a:avLst/>
          </a:prstGeom>
        </p:spPr>
      </p:pic>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332543"/>
            <a:ext cx="10515600" cy="1134145"/>
          </a:xfrm>
        </p:spPr>
        <p:txBody>
          <a:bodyPr/>
          <a:lstStyle/>
          <a:p>
            <a:r>
              <a:rPr lang="en-US" b="1" dirty="0" smtClean="0">
                <a:latin typeface="Arial" panose="020B0604020202020204" pitchFamily="34" charset="0"/>
                <a:cs typeface="Arial" panose="020B0604020202020204" pitchFamily="34" charset="0"/>
              </a:rPr>
              <a:t>Preventing Cavities and Gum Disease</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273364"/>
            <a:ext cx="9929751" cy="20782"/>
          </a:xfrm>
          <a:prstGeom prst="line">
            <a:avLst/>
          </a:prstGeom>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758" y="2074639"/>
            <a:ext cx="1459705" cy="1573943"/>
          </a:xfrm>
          <a:prstGeom prst="rect">
            <a:avLst/>
          </a:prstGeom>
        </p:spPr>
      </p:pic>
      <p:sp>
        <p:nvSpPr>
          <p:cNvPr id="4" name="Rectangle 3"/>
          <p:cNvSpPr/>
          <p:nvPr/>
        </p:nvSpPr>
        <p:spPr>
          <a:xfrm>
            <a:off x="1230084" y="1471928"/>
            <a:ext cx="10515600" cy="6124754"/>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Arial" panose="020B0604020202020204" pitchFamily="34" charset="0"/>
              </a:rPr>
              <a:t>In between meals, snack on foods that do not create acid like:</a:t>
            </a:r>
          </a:p>
          <a:p>
            <a:pPr marL="1371600" lvl="2" indent="-457200">
              <a:buFont typeface="Arial" panose="020B0604020202020204" pitchFamily="34" charset="0"/>
              <a:buChar char="•"/>
            </a:pPr>
            <a:r>
              <a:rPr lang="en-US" sz="2800" dirty="0">
                <a:solidFill>
                  <a:srgbClr val="000000"/>
                </a:solidFill>
                <a:latin typeface="Arial" panose="020B0604020202020204" pitchFamily="34" charset="0"/>
              </a:rPr>
              <a:t>Cheese</a:t>
            </a:r>
          </a:p>
          <a:p>
            <a:pPr marL="1371600" lvl="2" indent="-457200">
              <a:buFont typeface="Arial" panose="020B0604020202020204" pitchFamily="34" charset="0"/>
              <a:buChar char="•"/>
            </a:pPr>
            <a:r>
              <a:rPr lang="en-US" sz="2800" dirty="0">
                <a:solidFill>
                  <a:srgbClr val="000000"/>
                </a:solidFill>
                <a:latin typeface="Arial" panose="020B0604020202020204" pitchFamily="34" charset="0"/>
              </a:rPr>
              <a:t>Fresh fruits and vegetables</a:t>
            </a:r>
          </a:p>
          <a:p>
            <a:pPr marL="1371600" lvl="2" indent="-457200">
              <a:buFont typeface="Arial" panose="020B0604020202020204" pitchFamily="34" charset="0"/>
              <a:buChar char="•"/>
            </a:pPr>
            <a:r>
              <a:rPr lang="en-US" sz="2800" dirty="0" smtClean="0">
                <a:solidFill>
                  <a:srgbClr val="000000"/>
                </a:solidFill>
                <a:latin typeface="Arial" panose="020B0604020202020204" pitchFamily="34" charset="0"/>
              </a:rPr>
              <a:t>Nuts</a:t>
            </a:r>
          </a:p>
          <a:p>
            <a:pPr marL="457200" indent="-457200">
              <a:buFont typeface="Arial" panose="020B0604020202020204" pitchFamily="34" charset="0"/>
              <a:buChar char="•"/>
            </a:pPr>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smtClean="0">
                <a:solidFill>
                  <a:srgbClr val="000000"/>
                </a:solidFill>
                <a:latin typeface="Arial" panose="020B0604020202020204" pitchFamily="34" charset="0"/>
              </a:rPr>
              <a:t>Have regular dental checkups and cleanings.</a:t>
            </a:r>
          </a:p>
          <a:p>
            <a:endParaRPr lang="en-US" sz="2800" dirty="0" smtClean="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smtClean="0">
                <a:solidFill>
                  <a:srgbClr val="000000"/>
                </a:solidFill>
                <a:latin typeface="Arial" panose="020B0604020202020204" pitchFamily="34" charset="0"/>
              </a:rPr>
              <a:t>Always follow your dentist’s or dental hygienist’s instructions and ask questions if you do not understand.</a:t>
            </a:r>
          </a:p>
          <a:p>
            <a:endParaRPr lang="en-US" sz="2800" dirty="0" smtClean="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smtClean="0">
                <a:solidFill>
                  <a:srgbClr val="000000"/>
                </a:solidFill>
                <a:latin typeface="Arial" panose="020B0604020202020204" pitchFamily="34" charset="0"/>
              </a:rPr>
              <a:t>If you have diabetes, follow your medical doctor’s advice for managing it.</a:t>
            </a:r>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2800" dirty="0" smtClean="0">
              <a:solidFill>
                <a:srgbClr val="000000"/>
              </a:solidFill>
              <a:latin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7562" y="3604941"/>
            <a:ext cx="1432256" cy="886104"/>
          </a:xfrm>
          <a:prstGeom prst="rect">
            <a:avLst/>
          </a:prstGeom>
        </p:spPr>
      </p:pic>
    </p:spTree>
    <p:extLst>
      <p:ext uri="{BB962C8B-B14F-4D97-AF65-F5344CB8AC3E}">
        <p14:creationId xmlns:p14="http://schemas.microsoft.com/office/powerpoint/2010/main" val="200776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BE72B-B1EE-CD43-AE49-023D80CB30CC}"/>
              </a:ext>
            </a:extLst>
          </p:cNvPr>
          <p:cNvSpPr>
            <a:spLocks noGrp="1"/>
          </p:cNvSpPr>
          <p:nvPr>
            <p:ph idx="1"/>
          </p:nvPr>
        </p:nvSpPr>
        <p:spPr/>
        <p:txBody>
          <a:bodyPr>
            <a:normAutofit/>
          </a:bodyPr>
          <a:lstStyle/>
          <a:p>
            <a:pPr marL="0" indent="0" algn="ctr">
              <a:buNone/>
            </a:pPr>
            <a:r>
              <a:rPr lang="en-US" sz="5000" b="1" dirty="0"/>
              <a:t>What are some ways that we can prevent </a:t>
            </a:r>
            <a:r>
              <a:rPr lang="en-US" sz="5000" b="1" dirty="0" smtClean="0"/>
              <a:t>cavities and gum disease? </a:t>
            </a:r>
            <a:endParaRPr lang="en-US" sz="5000" b="1" dirty="0"/>
          </a:p>
        </p:txBody>
      </p:sp>
    </p:spTree>
    <p:extLst>
      <p:ext uri="{BB962C8B-B14F-4D97-AF65-F5344CB8AC3E}">
        <p14:creationId xmlns:p14="http://schemas.microsoft.com/office/powerpoint/2010/main" val="399872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7EF-8D0B-C749-8A69-FD4957945ABD}"/>
              </a:ext>
            </a:extLst>
          </p:cNvPr>
          <p:cNvSpPr>
            <a:spLocks noGrp="1"/>
          </p:cNvSpPr>
          <p:nvPr>
            <p:ph type="title"/>
          </p:nvPr>
        </p:nvSpPr>
        <p:spPr>
          <a:xfrm>
            <a:off x="1230084" y="332543"/>
            <a:ext cx="10515600" cy="1134145"/>
          </a:xfrm>
        </p:spPr>
        <p:txBody>
          <a:bodyPr/>
          <a:lstStyle/>
          <a:p>
            <a:r>
              <a:rPr lang="en-US" b="1" dirty="0" smtClean="0">
                <a:latin typeface="Arial" panose="020B0604020202020204" pitchFamily="34" charset="0"/>
                <a:cs typeface="Arial" panose="020B0604020202020204" pitchFamily="34" charset="0"/>
              </a:rPr>
              <a:t>What Did I Learn?</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230084" y="1273364"/>
            <a:ext cx="9929751" cy="20782"/>
          </a:xfrm>
          <a:prstGeom prst="line">
            <a:avLst/>
          </a:prstGeom>
        </p:spPr>
        <p:style>
          <a:lnRef idx="1">
            <a:schemeClr val="dk1"/>
          </a:lnRef>
          <a:fillRef idx="0">
            <a:schemeClr val="dk1"/>
          </a:fillRef>
          <a:effectRef idx="0">
            <a:schemeClr val="dk1"/>
          </a:effectRef>
          <a:fontRef idx="minor">
            <a:schemeClr val="tx1"/>
          </a:fontRef>
        </p:style>
      </p:cxnSp>
      <p:sp>
        <p:nvSpPr>
          <p:cNvPr id="4" name="Rectangle 3"/>
          <p:cNvSpPr/>
          <p:nvPr/>
        </p:nvSpPr>
        <p:spPr>
          <a:xfrm>
            <a:off x="1230084" y="1471928"/>
            <a:ext cx="10515600" cy="5478423"/>
          </a:xfrm>
          <a:prstGeom prst="rect">
            <a:avLst/>
          </a:prstGeom>
        </p:spPr>
        <p:txBody>
          <a:bodyPr wrap="square">
            <a:spAutoFit/>
          </a:bodyPr>
          <a:lstStyle/>
          <a:p>
            <a:r>
              <a:rPr lang="en-US" sz="2800" dirty="0" smtClean="0">
                <a:solidFill>
                  <a:srgbClr val="000000"/>
                </a:solidFill>
                <a:latin typeface="Arial" panose="020B0604020202020204" pitchFamily="34" charset="0"/>
              </a:rPr>
              <a:t>I can take charge of my health care when I know:</a:t>
            </a: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rPr>
              <a:t>Why good oral health is important</a:t>
            </a: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rPr>
              <a:t>How my oral health affects my whole body</a:t>
            </a: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rPr>
              <a:t>What accommodations are best for me and how to ask for them</a:t>
            </a: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rPr>
              <a:t>How to care for my teeth and gums</a:t>
            </a: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rPr>
              <a:t>What causes cavities and gum disease and how to prevent them</a:t>
            </a:r>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28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3431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232" y="487680"/>
            <a:ext cx="7961376"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Created in partnership with: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Self Advocacy Coalition,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Health and Science University, 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Council on Developmental Disabilities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80" y="2667952"/>
            <a:ext cx="2840736" cy="761049"/>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659" y="2164855"/>
            <a:ext cx="738517" cy="1265372"/>
          </a:xfrm>
          <a:prstGeom prst="rect">
            <a:avLst/>
          </a:prstGeom>
        </p:spPr>
      </p:pic>
      <p:pic>
        <p:nvPicPr>
          <p:cNvPr id="6" name="Picture 5" descr="X:\OHSU Shared\Restricted\cdrc\Grants OIDD\CCA\OODH\OODH 2016-2021\2016-2021 Activities\S1-PSE\1.2 Healthy Promotion\OSAC\-Logos\OCDD-Logo-V.jpg"/>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98220" y="2667952"/>
            <a:ext cx="2621674" cy="761047"/>
          </a:xfrm>
          <a:prstGeom prst="rect">
            <a:avLst/>
          </a:prstGeom>
          <a:noFill/>
          <a:ln>
            <a:noFill/>
          </a:ln>
        </p:spPr>
      </p:pic>
      <p:sp>
        <p:nvSpPr>
          <p:cNvPr id="7" name="TextBox 6"/>
          <p:cNvSpPr txBox="1"/>
          <p:nvPr/>
        </p:nvSpPr>
        <p:spPr>
          <a:xfrm>
            <a:off x="1343717" y="4146225"/>
            <a:ext cx="10058400" cy="1661993"/>
          </a:xfrm>
          <a:prstGeom prst="rect">
            <a:avLst/>
          </a:prstGeom>
          <a:noFill/>
        </p:spPr>
        <p:txBody>
          <a:bodyPr wrap="square" rtlCol="0" anchor="t">
            <a:spAutoFit/>
          </a:bodyPr>
          <a:lstStyle/>
          <a:p>
            <a:endParaRPr lang="en-US" i="1" dirty="0"/>
          </a:p>
          <a:p>
            <a:endParaRPr lang="en-US" i="1" dirty="0">
              <a:latin typeface="Arial" panose="020B0604020202020204" pitchFamily="34" charset="0"/>
              <a:cs typeface="Arial" panose="020B0604020202020204" pitchFamily="34" charset="0"/>
            </a:endParaRPr>
          </a:p>
          <a:p>
            <a:r>
              <a:rPr lang="en-US" baseline="30000" dirty="0">
                <a:latin typeface="Arial" panose="020B0604020202020204" pitchFamily="34" charset="0"/>
                <a:cs typeface="Arial" panose="020B0604020202020204" pitchFamily="34" charset="0"/>
              </a:rPr>
              <a:t>The toolkit and its components were supported in part by the Grant or Cooperative Agreement Number DD000014, funded by the Centers for Disease Control and Prevention and by the University Center Excellence in Developmental Disabilities Administration on Community Living Grant #90DDUC0039-03-02. Its contents are solely the responsibility of the authors and do not necessarily represent the official views of the Centers for Disease Control and Prevention, Administration on Community Living, or the Department of Health and Human Services.</a:t>
            </a:r>
          </a:p>
          <a:p>
            <a:endParaRPr lang="en-US" dirty="0"/>
          </a:p>
        </p:txBody>
      </p:sp>
    </p:spTree>
    <p:extLst>
      <p:ext uri="{BB962C8B-B14F-4D97-AF65-F5344CB8AC3E}">
        <p14:creationId xmlns:p14="http://schemas.microsoft.com/office/powerpoint/2010/main" val="343567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01830" y="2724057"/>
            <a:ext cx="2405951" cy="1181494"/>
          </a:xfrm>
          <a:prstGeom prst="rect">
            <a:avLst/>
          </a:prstGeom>
        </p:spPr>
      </p:pic>
      <p:sp>
        <p:nvSpPr>
          <p:cNvPr id="2" name="Title 1">
            <a:extLst>
              <a:ext uri="{FF2B5EF4-FFF2-40B4-BE49-F238E27FC236}">
                <a16:creationId xmlns:a16="http://schemas.microsoft.com/office/drawing/2014/main" id="{111C0397-C7A7-4448-976E-B358C08F3856}"/>
              </a:ext>
            </a:extLst>
          </p:cNvPr>
          <p:cNvSpPr>
            <a:spLocks noGrp="1"/>
          </p:cNvSpPr>
          <p:nvPr>
            <p:ph type="title"/>
          </p:nvPr>
        </p:nvSpPr>
        <p:spPr>
          <a:xfrm>
            <a:off x="1389529" y="367179"/>
            <a:ext cx="10515600" cy="1325563"/>
          </a:xfrm>
        </p:spPr>
        <p:txBody>
          <a:bodyPr/>
          <a:lstStyle/>
          <a:p>
            <a:r>
              <a:rPr lang="en-US" b="1" dirty="0" smtClean="0">
                <a:latin typeface="Arial" panose="020B0604020202020204" pitchFamily="34" charset="0"/>
                <a:cs typeface="Arial" panose="020B0604020202020204" pitchFamily="34" charset="0"/>
              </a:rPr>
              <a:t>The Importance of Oral </a:t>
            </a:r>
            <a:r>
              <a:rPr lang="en-US" b="1" dirty="0">
                <a:latin typeface="Arial" panose="020B0604020202020204" pitchFamily="34" charset="0"/>
                <a:cs typeface="Arial" panose="020B0604020202020204" pitchFamily="34" charset="0"/>
              </a:rPr>
              <a:t>H</a:t>
            </a:r>
            <a:r>
              <a:rPr lang="en-US" b="1" dirty="0" smtClean="0">
                <a:latin typeface="Arial" panose="020B0604020202020204" pitchFamily="34" charset="0"/>
                <a:cs typeface="Arial" panose="020B0604020202020204" pitchFamily="34" charset="0"/>
              </a:rPr>
              <a:t>ealth</a:t>
            </a:r>
            <a:endParaRPr lang="en-US"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116106" y="1398494"/>
            <a:ext cx="9722223" cy="40341"/>
          </a:xfrm>
          <a:prstGeom prst="line">
            <a:avLst/>
          </a:prstGeom>
        </p:spPr>
        <p:style>
          <a:lnRef idx="1">
            <a:schemeClr val="dk1"/>
          </a:lnRef>
          <a:fillRef idx="0">
            <a:schemeClr val="dk1"/>
          </a:fillRef>
          <a:effectRef idx="0">
            <a:schemeClr val="dk1"/>
          </a:effectRef>
          <a:fontRef idx="minor">
            <a:schemeClr val="tx1"/>
          </a:fontRef>
        </p:style>
      </p:cxnSp>
      <p:sp>
        <p:nvSpPr>
          <p:cNvPr id="6" name="Content Placeholder 5"/>
          <p:cNvSpPr>
            <a:spLocks noGrp="1"/>
          </p:cNvSpPr>
          <p:nvPr>
            <p:ph idx="1"/>
          </p:nvPr>
        </p:nvSpPr>
        <p:spPr>
          <a:xfrm>
            <a:off x="1116106" y="1825625"/>
            <a:ext cx="10515600" cy="4351338"/>
          </a:xfrm>
        </p:spPr>
        <p:txBody>
          <a:bodyPr/>
          <a:lstStyle/>
          <a:p>
            <a:pPr marL="0" indent="0">
              <a:buNone/>
            </a:pPr>
            <a:r>
              <a:rPr lang="en-US" dirty="0" smtClean="0">
                <a:latin typeface="Arial" panose="020B0604020202020204" pitchFamily="34" charset="0"/>
                <a:cs typeface="Arial" panose="020B0604020202020204" pitchFamily="34" charset="0"/>
              </a:rPr>
              <a:t>Oral health is taking care of your teeth and mouth, which includes your teeth, gums, tongue, and the inside of your cheeks.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Oral health is important because:</a:t>
            </a:r>
          </a:p>
          <a:p>
            <a:r>
              <a:rPr lang="en-US" dirty="0" smtClean="0">
                <a:latin typeface="Arial" panose="020B0604020202020204" pitchFamily="34" charset="0"/>
                <a:cs typeface="Arial" panose="020B0604020202020204" pitchFamily="34" charset="0"/>
              </a:rPr>
              <a:t>It can help prevent oral diseases like cavities and gum disease.</a:t>
            </a:r>
          </a:p>
          <a:p>
            <a:r>
              <a:rPr lang="en-US" dirty="0" smtClean="0">
                <a:latin typeface="Arial" panose="020B0604020202020204" pitchFamily="34" charset="0"/>
                <a:cs typeface="Arial" panose="020B0604020202020204" pitchFamily="34" charset="0"/>
              </a:rPr>
              <a:t>It helps keep your breath smelling fresh and your teeth clean.</a:t>
            </a:r>
          </a:p>
          <a:p>
            <a:r>
              <a:rPr lang="en-US" dirty="0" smtClean="0">
                <a:latin typeface="Arial" panose="020B0604020202020204" pitchFamily="34" charset="0"/>
                <a:cs typeface="Arial" panose="020B0604020202020204" pitchFamily="34" charset="0"/>
              </a:rPr>
              <a:t>It helps you feel confident.</a:t>
            </a:r>
          </a:p>
          <a:p>
            <a:r>
              <a:rPr lang="en-US" dirty="0" smtClean="0">
                <a:latin typeface="Arial" panose="020B0604020202020204" pitchFamily="34" charset="0"/>
                <a:cs typeface="Arial" panose="020B0604020202020204" pitchFamily="34" charset="0"/>
              </a:rPr>
              <a:t>It helps keep your body healthy and is important for your overall well-being.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05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4454" y="219652"/>
            <a:ext cx="10515600" cy="1325563"/>
          </a:xfrm>
        </p:spPr>
        <p:txBody>
          <a:bodyPr>
            <a:normAutofit/>
          </a:bodyPr>
          <a:lstStyle/>
          <a:p>
            <a:r>
              <a:rPr lang="en-US" sz="3600" b="1" dirty="0" smtClean="0">
                <a:latin typeface="Arial" panose="020B0604020202020204" pitchFamily="34" charset="0"/>
                <a:cs typeface="Arial" panose="020B0604020202020204" pitchFamily="34" charset="0"/>
              </a:rPr>
              <a:t>Good oral health helps your entire body by:</a:t>
            </a:r>
            <a:endParaRPr lang="en-US"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170709" y="1864014"/>
            <a:ext cx="10515600" cy="4351338"/>
          </a:xfrm>
        </p:spPr>
        <p:txBody>
          <a:bodyPr>
            <a:normAutofit fontScale="92500" lnSpcReduction="20000"/>
          </a:bodyPr>
          <a:lstStyle/>
          <a:p>
            <a:r>
              <a:rPr lang="en-US" dirty="0" smtClean="0">
                <a:latin typeface="Arial" panose="020B0604020202020204" pitchFamily="34" charset="0"/>
                <a:cs typeface="Arial" panose="020B0604020202020204" pitchFamily="34" charset="0"/>
              </a:rPr>
              <a:t>Fighting diseases so you can stay healthy.</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Playing a role in protecting your brain,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heart, and lungs.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Keeping illnesses such as arthritis </a:t>
            </a:r>
          </a:p>
          <a:p>
            <a:pPr marL="274320" indent="-457200">
              <a:buNone/>
            </a:pPr>
            <a:r>
              <a:rPr lang="en-US" dirty="0" smtClean="0">
                <a:latin typeface="Arial" panose="020B0604020202020204" pitchFamily="34" charset="0"/>
                <a:cs typeface="Arial" panose="020B0604020202020204" pitchFamily="34" charset="0"/>
              </a:rPr>
              <a:t>  and diabetes from getting worse.</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Helping a pregnant person </a:t>
            </a:r>
          </a:p>
          <a:p>
            <a:pPr marL="0" indent="0">
              <a:buNone/>
            </a:pPr>
            <a:r>
              <a:rPr lang="en-US" dirty="0" smtClean="0">
                <a:latin typeface="Arial" panose="020B0604020202020204" pitchFamily="34" charset="0"/>
                <a:cs typeface="Arial" panose="020B0604020202020204" pitchFamily="34" charset="0"/>
              </a:rPr>
              <a:t>  have a healthier pregnancy.</a:t>
            </a:r>
          </a:p>
        </p:txBody>
      </p:sp>
      <p:cxnSp>
        <p:nvCxnSpPr>
          <p:cNvPr id="7" name="Straight Connector 6"/>
          <p:cNvCxnSpPr/>
          <p:nvPr/>
        </p:nvCxnSpPr>
        <p:spPr>
          <a:xfrm>
            <a:off x="1004454" y="1545215"/>
            <a:ext cx="105156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a:stretch>
            <a:fillRect/>
          </a:stretch>
        </p:blipFill>
        <p:spPr>
          <a:xfrm>
            <a:off x="8524898" y="1795793"/>
            <a:ext cx="2887579" cy="4487779"/>
          </a:xfrm>
          <a:prstGeom prst="rect">
            <a:avLst/>
          </a:prstGeom>
        </p:spPr>
      </p:pic>
    </p:spTree>
    <p:extLst>
      <p:ext uri="{BB962C8B-B14F-4D97-AF65-F5344CB8AC3E}">
        <p14:creationId xmlns:p14="http://schemas.microsoft.com/office/powerpoint/2010/main" val="246802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B83BE-2646-D74B-B00E-3E6423879A7D}"/>
              </a:ext>
            </a:extLst>
          </p:cNvPr>
          <p:cNvSpPr>
            <a:spLocks noGrp="1"/>
          </p:cNvSpPr>
          <p:nvPr>
            <p:ph idx="1"/>
          </p:nvPr>
        </p:nvSpPr>
        <p:spPr>
          <a:xfrm>
            <a:off x="948559" y="2159875"/>
            <a:ext cx="10515600" cy="2301766"/>
          </a:xfrm>
        </p:spPr>
        <p:txBody>
          <a:bodyPr>
            <a:normAutofit lnSpcReduction="10000"/>
          </a:bodyPr>
          <a:lstStyle/>
          <a:p>
            <a:pPr marL="0" indent="0" algn="ctr">
              <a:lnSpc>
                <a:spcPct val="150000"/>
              </a:lnSpc>
              <a:buNone/>
            </a:pPr>
            <a:r>
              <a:rPr lang="en-US" sz="5000" b="1" dirty="0" smtClean="0"/>
              <a:t>What questions do you ask when you are making your dental appointment?</a:t>
            </a:r>
            <a:endParaRPr lang="en-US" sz="5000" b="1" dirty="0"/>
          </a:p>
        </p:txBody>
      </p:sp>
    </p:spTree>
    <p:extLst>
      <p:ext uri="{BB962C8B-B14F-4D97-AF65-F5344CB8AC3E}">
        <p14:creationId xmlns:p14="http://schemas.microsoft.com/office/powerpoint/2010/main" val="100640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445D-C13F-DD48-9804-A817B26B0076}"/>
              </a:ext>
            </a:extLst>
          </p:cNvPr>
          <p:cNvSpPr>
            <a:spLocks noGrp="1"/>
          </p:cNvSpPr>
          <p:nvPr>
            <p:ph type="title"/>
          </p:nvPr>
        </p:nvSpPr>
        <p:spPr>
          <a:xfrm>
            <a:off x="1004454" y="2475922"/>
            <a:ext cx="10515600" cy="1325563"/>
          </a:xfrm>
        </p:spPr>
        <p:txBody>
          <a:bodyPr>
            <a:normAutofit/>
          </a:bodyPr>
          <a:lstStyle/>
          <a:p>
            <a:pPr algn="ctr"/>
            <a:r>
              <a:rPr lang="en-US" sz="3600" b="1" dirty="0" smtClean="0">
                <a:latin typeface="Arial" panose="020B0604020202020204" pitchFamily="34" charset="0"/>
                <a:cs typeface="Arial" panose="020B0604020202020204" pitchFamily="34" charset="0"/>
              </a:rPr>
              <a:t>BEFORE: Planning for Your Dental Appointment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99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445D-C13F-DD48-9804-A817B26B0076}"/>
              </a:ext>
            </a:extLst>
          </p:cNvPr>
          <p:cNvSpPr>
            <a:spLocks noGrp="1"/>
          </p:cNvSpPr>
          <p:nvPr>
            <p:ph type="title"/>
          </p:nvPr>
        </p:nvSpPr>
        <p:spPr>
          <a:xfrm>
            <a:off x="1004454" y="356177"/>
            <a:ext cx="10515600" cy="1325563"/>
          </a:xfrm>
        </p:spPr>
        <p:txBody>
          <a:bodyPr>
            <a:normAutofit/>
          </a:bodyPr>
          <a:lstStyle/>
          <a:p>
            <a:r>
              <a:rPr lang="en-US" b="1" dirty="0" smtClean="0">
                <a:latin typeface="Arial" panose="020B0604020202020204" pitchFamily="34" charset="0"/>
                <a:cs typeface="Arial" panose="020B0604020202020204" pitchFamily="34" charset="0"/>
              </a:rPr>
              <a:t>Making an Appointment</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149927" y="1822450"/>
            <a:ext cx="10515600" cy="4351338"/>
          </a:xfrm>
        </p:spPr>
        <p:txBody>
          <a:bodyPr>
            <a:normAutofit fontScale="77500" lnSpcReduction="20000"/>
          </a:bodyPr>
          <a:lstStyle/>
          <a:p>
            <a:pPr>
              <a:lnSpc>
                <a:spcPct val="120000"/>
              </a:lnSpc>
            </a:pPr>
            <a:r>
              <a:rPr lang="en-US" dirty="0" smtClean="0">
                <a:latin typeface="Arial" panose="020B0604020202020204" pitchFamily="34" charset="0"/>
                <a:cs typeface="Arial" panose="020B0604020202020204" pitchFamily="34" charset="0"/>
              </a:rPr>
              <a:t>Your health insurance provider can help you find a dentist that is covered under your plan, or can ask someone you trust if they know a dentist that might be a good fit for you.</a:t>
            </a:r>
          </a:p>
          <a:p>
            <a:pPr marL="0" indent="0">
              <a:buNone/>
            </a:pPr>
            <a:endParaRPr lang="en-US" dirty="0" smtClean="0">
              <a:latin typeface="Arial" panose="020B0604020202020204" pitchFamily="34" charset="0"/>
              <a:cs typeface="Arial" panose="020B0604020202020204" pitchFamily="34" charset="0"/>
            </a:endParaRPr>
          </a:p>
          <a:p>
            <a:pPr>
              <a:lnSpc>
                <a:spcPct val="120000"/>
              </a:lnSpc>
            </a:pPr>
            <a:r>
              <a:rPr lang="en-US" dirty="0" smtClean="0">
                <a:latin typeface="Arial" panose="020B0604020202020204" pitchFamily="34" charset="0"/>
                <a:cs typeface="Arial" panose="020B0604020202020204" pitchFamily="34" charset="0"/>
              </a:rPr>
              <a:t>Ask if you need to pay a copay or if you will be expected to pay what you owe the same day as your appointment.</a:t>
            </a:r>
          </a:p>
          <a:p>
            <a:endParaRPr lang="en-US" dirty="0">
              <a:latin typeface="Arial" panose="020B0604020202020204" pitchFamily="34" charset="0"/>
              <a:cs typeface="Arial" panose="020B0604020202020204" pitchFamily="34" charset="0"/>
            </a:endParaRPr>
          </a:p>
          <a:p>
            <a:pPr>
              <a:lnSpc>
                <a:spcPct val="120000"/>
              </a:lnSpc>
            </a:pPr>
            <a:r>
              <a:rPr lang="en-US" dirty="0" smtClean="0">
                <a:latin typeface="Arial" panose="020B0604020202020204" pitchFamily="34" charset="0"/>
                <a:cs typeface="Arial" panose="020B0604020202020204" pitchFamily="34" charset="0"/>
              </a:rPr>
              <a:t>When you make an appointment, the receptionist may ask you questions like:</a:t>
            </a:r>
          </a:p>
          <a:p>
            <a:pPr lvl="1">
              <a:lnSpc>
                <a:spcPct val="120000"/>
              </a:lnSpc>
            </a:pPr>
            <a:r>
              <a:rPr lang="en-US" dirty="0" smtClean="0">
                <a:latin typeface="Arial" panose="020B0604020202020204" pitchFamily="34" charset="0"/>
                <a:cs typeface="Arial" panose="020B0604020202020204" pitchFamily="34" charset="0"/>
              </a:rPr>
              <a:t>When was the last time you saw a dentist?</a:t>
            </a:r>
          </a:p>
          <a:p>
            <a:pPr lvl="1">
              <a:lnSpc>
                <a:spcPct val="120000"/>
              </a:lnSpc>
            </a:pPr>
            <a:r>
              <a:rPr lang="en-US" dirty="0" smtClean="0">
                <a:latin typeface="Arial" panose="020B0604020202020204" pitchFamily="34" charset="0"/>
                <a:cs typeface="Arial" panose="020B0604020202020204" pitchFamily="34" charset="0"/>
              </a:rPr>
              <a:t>When was the last time you had your teeth cleaned?</a:t>
            </a:r>
          </a:p>
          <a:p>
            <a:pPr lvl="1">
              <a:lnSpc>
                <a:spcPct val="120000"/>
              </a:lnSpc>
            </a:pPr>
            <a:r>
              <a:rPr lang="en-US" dirty="0" smtClean="0">
                <a:latin typeface="Arial" panose="020B0604020202020204" pitchFamily="34" charset="0"/>
                <a:cs typeface="Arial" panose="020B0604020202020204" pitchFamily="34" charset="0"/>
              </a:rPr>
              <a:t>Have any of your teeth been bothering you?</a:t>
            </a:r>
          </a:p>
        </p:txBody>
      </p:sp>
      <p:cxnSp>
        <p:nvCxnSpPr>
          <p:cNvPr id="6" name="Straight Connector 5"/>
          <p:cNvCxnSpPr/>
          <p:nvPr/>
        </p:nvCxnSpPr>
        <p:spPr>
          <a:xfrm flipV="1">
            <a:off x="1004454" y="1454727"/>
            <a:ext cx="10349346" cy="2078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34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386" y="365125"/>
            <a:ext cx="10515600" cy="1325563"/>
          </a:xfrm>
        </p:spPr>
        <p:txBody>
          <a:bodyPr/>
          <a:lstStyle/>
          <a:p>
            <a:r>
              <a:rPr lang="en-US" b="1" dirty="0" smtClean="0">
                <a:latin typeface="Arial" panose="020B0604020202020204" pitchFamily="34" charset="0"/>
                <a:cs typeface="Arial" panose="020B0604020202020204" pitchFamily="34" charset="0"/>
              </a:rPr>
              <a:t>Requesting Accommodations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2273" y="1690688"/>
            <a:ext cx="10515600" cy="4351338"/>
          </a:xfrm>
        </p:spPr>
        <p:txBody>
          <a:bodyPr>
            <a:normAutofit fontScale="92500" lnSpcReduction="10000"/>
          </a:bodyPr>
          <a:lstStyle/>
          <a:p>
            <a:pPr marL="0" indent="0">
              <a:buNone/>
            </a:pPr>
            <a:r>
              <a:rPr lang="en-US" dirty="0" smtClean="0">
                <a:latin typeface="Arial" panose="020B0604020202020204" pitchFamily="34" charset="0"/>
                <a:cs typeface="Arial" panose="020B0604020202020204" pitchFamily="34" charset="0"/>
              </a:rPr>
              <a:t>Some accommodations you may need to consider requesting:</a:t>
            </a:r>
          </a:p>
          <a:p>
            <a:r>
              <a:rPr lang="en-US" dirty="0" smtClean="0">
                <a:latin typeface="Arial" panose="020B0604020202020204" pitchFamily="34" charset="0"/>
                <a:cs typeface="Arial" panose="020B0604020202020204" pitchFamily="34" charset="0"/>
              </a:rPr>
              <a:t>Lighting adjustments</a:t>
            </a:r>
          </a:p>
          <a:p>
            <a:r>
              <a:rPr lang="en-US" dirty="0" smtClean="0">
                <a:latin typeface="Arial" panose="020B0604020202020204" pitchFamily="34" charset="0"/>
                <a:cs typeface="Arial" panose="020B0604020202020204" pitchFamily="34" charset="0"/>
              </a:rPr>
              <a:t>Large print materials</a:t>
            </a:r>
          </a:p>
          <a:p>
            <a:r>
              <a:rPr lang="en-US" dirty="0" smtClean="0">
                <a:latin typeface="Arial" panose="020B0604020202020204" pitchFamily="34" charset="0"/>
                <a:cs typeface="Arial" panose="020B0604020202020204" pitchFamily="34" charset="0"/>
              </a:rPr>
              <a:t>Interpreters</a:t>
            </a:r>
          </a:p>
          <a:p>
            <a:r>
              <a:rPr lang="en-US" dirty="0" smtClean="0">
                <a:latin typeface="Arial" panose="020B0604020202020204" pitchFamily="34" charset="0"/>
                <a:cs typeface="Arial" panose="020B0604020202020204" pitchFamily="34" charset="0"/>
              </a:rPr>
              <a:t>Need extra time</a:t>
            </a:r>
          </a:p>
          <a:p>
            <a:r>
              <a:rPr lang="en-US" dirty="0" smtClean="0">
                <a:latin typeface="Arial" panose="020B0604020202020204" pitchFamily="34" charset="0"/>
                <a:cs typeface="Arial" panose="020B0604020202020204" pitchFamily="34" charset="0"/>
              </a:rPr>
              <a:t>Wheelchair accessible</a:t>
            </a:r>
          </a:p>
          <a:p>
            <a:pPr lvl="1">
              <a:lnSpc>
                <a:spcPct val="110000"/>
              </a:lnSpc>
            </a:pPr>
            <a:r>
              <a:rPr lang="en-US" dirty="0" smtClean="0">
                <a:latin typeface="Arial" panose="020B0604020202020204" pitchFamily="34" charset="0"/>
                <a:cs typeface="Arial" panose="020B0604020202020204" pitchFamily="34" charset="0"/>
              </a:rPr>
              <a:t>Do you usually need to be transferred to an exam chair or do you stay in your wheelchair?</a:t>
            </a:r>
          </a:p>
          <a:p>
            <a:r>
              <a:rPr lang="en-US" dirty="0" smtClean="0">
                <a:latin typeface="Arial" panose="020B0604020202020204" pitchFamily="34" charset="0"/>
                <a:cs typeface="Arial" panose="020B0604020202020204" pitchFamily="34" charset="0"/>
              </a:rPr>
              <a:t>Ask the dental hygienist and dentist to explain what they are doing before they do it.</a:t>
            </a:r>
            <a:endParaRPr lang="en-US"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1027386" y="1371600"/>
            <a:ext cx="10326414" cy="2078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561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986" y="2852830"/>
            <a:ext cx="10515600" cy="1325563"/>
          </a:xfrm>
        </p:spPr>
        <p:txBody>
          <a:bodyPr/>
          <a:lstStyle/>
          <a:p>
            <a:pPr algn="ctr"/>
            <a:r>
              <a:rPr lang="en-US" b="1" dirty="0" smtClean="0">
                <a:latin typeface="Arial" panose="020B0604020202020204" pitchFamily="34" charset="0"/>
                <a:cs typeface="Arial" panose="020B0604020202020204" pitchFamily="34" charset="0"/>
              </a:rPr>
              <a:t>What do you do to prepare for your dental appointment?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009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2370</TotalTime>
  <Words>1278</Words>
  <Application>Microsoft Office PowerPoint</Application>
  <PresentationFormat>Widescreen</PresentationFormat>
  <Paragraphs>177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Oral Health</vt:lpstr>
      <vt:lpstr>PowerPoint Presentation</vt:lpstr>
      <vt:lpstr>The Importance of Oral Health</vt:lpstr>
      <vt:lpstr>Good oral health helps your entire body by:</vt:lpstr>
      <vt:lpstr>PowerPoint Presentation</vt:lpstr>
      <vt:lpstr>BEFORE: Planning for Your Dental Appointment</vt:lpstr>
      <vt:lpstr>Making an Appointment</vt:lpstr>
      <vt:lpstr>Requesting Accommodations</vt:lpstr>
      <vt:lpstr>What do you do to prepare for your dental appointment?</vt:lpstr>
      <vt:lpstr>DURING: The Day of Your Appointment</vt:lpstr>
      <vt:lpstr>Preparing for Your Appointment</vt:lpstr>
      <vt:lpstr>Preparing for Your Appointment</vt:lpstr>
      <vt:lpstr>At the Dentist’s Office</vt:lpstr>
      <vt:lpstr>AFTER: Daily Home Care</vt:lpstr>
      <vt:lpstr>Steps to Brushing Your Teeth</vt:lpstr>
      <vt:lpstr>Steps to Brushing Your Teeth</vt:lpstr>
      <vt:lpstr>Steps to Brushing Your Teeth</vt:lpstr>
      <vt:lpstr>Steps to Brushing Your Teeth</vt:lpstr>
      <vt:lpstr>Steps to Flossing Your Teeth</vt:lpstr>
      <vt:lpstr>What are Cavities? </vt:lpstr>
      <vt:lpstr>What Can Cause Cavities and Gum Disease?</vt:lpstr>
      <vt:lpstr>What is Gum Disease? </vt:lpstr>
      <vt:lpstr>Preventing Cavities and Gum Disease</vt:lpstr>
      <vt:lpstr>Preventing Cavities and Gum Disease</vt:lpstr>
      <vt:lpstr>PowerPoint Presentation</vt:lpstr>
      <vt:lpstr>What Did I Learn?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Care of my Oral Health</dc:title>
  <dc:creator>Ash, Loren Elise</dc:creator>
  <cp:lastModifiedBy>Erin Taylor</cp:lastModifiedBy>
  <cp:revision>52</cp:revision>
  <dcterms:created xsi:type="dcterms:W3CDTF">2020-04-06T20:34:19Z</dcterms:created>
  <dcterms:modified xsi:type="dcterms:W3CDTF">2020-10-19T16:08:47Z</dcterms:modified>
</cp:coreProperties>
</file>