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73" r:id="rId7"/>
    <p:sldId id="274" r:id="rId8"/>
    <p:sldId id="259" r:id="rId9"/>
    <p:sldId id="260" r:id="rId10"/>
    <p:sldId id="275" r:id="rId11"/>
    <p:sldId id="261" r:id="rId12"/>
    <p:sldId id="263" r:id="rId13"/>
    <p:sldId id="264" r:id="rId14"/>
    <p:sldId id="265" r:id="rId15"/>
    <p:sldId id="270" r:id="rId16"/>
    <p:sldId id="26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2831" autoAdjust="0"/>
  </p:normalViewPr>
  <p:slideViewPr>
    <p:cSldViewPr snapToGrid="0">
      <p:cViewPr>
        <p:scale>
          <a:sx n="89" d="100"/>
          <a:sy n="89" d="100"/>
        </p:scale>
        <p:origin x="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7218-C81A-4DAA-B9D4-705A7DB5E8FD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5113-A333-4D53-94B4-D926E055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Show ~20 minutes: 31:57 – 50:37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35113-A333-4D53-94B4-D926E05550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1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0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520D3E-4AA1-4992-9F3E-6D22473A110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0FE22BB-67D1-474D-BB1D-2B8324C86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ma.zoom.us/rec/play/vcJ-Jeyopmo3HNbE4gSDAfZ5W467LKKs2iUW86FZzxzkVHZVNFTwNbFGa-D51V1xzRAeit6s44aAc1Vz?continueMode=true&amp;_x_zm_rtaid=HMcN6jt4RXOLcK9pieGppw.1589594061671.cb47b6650dce881bd2a850c62ed17e2d&amp;_x_zm_rhtaid=7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C588B-2E49-4706-A32D-D1E4AA74E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7" r="-1" b="1260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5A19-01EA-4C7C-A9F5-8513827F5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356613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EBEBEB"/>
                </a:solidFill>
              </a:rPr>
              <a:t>Trauma-Informed Pedagogy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ABC44-2134-4FAD-BC0B-DBF99954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250711"/>
            <a:ext cx="10407602" cy="487924"/>
          </a:xfrm>
        </p:spPr>
        <p:txBody>
          <a:bodyPr>
            <a:noAutofit/>
          </a:bodyPr>
          <a:lstStyle/>
          <a:p>
            <a:pPr algn="ctr"/>
            <a:r>
              <a:rPr lang="en-US" sz="1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Faculty Development Friday</a:t>
            </a:r>
          </a:p>
          <a:p>
            <a:pPr algn="ctr"/>
            <a:r>
              <a:rPr lang="en-US" sz="1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Holly Villamagna MD and Erin Bonura MD, MCR</a:t>
            </a:r>
          </a:p>
          <a:p>
            <a:pPr algn="ctr"/>
            <a:r>
              <a:rPr lang="en-US" sz="1600" cap="non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5/7/21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28F7-37B7-4644-82E8-62DC3BCC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B947-491B-43FC-A877-EE60DD9B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988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(10 min)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Define trauma-informed pedagogy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Brief literature review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Consider a potential link between trauma-informed care and pedagogy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Trauma-informed pedagogy seminar: Mays Imad, PhD (20 min)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Breakout discussion #1 (15 min)</a:t>
            </a:r>
          </a:p>
          <a:p>
            <a:r>
              <a:rPr lang="en-US" b="1" dirty="0"/>
              <a:t>COVID-19 elective: design, emergent themes, and application to trauma-informed pedagogy  (10 min)</a:t>
            </a:r>
          </a:p>
          <a:p>
            <a:r>
              <a:rPr lang="en-US" dirty="0"/>
              <a:t>Breakout discussion #2 (15 min)</a:t>
            </a:r>
          </a:p>
          <a:p>
            <a:r>
              <a:rPr lang="en-US" dirty="0"/>
              <a:t>Regroup and conclusion (10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7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A1AE-3237-4E55-B2DD-A4E9AA8A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Elective: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7F28-9CAF-45AE-AA74-569FF2CE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2020 international survey data demonstrates that medical students are experiencing significant levels of distress and anxiety due to the pandemic </a:t>
            </a:r>
          </a:p>
          <a:p>
            <a:r>
              <a:rPr lang="en-US" dirty="0"/>
              <a:t>COVID-19 led to removal of medical students from training environments, creating feelings of isolation and disconnect </a:t>
            </a:r>
          </a:p>
          <a:p>
            <a:r>
              <a:rPr lang="en-US" dirty="0"/>
              <a:t>Though students are personally and professionally impacted, societal crises like COVID-19 are not generally addressed in medical school curricula </a:t>
            </a:r>
          </a:p>
          <a:p>
            <a:r>
              <a:rPr lang="en-US" dirty="0"/>
              <a:t>When in-person clinical rotations were canceled at OHSU in March 2020, educators rapidly designed and implemented new virtual electives</a:t>
            </a:r>
          </a:p>
          <a:p>
            <a:r>
              <a:rPr lang="en-US" dirty="0"/>
              <a:t>We created a COVID-19 elective. Our goal was to use both cognitive and humanistic learning theories to create an elective that emphasized both medical knowledge and emotional support. </a:t>
            </a:r>
          </a:p>
        </p:txBody>
      </p:sp>
    </p:spTree>
    <p:extLst>
      <p:ext uri="{BB962C8B-B14F-4D97-AF65-F5344CB8AC3E}">
        <p14:creationId xmlns:p14="http://schemas.microsoft.com/office/powerpoint/2010/main" val="209615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98CA-3C0F-46DA-BFDC-13FBB8E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Elective: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5481-B29D-4BE7-9D4C-38BD4FDD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11" y="2603499"/>
            <a:ext cx="4031408" cy="4133057"/>
          </a:xfrm>
        </p:spPr>
        <p:txBody>
          <a:bodyPr>
            <a:normAutofit/>
          </a:bodyPr>
          <a:lstStyle/>
          <a:p>
            <a:r>
              <a:rPr lang="en-US" dirty="0"/>
              <a:t>May 2020</a:t>
            </a:r>
          </a:p>
          <a:p>
            <a:r>
              <a:rPr lang="en-US" dirty="0"/>
              <a:t>2 week, fully virtual elective for clinical-year medical students </a:t>
            </a:r>
          </a:p>
          <a:p>
            <a:r>
              <a:rPr lang="en-US" dirty="0"/>
              <a:t>Structural components: </a:t>
            </a:r>
          </a:p>
          <a:p>
            <a:pPr lvl="1"/>
            <a:r>
              <a:rPr lang="en-US" dirty="0"/>
              <a:t>COVID medical knowledge</a:t>
            </a:r>
          </a:p>
          <a:p>
            <a:pPr lvl="1"/>
            <a:r>
              <a:rPr lang="en-US" dirty="0"/>
              <a:t>Narrative medicine</a:t>
            </a:r>
          </a:p>
          <a:p>
            <a:pPr lvl="1"/>
            <a:r>
              <a:rPr lang="en-US" dirty="0"/>
              <a:t>Reflective writing</a:t>
            </a:r>
          </a:p>
          <a:p>
            <a:pPr lvl="1"/>
            <a:r>
              <a:rPr lang="en-US" dirty="0"/>
              <a:t>Discussion groups</a:t>
            </a:r>
          </a:p>
          <a:p>
            <a:pPr lvl="1"/>
            <a:r>
              <a:rPr lang="en-US" dirty="0"/>
              <a:t>Group projects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99CBF0-D303-4D86-A9B8-35878EFE8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38666"/>
              </p:ext>
            </p:extLst>
          </p:nvPr>
        </p:nvGraphicFramePr>
        <p:xfrm>
          <a:off x="5449839" y="2298031"/>
          <a:ext cx="5937250" cy="44385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85315">
                  <a:extLst>
                    <a:ext uri="{9D8B030D-6E8A-4147-A177-3AD203B41FA5}">
                      <a16:colId xmlns:a16="http://schemas.microsoft.com/office/drawing/2014/main" val="2272839347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369715842"/>
                    </a:ext>
                  </a:extLst>
                </a:gridCol>
                <a:gridCol w="927735">
                  <a:extLst>
                    <a:ext uri="{9D8B030D-6E8A-4147-A177-3AD203B41FA5}">
                      <a16:colId xmlns:a16="http://schemas.microsoft.com/office/drawing/2014/main" val="3631860759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1504472276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39632200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Medical Knowledge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Emotional Processing and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52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Expert-Led Relevant Content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Collaborative work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Narrative medicine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Reflective writing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Group discussions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480240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effectLst/>
                        </a:rPr>
                        <a:t>Basic Science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Virology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Vaccinology</a:t>
                      </a:r>
                      <a:endParaRPr lang="en-US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Journal clubs: HCQ and </a:t>
                      </a:r>
                      <a:r>
                        <a:rPr lang="en-US" sz="1100" dirty="0" err="1">
                          <a:effectLst/>
                        </a:rPr>
                        <a:t>remdesivir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Pandemic-related readings with prompts for written responses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Prompt focusing on personal experience/ emotions during the pandemic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 by experienced facilitators </a:t>
                      </a:r>
                    </a:p>
                    <a:p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Students read, respond to others’ reflections</a:t>
                      </a:r>
                      <a:endParaRPr lang="en-US" dirty="0"/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4303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effectLst/>
                        </a:rPr>
                        <a:t>Clinical Science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COVID clinical presentation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ICU management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COVID radiology rounds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 </a:t>
                      </a:r>
                      <a:endParaRPr lang="en-US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4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Group presentation on a novel respiratory virus outbreak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6154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effectLst/>
                        </a:rPr>
                        <a:t>Health Systems Science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Infection control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Ethics of resource allocation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COVID epidemiology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Health disparities in COVID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Pandemic modeling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Hospital emergency 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dirty="0">
                          <a:effectLst/>
                        </a:rPr>
                        <a:t>COVID international responses </a:t>
                      </a:r>
                      <a:endParaRPr lang="en-US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52797"/>
                  </a:ext>
                </a:extLst>
              </a:tr>
              <a:tr h="2297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Group assignment: create a COVID infographic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0122-E0F5-4E9D-970B-C6963A9E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Elective: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A837-4CC1-4C31-AB9D-ADC1951C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41" y="2542776"/>
            <a:ext cx="4402884" cy="4097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Analysis of post-course survey (N=13):</a:t>
            </a:r>
          </a:p>
          <a:p>
            <a:pPr lvl="1"/>
            <a:r>
              <a:rPr lang="en-US" dirty="0"/>
              <a:t>Both authors independently generated a list of codes</a:t>
            </a:r>
          </a:p>
          <a:p>
            <a:pPr lvl="1"/>
            <a:r>
              <a:rPr lang="en-US" dirty="0"/>
              <a:t>Authors compared codes and </a:t>
            </a:r>
            <a:r>
              <a:rPr lang="en-US" dirty="0">
                <a:sym typeface="Wingdings" panose="05000000000000000000" pitchFamily="2" charset="2"/>
              </a:rPr>
              <a:t>generated final code list and definitions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Authors independently tagged responses with codes in </a:t>
            </a:r>
            <a:r>
              <a:rPr lang="en-US" dirty="0" err="1">
                <a:sym typeface="Wingdings" panose="05000000000000000000" pitchFamily="2" charset="2"/>
              </a:rPr>
              <a:t>Dedoose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Generated and reviewed code reports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Authors identified emergent themes then discussed to come to agreement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C668D-38C8-424F-B084-2C1CC53D1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0560"/>
              </p:ext>
            </p:extLst>
          </p:nvPr>
        </p:nvGraphicFramePr>
        <p:xfrm>
          <a:off x="5068615" y="2806262"/>
          <a:ext cx="6890024" cy="333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0024">
                  <a:extLst>
                    <a:ext uri="{9D8B030D-6E8A-4147-A177-3AD203B41FA5}">
                      <a16:colId xmlns:a16="http://schemas.microsoft.com/office/drawing/2014/main" val="480814822"/>
                    </a:ext>
                  </a:extLst>
                </a:gridCol>
              </a:tblGrid>
              <a:tr h="369813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Free response questions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2714"/>
                  </a:ext>
                </a:extLst>
              </a:tr>
              <a:tr h="5826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was it like for you to learn about COVID-19 during the pandemic?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02418"/>
                  </a:ext>
                </a:extLst>
              </a:tr>
              <a:tr h="8226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aspects of the COVID-19 pandemic concern you the most? How have your concerns changed during your participation in the COVID-19 elective?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98155"/>
                  </a:ext>
                </a:extLst>
              </a:tr>
              <a:tr h="8226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has your experience learning about the COVID-19 pandemic changed your perception or understanding of infectious diseases and the public health system?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442376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did you like best about the COVID intersession?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641152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we make the COVID intersession the best it can be?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60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91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9A04-4986-4774-B87D-29FCBBB6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Elective: Results/Themes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66432-E95D-4007-8704-0644AAEF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553652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Themes</a:t>
            </a:r>
          </a:p>
          <a:p>
            <a:pPr lvl="1"/>
            <a:r>
              <a:rPr lang="en-US" b="1" dirty="0"/>
              <a:t>Disempowered and isolated during COVID-19 </a:t>
            </a:r>
            <a:r>
              <a:rPr lang="en-US" dirty="0"/>
              <a:t>– students felt disconnected, devalued, and isolated as they were removed from clinical experiences. </a:t>
            </a:r>
          </a:p>
          <a:p>
            <a:pPr lvl="1"/>
            <a:r>
              <a:rPr lang="en-US" b="1" dirty="0"/>
              <a:t>Timeliness of content increased engagement </a:t>
            </a:r>
            <a:r>
              <a:rPr lang="en-US" dirty="0"/>
              <a:t>– Students felt highly engaged learning about real-time content they could apply to their lived experience</a:t>
            </a:r>
          </a:p>
          <a:p>
            <a:pPr lvl="1"/>
            <a:r>
              <a:rPr lang="en-US" b="1" dirty="0"/>
              <a:t>Students value expert-led navigation of the crisis </a:t>
            </a:r>
            <a:r>
              <a:rPr lang="en-US" dirty="0"/>
              <a:t>– Students valued experts as teachers helping them make sense of the various information streams and developed a sense of security by interacting with the people working on the pandemic response </a:t>
            </a:r>
          </a:p>
          <a:p>
            <a:pPr lvl="1"/>
            <a:r>
              <a:rPr lang="en-US" b="1" dirty="0"/>
              <a:t>Processing with self and the community </a:t>
            </a:r>
            <a:r>
              <a:rPr lang="en-US" dirty="0"/>
              <a:t>– students consistently reported that narrative medicine was an essential component - providing prompted, structured time to process individually and with peers was invaluable</a:t>
            </a:r>
          </a:p>
          <a:p>
            <a:pPr lvl="1"/>
            <a:r>
              <a:rPr lang="en-US" b="1" dirty="0"/>
              <a:t>Shared experiences recognized through reflective writing and peer discussions </a:t>
            </a:r>
            <a:r>
              <a:rPr lang="en-US" dirty="0"/>
              <a:t>– students reported a sense of belonging and community and decreased sense of isolation </a:t>
            </a:r>
            <a:endParaRPr lang="en-US" b="1" dirty="0"/>
          </a:p>
          <a:p>
            <a:pPr lvl="1"/>
            <a:r>
              <a:rPr lang="en-US" b="1" dirty="0"/>
              <a:t>Elective participation led to empowerment </a:t>
            </a:r>
            <a:r>
              <a:rPr lang="en-US" dirty="0"/>
              <a:t>– students felt knowledgeable, valued, and more capable. They found validation in those experts leaving the crisis to teach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6E0E-3BA1-419A-A928-313094C2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Elective: 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F7C2-A150-48D5-93B0-A32C280D7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Seeking IRB approval of qualitative analysis of students’ reflective writing</a:t>
            </a:r>
          </a:p>
          <a:p>
            <a:r>
              <a:rPr lang="en-US" dirty="0"/>
              <a:t>Goal = utilize qualitative analyses to outline a set of guiding principles for educating students during a societal crisis </a:t>
            </a:r>
          </a:p>
          <a:p>
            <a:r>
              <a:rPr lang="en-US" dirty="0"/>
              <a:t>Ideally, these principles will be widely used to develop novel coursework to teach during other societal crises </a:t>
            </a:r>
          </a:p>
          <a:p>
            <a:r>
              <a:rPr lang="en-US" dirty="0"/>
              <a:t>Considering how our work can contribute to the discussion around trauma-informed medical education </a:t>
            </a:r>
          </a:p>
        </p:txBody>
      </p:sp>
    </p:spTree>
    <p:extLst>
      <p:ext uri="{BB962C8B-B14F-4D97-AF65-F5344CB8AC3E}">
        <p14:creationId xmlns:p14="http://schemas.microsoft.com/office/powerpoint/2010/main" val="127663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862A-E2BD-4557-A1D1-4E80567B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discussion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D04-7AD6-4637-8A97-1D2E81A8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either a pre-clinical or clinical teaching experience you are involved in. How might you integrate some of the principles or strategies we discussed today into the learning experience?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are discussing trauma-informed medical education in the context of the COVID-19 pandemic. What role should trauma-informed pedagogy play in medical education when we are not in a time of societal crisis?  </a:t>
            </a:r>
          </a:p>
        </p:txBody>
      </p:sp>
    </p:spTree>
    <p:extLst>
      <p:ext uri="{BB962C8B-B14F-4D97-AF65-F5344CB8AC3E}">
        <p14:creationId xmlns:p14="http://schemas.microsoft.com/office/powerpoint/2010/main" val="186360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Trauma-informed pedagogy/medical education is an emerging approach to curricular design and implementation</a:t>
            </a:r>
          </a:p>
          <a:p>
            <a:r>
              <a:rPr lang="en-US" dirty="0"/>
              <a:t>We designed a COVID-19 elective that emphasized both medical education and emotional support </a:t>
            </a:r>
          </a:p>
          <a:p>
            <a:r>
              <a:rPr lang="en-US" dirty="0"/>
              <a:t>Group discussion from today </a:t>
            </a:r>
          </a:p>
        </p:txBody>
      </p:sp>
    </p:spTree>
    <p:extLst>
      <p:ext uri="{BB962C8B-B14F-4D97-AF65-F5344CB8AC3E}">
        <p14:creationId xmlns:p14="http://schemas.microsoft.com/office/powerpoint/2010/main" val="127397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28F7-37B7-4644-82E8-62DC3BCC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B947-491B-43FC-A877-EE60DD9B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98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(10 min)</a:t>
            </a:r>
          </a:p>
          <a:p>
            <a:pPr lvl="1"/>
            <a:r>
              <a:rPr lang="en-US" dirty="0"/>
              <a:t>Define trauma-informed pedagogy</a:t>
            </a:r>
          </a:p>
          <a:p>
            <a:pPr lvl="1"/>
            <a:r>
              <a:rPr lang="en-US" dirty="0"/>
              <a:t>Brief literature review </a:t>
            </a:r>
          </a:p>
          <a:p>
            <a:pPr lvl="1"/>
            <a:r>
              <a:rPr lang="en-US" dirty="0"/>
              <a:t>Consider a potential link between trauma-informed care and pedagogy</a:t>
            </a:r>
          </a:p>
          <a:p>
            <a:r>
              <a:rPr lang="en-US" dirty="0"/>
              <a:t>Trauma-informed pedagogy seminar: Mays Imad, PhD (20 min)</a:t>
            </a:r>
          </a:p>
          <a:p>
            <a:r>
              <a:rPr lang="en-US" dirty="0"/>
              <a:t>Breakout discussion #1 (15 min)</a:t>
            </a:r>
          </a:p>
          <a:p>
            <a:r>
              <a:rPr lang="en-US" dirty="0"/>
              <a:t>COVID-19 elective: design, emergent themes, and application to trauma-informed pedagogy  (10 min)</a:t>
            </a:r>
          </a:p>
          <a:p>
            <a:r>
              <a:rPr lang="en-US" dirty="0"/>
              <a:t>Breakout discussion #2 (15 min)</a:t>
            </a:r>
          </a:p>
          <a:p>
            <a:r>
              <a:rPr lang="en-US" dirty="0"/>
              <a:t>Regroup and conclusion (10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2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FAB6-5FFB-4901-9B94-1B6184C4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Introduction to Trauma-Informed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811F-E825-4CAF-BD83-CAA8AFB8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COVID-19 pandemic has accelerated conversations about how educators should address learner stress and trauma </a:t>
            </a:r>
          </a:p>
          <a:p>
            <a:r>
              <a:rPr lang="en-US" dirty="0"/>
              <a:t>Trauma-informed pedagogy is an emerging approach to education, including medical education </a:t>
            </a:r>
          </a:p>
          <a:p>
            <a:r>
              <a:rPr lang="en-US" dirty="0"/>
              <a:t>Core principles of trauma-informed pedagogy: </a:t>
            </a:r>
          </a:p>
          <a:p>
            <a:pPr lvl="1"/>
            <a:r>
              <a:rPr lang="en-US" dirty="0"/>
              <a:t>Recognize that stress inhibits learning, and that trauma effects executive functioning and self-regulation </a:t>
            </a:r>
          </a:p>
          <a:p>
            <a:pPr lvl="1"/>
            <a:r>
              <a:rPr lang="en-US" dirty="0"/>
              <a:t>Adjust both the curricular content and the learning environment to help learners who are experiencing stress and trauma succeed in their education </a:t>
            </a:r>
          </a:p>
        </p:txBody>
      </p:sp>
    </p:spTree>
    <p:extLst>
      <p:ext uri="{BB962C8B-B14F-4D97-AF65-F5344CB8AC3E}">
        <p14:creationId xmlns:p14="http://schemas.microsoft.com/office/powerpoint/2010/main" val="176790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487E-F417-4FB5-B3FC-ACFAFF76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Intro to Trauma-Informed Pedagogy: 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2AF6-5F9B-4C02-A93A-5E4DB624F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limited peer-reviewed publications in general education literature, but several recent articles, seminars, </a:t>
            </a:r>
            <a:r>
              <a:rPr lang="en-US" dirty="0" err="1"/>
              <a:t>etc</a:t>
            </a:r>
            <a:r>
              <a:rPr lang="en-US" dirty="0"/>
              <a:t> discussing pedagogical techniques for teaching at times of stress and trauma. For example: </a:t>
            </a:r>
          </a:p>
          <a:p>
            <a:r>
              <a:rPr lang="en-US" i="1" dirty="0"/>
              <a:t>Chronicle of Higher Education </a:t>
            </a:r>
            <a:r>
              <a:rPr lang="en-US" dirty="0"/>
              <a:t>Trauma-Informed Teaching Explainer suggests:</a:t>
            </a:r>
          </a:p>
          <a:p>
            <a:pPr lvl="1"/>
            <a:r>
              <a:rPr lang="en-US" dirty="0"/>
              <a:t>Collaborating with colleagues for ideas and to help manage educator stress</a:t>
            </a:r>
          </a:p>
          <a:p>
            <a:pPr lvl="1"/>
            <a:r>
              <a:rPr lang="en-US" dirty="0"/>
              <a:t>Clear course structure and expectations, but with flexibility for students </a:t>
            </a:r>
          </a:p>
          <a:p>
            <a:pPr lvl="1"/>
            <a:r>
              <a:rPr lang="en-US" dirty="0"/>
              <a:t>Help students with organization/retention: many reminders about deadlines, more re-emphasizing key concepts while teaching </a:t>
            </a:r>
          </a:p>
          <a:p>
            <a:pPr lvl="1"/>
            <a:r>
              <a:rPr lang="en-US" dirty="0"/>
              <a:t>Give students more agency: involve them in course design, creation of assignments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C47D8-CC85-49B2-B77A-D062D51AF74D}"/>
              </a:ext>
            </a:extLst>
          </p:cNvPr>
          <p:cNvSpPr txBox="1"/>
          <p:nvPr/>
        </p:nvSpPr>
        <p:spPr>
          <a:xfrm>
            <a:off x="6463862" y="6479627"/>
            <a:ext cx="602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Beth </a:t>
            </a:r>
            <a:r>
              <a:rPr lang="en-US" sz="1200" dirty="0" err="1"/>
              <a:t>McMurtrie</a:t>
            </a:r>
            <a:r>
              <a:rPr lang="en-US" sz="1200" dirty="0"/>
              <a:t>, Teaching Newsletter, </a:t>
            </a:r>
            <a:r>
              <a:rPr lang="en-US" sz="1200" i="1" dirty="0"/>
              <a:t>The Chronicle of Higher Education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71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9AA2-D409-49F5-A62E-51868B31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Linking Trauma-Informed Pedagogy to Trauma-Informed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7718-4438-4FDE-A694-82794D82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0" y="2464999"/>
            <a:ext cx="3499303" cy="4334981"/>
          </a:xfrm>
        </p:spPr>
        <p:txBody>
          <a:bodyPr>
            <a:normAutofit/>
          </a:bodyPr>
          <a:lstStyle/>
          <a:p>
            <a:r>
              <a:rPr lang="en-US" dirty="0"/>
              <a:t>2020 perspective piece in </a:t>
            </a:r>
            <a:r>
              <a:rPr lang="en-US" i="1" dirty="0"/>
              <a:t>Academic Medicine </a:t>
            </a:r>
            <a:r>
              <a:rPr lang="en-US" dirty="0"/>
              <a:t>proposed integration of the principles of trauma-informed </a:t>
            </a:r>
            <a:r>
              <a:rPr lang="en-US" u="sng" dirty="0"/>
              <a:t>care</a:t>
            </a:r>
            <a:r>
              <a:rPr lang="en-US" b="1" dirty="0"/>
              <a:t> </a:t>
            </a:r>
            <a:r>
              <a:rPr lang="en-US" dirty="0"/>
              <a:t>into undergraduate medical education to create a new paradigm of trauma-informed medical education</a:t>
            </a:r>
          </a:p>
          <a:p>
            <a:r>
              <a:rPr lang="en-US" dirty="0"/>
              <a:t>Trauma-informed care: recognize prevalence of trauma, create medical environment to promote healing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2AC74-90C4-4069-8993-88C201CCF24C}"/>
              </a:ext>
            </a:extLst>
          </p:cNvPr>
          <p:cNvSpPr txBox="1"/>
          <p:nvPr/>
        </p:nvSpPr>
        <p:spPr>
          <a:xfrm>
            <a:off x="9388366" y="6522982"/>
            <a:ext cx="4193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Brown et al. </a:t>
            </a:r>
            <a:r>
              <a:rPr lang="en-US" sz="1200" i="1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</a:t>
            </a:r>
            <a:r>
              <a:rPr lang="en-US" sz="12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</a:t>
            </a:r>
            <a:r>
              <a:rPr lang="en-U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2020 Jul 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A19B8-2570-4B06-B476-31F3E99F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18" y="2738798"/>
            <a:ext cx="7691104" cy="31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FC8ACB-2467-488E-8A22-CA4392A4012F}"/>
              </a:ext>
            </a:extLst>
          </p:cNvPr>
          <p:cNvSpPr txBox="1"/>
          <p:nvPr/>
        </p:nvSpPr>
        <p:spPr>
          <a:xfrm>
            <a:off x="9362335" y="6466651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Brown et al. </a:t>
            </a:r>
            <a:r>
              <a:rPr lang="en-US" sz="1200" i="1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</a:t>
            </a:r>
            <a:r>
              <a:rPr lang="en-US" sz="12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</a:t>
            </a:r>
            <a:r>
              <a:rPr lang="en-US" sz="12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2020 Jul 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443421-C65A-489E-A708-65D6A97F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0" y="1039993"/>
            <a:ext cx="8519155" cy="557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C2DE02-87A3-4197-85E5-CD395CB9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80" y="50878"/>
            <a:ext cx="8519155" cy="989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33EB4-406B-4769-9BC7-99169CEF0450}"/>
              </a:ext>
            </a:extLst>
          </p:cNvPr>
          <p:cNvSpPr txBox="1"/>
          <p:nvPr/>
        </p:nvSpPr>
        <p:spPr>
          <a:xfrm>
            <a:off x="1964531" y="4400550"/>
            <a:ext cx="3021807" cy="37147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CBC2B-EB0A-4AE9-9C52-D45214AFA0E0}"/>
              </a:ext>
            </a:extLst>
          </p:cNvPr>
          <p:cNvSpPr txBox="1"/>
          <p:nvPr/>
        </p:nvSpPr>
        <p:spPr>
          <a:xfrm>
            <a:off x="5293519" y="5422106"/>
            <a:ext cx="3886200" cy="52149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8687D-888C-423D-921F-9146EE7CFB0A}"/>
              </a:ext>
            </a:extLst>
          </p:cNvPr>
          <p:cNvSpPr txBox="1"/>
          <p:nvPr/>
        </p:nvSpPr>
        <p:spPr>
          <a:xfrm>
            <a:off x="2057400" y="3401024"/>
            <a:ext cx="3114675" cy="37147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4B0043-0AF6-4CC8-945D-E2E4530AF88C}"/>
              </a:ext>
            </a:extLst>
          </p:cNvPr>
          <p:cNvSpPr txBox="1"/>
          <p:nvPr/>
        </p:nvSpPr>
        <p:spPr>
          <a:xfrm>
            <a:off x="5293519" y="1578769"/>
            <a:ext cx="3986212" cy="36933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EFFB7-F2B2-477F-976B-1ACC5992D22B}"/>
              </a:ext>
            </a:extLst>
          </p:cNvPr>
          <p:cNvSpPr txBox="1"/>
          <p:nvPr/>
        </p:nvSpPr>
        <p:spPr>
          <a:xfrm>
            <a:off x="1964531" y="2189379"/>
            <a:ext cx="3328988" cy="36933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9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28F7-37B7-4644-82E8-62DC3BCC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B947-491B-43FC-A877-EE60DD9B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988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 (10 min)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Define trauma-informed pedagogy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Brief literature review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Consider a potential link between trauma-informed care and pedagogy</a:t>
            </a:r>
          </a:p>
          <a:p>
            <a:r>
              <a:rPr lang="en-US" b="1" dirty="0"/>
              <a:t>Trauma-informed pedagogy seminar: Mays Imad, PhD (20 min)</a:t>
            </a:r>
          </a:p>
          <a:p>
            <a:r>
              <a:rPr lang="en-US" dirty="0"/>
              <a:t>Breakout discussion #1 (15 min)</a:t>
            </a:r>
          </a:p>
          <a:p>
            <a:r>
              <a:rPr lang="en-US" dirty="0"/>
              <a:t>COVID-19 elective: design, emergent themes, and application to trauma-informed pedagogy  (10 min)</a:t>
            </a:r>
          </a:p>
          <a:p>
            <a:r>
              <a:rPr lang="en-US" dirty="0"/>
              <a:t>Breakout discussion #2 (15 min)</a:t>
            </a:r>
          </a:p>
          <a:p>
            <a:r>
              <a:rPr lang="en-US" dirty="0"/>
              <a:t>Regroup and conclusion (10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0EF8-0CA0-4E53-885D-F73C2482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Trauma-Informed Pedagogy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3AA5-9CFA-4062-81E9-DDF242B5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367756"/>
            <a:ext cx="8825659" cy="3416300"/>
          </a:xfrm>
        </p:spPr>
        <p:txBody>
          <a:bodyPr>
            <a:noAutofit/>
          </a:bodyPr>
          <a:lstStyle/>
          <a:p>
            <a:r>
              <a:rPr lang="en-US" dirty="0"/>
              <a:t>What does trauma-informed pedagogy look like in the classroom? </a:t>
            </a:r>
          </a:p>
          <a:p>
            <a:r>
              <a:rPr lang="en-US" dirty="0"/>
              <a:t>Presenter: Mays Imad, PhD, neurobiologist at Pima Community College</a:t>
            </a:r>
          </a:p>
          <a:p>
            <a:r>
              <a:rPr lang="en-US" dirty="0"/>
              <a:t>Goals of the talk:</a:t>
            </a:r>
          </a:p>
          <a:p>
            <a:pPr lvl="1"/>
            <a:r>
              <a:rPr lang="en-US" sz="1800" dirty="0"/>
              <a:t>Understand what trauma is and the physiological impacts of traumatic experiences</a:t>
            </a:r>
          </a:p>
          <a:p>
            <a:pPr lvl="1"/>
            <a:r>
              <a:rPr lang="en-US" sz="1800" dirty="0"/>
              <a:t>Impact of trauma on the brain and learning</a:t>
            </a:r>
          </a:p>
          <a:p>
            <a:pPr lvl="1"/>
            <a:r>
              <a:rPr lang="en-US" sz="1800" b="1" dirty="0"/>
              <a:t>Strategies to mitigate impact of trauma and improve learning </a:t>
            </a:r>
          </a:p>
          <a:p>
            <a:r>
              <a:rPr lang="en-US" dirty="0">
                <a:hlinkClick r:id="rId3"/>
              </a:rPr>
              <a:t>Link to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0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12A7-7E83-4131-B0CB-9C5CBB3A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discussion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4414-F203-4BE1-9B38-39D771CD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32024"/>
            <a:ext cx="4774358" cy="3925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What is your initial impression of trauma-informed teaching/pedagogy?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 you feel about the connection between trauma-informed care and pedagogy? Do you have any concerns about applying trauma-informed care principles to medical education?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6F329-F486-44BA-B7D1-86D46349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40" y="2347911"/>
            <a:ext cx="4474265" cy="42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2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356</TotalTime>
  <Words>1332</Words>
  <Application>Microsoft Office PowerPoint</Application>
  <PresentationFormat>Widescreen</PresentationFormat>
  <Paragraphs>155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 Boardroom</vt:lpstr>
      <vt:lpstr>Trauma-Informed Pedagogy</vt:lpstr>
      <vt:lpstr>Outline </vt:lpstr>
      <vt:lpstr>Introduction to Trauma-Informed Pedagogy</vt:lpstr>
      <vt:lpstr>Intro to Trauma-Informed Pedagogy: Literature Review </vt:lpstr>
      <vt:lpstr>Linking Trauma-Informed Pedagogy to Trauma-Informed Care </vt:lpstr>
      <vt:lpstr>PowerPoint Presentation</vt:lpstr>
      <vt:lpstr>Outline </vt:lpstr>
      <vt:lpstr>Trauma-Informed Pedagogy Seminar</vt:lpstr>
      <vt:lpstr>Breakout discussion #1</vt:lpstr>
      <vt:lpstr>Outline </vt:lpstr>
      <vt:lpstr>COVID-19 Elective: Introduction</vt:lpstr>
      <vt:lpstr>COVID-19 Elective: Structure</vt:lpstr>
      <vt:lpstr>COVID-19 Elective: Evaluation </vt:lpstr>
      <vt:lpstr>COVID-19 Elective: Results/Themes </vt:lpstr>
      <vt:lpstr>COVID-19 Elective: Next Steps </vt:lpstr>
      <vt:lpstr>Breakout discussion #2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Trauma-Informed Pedagogy</dc:title>
  <dc:creator>Holly Villamagna</dc:creator>
  <cp:lastModifiedBy>Holly Villamagna</cp:lastModifiedBy>
  <cp:revision>55</cp:revision>
  <dcterms:created xsi:type="dcterms:W3CDTF">2021-05-03T15:10:33Z</dcterms:created>
  <dcterms:modified xsi:type="dcterms:W3CDTF">2021-05-07T17:20:21Z</dcterms:modified>
</cp:coreProperties>
</file>