
<file path=[Content_Types].xml><?xml version="1.0" encoding="utf-8"?>
<Types xmlns="http://schemas.openxmlformats.org/package/2006/content-types">
  <Default Extension="png" ContentType="image/png"/>
  <Default Extension="bin" ContentType="application/vnd.ms-office.activeX"/>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80" r:id="rId3"/>
    <p:sldMasterId id="2147483671" r:id="rId4"/>
    <p:sldMasterId id="2147483690" r:id="rId5"/>
  </p:sldMasterIdLst>
  <p:notesMasterIdLst>
    <p:notesMasterId r:id="rId19"/>
  </p:notesMasterIdLst>
  <p:handoutMasterIdLst>
    <p:handoutMasterId r:id="rId20"/>
  </p:handoutMasterIdLst>
  <p:sldIdLst>
    <p:sldId id="325" r:id="rId6"/>
    <p:sldId id="322" r:id="rId7"/>
    <p:sldId id="327" r:id="rId8"/>
    <p:sldId id="256" r:id="rId9"/>
    <p:sldId id="260" r:id="rId10"/>
    <p:sldId id="299" r:id="rId11"/>
    <p:sldId id="300" r:id="rId12"/>
    <p:sldId id="262" r:id="rId13"/>
    <p:sldId id="304" r:id="rId14"/>
    <p:sldId id="272" r:id="rId15"/>
    <p:sldId id="303" r:id="rId16"/>
    <p:sldId id="301" r:id="rId17"/>
    <p:sldId id="302"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CCCC00"/>
    <a:srgbClr val="FFFFFF"/>
    <a:srgbClr val="669900"/>
    <a:srgbClr val="DB673F"/>
    <a:srgbClr val="585E60"/>
    <a:srgbClr val="E85726"/>
    <a:srgbClr val="ADC8E7"/>
    <a:srgbClr val="002776"/>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99" autoAdjust="0"/>
    <p:restoredTop sz="94719" autoAdjust="0"/>
  </p:normalViewPr>
  <p:slideViewPr>
    <p:cSldViewPr snapToGrid="0" snapToObjects="1">
      <p:cViewPr varScale="1">
        <p:scale>
          <a:sx n="70" d="100"/>
          <a:sy n="70" d="100"/>
        </p:scale>
        <p:origin x="1392" y="60"/>
      </p:cViewPr>
      <p:guideLst>
        <p:guide orient="horz" pos="2160"/>
        <p:guide pos="2880"/>
      </p:guideLst>
    </p:cSldViewPr>
  </p:slideViewPr>
  <p:outlineViewPr>
    <p:cViewPr>
      <p:scale>
        <a:sx n="33" d="100"/>
        <a:sy n="33" d="100"/>
      </p:scale>
      <p:origin x="0" y="9472"/>
    </p:cViewPr>
  </p:outlineViewPr>
  <p:notesTextViewPr>
    <p:cViewPr>
      <p:scale>
        <a:sx n="3" d="2"/>
        <a:sy n="3" d="2"/>
      </p:scale>
      <p:origin x="0" y="0"/>
    </p:cViewPr>
  </p:notesTextViewPr>
  <p:sorterViewPr>
    <p:cViewPr>
      <p:scale>
        <a:sx n="137" d="100"/>
        <a:sy n="137" d="100"/>
      </p:scale>
      <p:origin x="0" y="-93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08A99C-72BB-43C1-9320-65273F4A7A10}"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5BDF5229-B81E-44C1-9F1B-FF0A55C603A3}">
      <dgm:prSet phldrT="[Text]"/>
      <dgm:spPr>
        <a:solidFill>
          <a:schemeClr val="accent1"/>
        </a:solidFill>
      </dgm:spPr>
      <dgm:t>
        <a:bodyPr/>
        <a:lstStyle/>
        <a:p>
          <a:r>
            <a:rPr lang="en-US" dirty="0"/>
            <a:t>Request service</a:t>
          </a:r>
        </a:p>
      </dgm:t>
    </dgm:pt>
    <dgm:pt modelId="{5B6CB4FD-3B7F-4341-8D88-04025E3BEA7B}" type="parTrans" cxnId="{815456C2-6199-4E96-A276-5C384914370D}">
      <dgm:prSet/>
      <dgm:spPr/>
      <dgm:t>
        <a:bodyPr/>
        <a:lstStyle/>
        <a:p>
          <a:endParaRPr lang="en-US"/>
        </a:p>
      </dgm:t>
    </dgm:pt>
    <dgm:pt modelId="{8EAB0BD5-3288-4A21-AAEC-0D3CCBEE1D80}" type="sibTrans" cxnId="{815456C2-6199-4E96-A276-5C384914370D}">
      <dgm:prSet/>
      <dgm:spPr/>
      <dgm:t>
        <a:bodyPr/>
        <a:lstStyle/>
        <a:p>
          <a:endParaRPr lang="en-US"/>
        </a:p>
      </dgm:t>
    </dgm:pt>
    <dgm:pt modelId="{DAA0D70E-7519-4113-B091-59352222FAA7}">
      <dgm:prSet phldrT="[Text]" custT="1"/>
      <dgm:spPr/>
      <dgm:t>
        <a:bodyPr/>
        <a:lstStyle/>
        <a:p>
          <a:r>
            <a:rPr lang="en-US" sz="1200" dirty="0"/>
            <a:t>Create </a:t>
          </a:r>
          <a:r>
            <a:rPr lang="en-US" sz="1200" dirty="0" err="1"/>
            <a:t>iLab</a:t>
          </a:r>
          <a:r>
            <a:rPr lang="en-US" sz="1200" dirty="0"/>
            <a:t> entry on </a:t>
          </a:r>
          <a:r>
            <a:rPr lang="en-US" sz="1200" b="1" dirty="0"/>
            <a:t>MPSSR </a:t>
          </a:r>
          <a:r>
            <a:rPr lang="en-US" sz="1200" dirty="0" err="1"/>
            <a:t>iLab</a:t>
          </a:r>
          <a:r>
            <a:rPr lang="en-US" sz="1200" dirty="0"/>
            <a:t> page</a:t>
          </a:r>
        </a:p>
      </dgm:t>
    </dgm:pt>
    <dgm:pt modelId="{293AEF00-6A1D-481F-88F4-6A3107167470}" type="parTrans" cxnId="{AF14A827-AD53-446E-88AC-E3F2933CF027}">
      <dgm:prSet/>
      <dgm:spPr/>
      <dgm:t>
        <a:bodyPr/>
        <a:lstStyle/>
        <a:p>
          <a:endParaRPr lang="en-US"/>
        </a:p>
      </dgm:t>
    </dgm:pt>
    <dgm:pt modelId="{44E9291E-8EBF-4FED-B9C0-B04A04ED7ADA}" type="sibTrans" cxnId="{AF14A827-AD53-446E-88AC-E3F2933CF027}">
      <dgm:prSet/>
      <dgm:spPr/>
      <dgm:t>
        <a:bodyPr/>
        <a:lstStyle/>
        <a:p>
          <a:endParaRPr lang="en-US"/>
        </a:p>
      </dgm:t>
    </dgm:pt>
    <dgm:pt modelId="{C161DDA2-559D-4C50-B2C4-477B7965C03B}">
      <dgm:prSet phldrT="[Text]"/>
      <dgm:spPr/>
      <dgm:t>
        <a:bodyPr/>
        <a:lstStyle/>
        <a:p>
          <a:r>
            <a:rPr lang="en-US" dirty="0"/>
            <a:t>Approve budget</a:t>
          </a:r>
        </a:p>
      </dgm:t>
    </dgm:pt>
    <dgm:pt modelId="{8C8CC8CA-C18A-4958-BECA-13C481D698AC}" type="parTrans" cxnId="{AEA852E0-FE03-452C-921F-6CA7E7C35180}">
      <dgm:prSet/>
      <dgm:spPr/>
      <dgm:t>
        <a:bodyPr/>
        <a:lstStyle/>
        <a:p>
          <a:endParaRPr lang="en-US"/>
        </a:p>
      </dgm:t>
    </dgm:pt>
    <dgm:pt modelId="{A02711C0-057E-4F6F-AA2E-CA18010AEEB9}" type="sibTrans" cxnId="{AEA852E0-FE03-452C-921F-6CA7E7C35180}">
      <dgm:prSet/>
      <dgm:spPr/>
      <dgm:t>
        <a:bodyPr/>
        <a:lstStyle/>
        <a:p>
          <a:endParaRPr lang="en-US"/>
        </a:p>
      </dgm:t>
    </dgm:pt>
    <dgm:pt modelId="{05E77E09-9079-42A5-9418-FFBF8081F832}">
      <dgm:prSet phldrT="[Text]" custT="1"/>
      <dgm:spPr/>
      <dgm:t>
        <a:bodyPr/>
        <a:lstStyle/>
        <a:p>
          <a:r>
            <a:rPr lang="en-US" sz="1200" dirty="0"/>
            <a:t>Budget includes all reagent and labor costs for DNA prep, library prep, and sequencing</a:t>
          </a:r>
        </a:p>
      </dgm:t>
    </dgm:pt>
    <dgm:pt modelId="{E4F906BA-B250-493E-9569-0857BBB68EA5}" type="parTrans" cxnId="{8D8DF0A6-2559-4BBC-8EDF-2DE83745F28E}">
      <dgm:prSet/>
      <dgm:spPr/>
      <dgm:t>
        <a:bodyPr/>
        <a:lstStyle/>
        <a:p>
          <a:endParaRPr lang="en-US"/>
        </a:p>
      </dgm:t>
    </dgm:pt>
    <dgm:pt modelId="{D4645DB7-0BBB-4409-8589-55C252962A12}" type="sibTrans" cxnId="{8D8DF0A6-2559-4BBC-8EDF-2DE83745F28E}">
      <dgm:prSet/>
      <dgm:spPr/>
      <dgm:t>
        <a:bodyPr/>
        <a:lstStyle/>
        <a:p>
          <a:endParaRPr lang="en-US"/>
        </a:p>
      </dgm:t>
    </dgm:pt>
    <dgm:pt modelId="{B5E2B444-F7DD-437B-9021-F51F37C46BFC}">
      <dgm:prSet phldrT="[Text]"/>
      <dgm:spPr/>
      <dgm:t>
        <a:bodyPr/>
        <a:lstStyle/>
        <a:p>
          <a:r>
            <a:rPr lang="en-US" dirty="0"/>
            <a:t>Submit samples</a:t>
          </a:r>
        </a:p>
      </dgm:t>
    </dgm:pt>
    <dgm:pt modelId="{616507F4-C883-454D-9336-9D06212E6162}" type="parTrans" cxnId="{3E355EA6-E31F-45D1-A81E-570E97A90130}">
      <dgm:prSet/>
      <dgm:spPr/>
      <dgm:t>
        <a:bodyPr/>
        <a:lstStyle/>
        <a:p>
          <a:endParaRPr lang="en-US"/>
        </a:p>
      </dgm:t>
    </dgm:pt>
    <dgm:pt modelId="{07C9D0F5-83B1-4473-B734-8CABFF26A442}" type="sibTrans" cxnId="{3E355EA6-E31F-45D1-A81E-570E97A90130}">
      <dgm:prSet/>
      <dgm:spPr/>
      <dgm:t>
        <a:bodyPr/>
        <a:lstStyle/>
        <a:p>
          <a:endParaRPr lang="en-US"/>
        </a:p>
      </dgm:t>
    </dgm:pt>
    <dgm:pt modelId="{1DB07F8C-CC14-45BE-8ED5-FE1314C68389}">
      <dgm:prSet phldrT="[Text]" custT="1"/>
      <dgm:spPr/>
      <dgm:t>
        <a:bodyPr/>
        <a:lstStyle/>
        <a:p>
          <a:r>
            <a:rPr lang="en-US" sz="1200" dirty="0"/>
            <a:t>Coordinate w/ GPSR for submission date/time</a:t>
          </a:r>
        </a:p>
      </dgm:t>
    </dgm:pt>
    <dgm:pt modelId="{845F7062-2B08-43F5-BE6F-546B178A8761}" type="parTrans" cxnId="{FBC36CEE-F898-46CC-9FC2-BC463ECCF226}">
      <dgm:prSet/>
      <dgm:spPr/>
      <dgm:t>
        <a:bodyPr/>
        <a:lstStyle/>
        <a:p>
          <a:endParaRPr lang="en-US"/>
        </a:p>
      </dgm:t>
    </dgm:pt>
    <dgm:pt modelId="{F30C466E-2D5E-42E1-B3B5-BEC848712EF8}" type="sibTrans" cxnId="{FBC36CEE-F898-46CC-9FC2-BC463ECCF226}">
      <dgm:prSet/>
      <dgm:spPr/>
      <dgm:t>
        <a:bodyPr/>
        <a:lstStyle/>
        <a:p>
          <a:endParaRPr lang="en-US"/>
        </a:p>
      </dgm:t>
    </dgm:pt>
    <dgm:pt modelId="{4136A5A2-F5DE-42D8-82F2-7708792343D2}">
      <dgm:prSet phldrT="[Text]"/>
      <dgm:spPr/>
      <dgm:t>
        <a:bodyPr/>
        <a:lstStyle/>
        <a:p>
          <a:endParaRPr lang="en-US" sz="1100" dirty="0"/>
        </a:p>
      </dgm:t>
    </dgm:pt>
    <dgm:pt modelId="{FE8195B0-B4C0-4021-8170-DB4CCA984C5D}" type="parTrans" cxnId="{0DB8F91F-0285-4111-9259-8776F000B281}">
      <dgm:prSet/>
      <dgm:spPr/>
      <dgm:t>
        <a:bodyPr/>
        <a:lstStyle/>
        <a:p>
          <a:endParaRPr lang="en-US"/>
        </a:p>
      </dgm:t>
    </dgm:pt>
    <dgm:pt modelId="{40BDE5AF-340D-4FCC-B333-FBAA9E71FFA9}" type="sibTrans" cxnId="{0DB8F91F-0285-4111-9259-8776F000B281}">
      <dgm:prSet/>
      <dgm:spPr/>
      <dgm:t>
        <a:bodyPr/>
        <a:lstStyle/>
        <a:p>
          <a:endParaRPr lang="en-US"/>
        </a:p>
      </dgm:t>
    </dgm:pt>
    <dgm:pt modelId="{502847ED-54B1-4122-9F7D-64A30C79AC7B}">
      <dgm:prSet phldrT="[Text]" custT="1"/>
      <dgm:spPr/>
      <dgm:t>
        <a:bodyPr/>
        <a:lstStyle/>
        <a:p>
          <a:r>
            <a:rPr lang="en-US" sz="1200" dirty="0"/>
            <a:t>MPSSR/GPSR review and provide estimated budget</a:t>
          </a:r>
        </a:p>
      </dgm:t>
    </dgm:pt>
    <dgm:pt modelId="{55CD4DC6-A65F-4354-B30F-B0A40EDAE0AF}" type="parTrans" cxnId="{50F1E1E1-9820-46D1-B43B-EDBC433C95BC}">
      <dgm:prSet/>
      <dgm:spPr/>
      <dgm:t>
        <a:bodyPr/>
        <a:lstStyle/>
        <a:p>
          <a:endParaRPr lang="en-US"/>
        </a:p>
      </dgm:t>
    </dgm:pt>
    <dgm:pt modelId="{0E89B638-1D76-402A-BD87-4B0E6C64FFEF}" type="sibTrans" cxnId="{50F1E1E1-9820-46D1-B43B-EDBC433C95BC}">
      <dgm:prSet/>
      <dgm:spPr/>
      <dgm:t>
        <a:bodyPr/>
        <a:lstStyle/>
        <a:p>
          <a:endParaRPr lang="en-US"/>
        </a:p>
      </dgm:t>
    </dgm:pt>
    <dgm:pt modelId="{41AFF99C-26D6-4881-904B-BBDA1D24E081}">
      <dgm:prSet phldrT="[Text]" custT="1"/>
      <dgm:spPr/>
      <dgm:t>
        <a:bodyPr/>
        <a:lstStyle/>
        <a:p>
          <a:r>
            <a:rPr lang="en-US" sz="1200" dirty="0"/>
            <a:t>Drop-off cells/nuclei</a:t>
          </a:r>
        </a:p>
      </dgm:t>
    </dgm:pt>
    <dgm:pt modelId="{C24A31A8-E321-466F-BB45-70B0F3A8EE3C}" type="parTrans" cxnId="{A3747101-0CD0-4FA7-B2D5-568AFF76C6EA}">
      <dgm:prSet/>
      <dgm:spPr/>
      <dgm:t>
        <a:bodyPr/>
        <a:lstStyle/>
        <a:p>
          <a:endParaRPr lang="en-US"/>
        </a:p>
      </dgm:t>
    </dgm:pt>
    <dgm:pt modelId="{4E71A076-C83A-41EF-8617-5DA7D2D53080}" type="sibTrans" cxnId="{A3747101-0CD0-4FA7-B2D5-568AFF76C6EA}">
      <dgm:prSet/>
      <dgm:spPr/>
      <dgm:t>
        <a:bodyPr/>
        <a:lstStyle/>
        <a:p>
          <a:endParaRPr lang="en-US"/>
        </a:p>
      </dgm:t>
    </dgm:pt>
    <dgm:pt modelId="{5F02FE19-312B-4A17-B63D-3CAA49856FC5}" type="pres">
      <dgm:prSet presAssocID="{C208A99C-72BB-43C1-9320-65273F4A7A10}" presName="rootnode" presStyleCnt="0">
        <dgm:presLayoutVars>
          <dgm:chMax/>
          <dgm:chPref/>
          <dgm:dir/>
          <dgm:animLvl val="lvl"/>
        </dgm:presLayoutVars>
      </dgm:prSet>
      <dgm:spPr/>
    </dgm:pt>
    <dgm:pt modelId="{D9C6FFFC-3E5E-411D-A8EF-3933BC8194FD}" type="pres">
      <dgm:prSet presAssocID="{5BDF5229-B81E-44C1-9F1B-FF0A55C603A3}" presName="composite" presStyleCnt="0"/>
      <dgm:spPr/>
    </dgm:pt>
    <dgm:pt modelId="{613A132E-3F2E-4236-8B38-E63384C36A66}" type="pres">
      <dgm:prSet presAssocID="{5BDF5229-B81E-44C1-9F1B-FF0A55C603A3}" presName="bentUpArrow1" presStyleLbl="alignImgPlace1" presStyleIdx="0" presStyleCnt="2"/>
      <dgm:spPr/>
    </dgm:pt>
    <dgm:pt modelId="{03EA75B2-32A7-438F-8D8D-27EF8797C9FA}" type="pres">
      <dgm:prSet presAssocID="{5BDF5229-B81E-44C1-9F1B-FF0A55C603A3}" presName="ParentText" presStyleLbl="node1" presStyleIdx="0" presStyleCnt="3">
        <dgm:presLayoutVars>
          <dgm:chMax val="1"/>
          <dgm:chPref val="1"/>
          <dgm:bulletEnabled val="1"/>
        </dgm:presLayoutVars>
      </dgm:prSet>
      <dgm:spPr/>
    </dgm:pt>
    <dgm:pt modelId="{285679C2-B5FC-4935-AA13-79B46CF2516B}" type="pres">
      <dgm:prSet presAssocID="{5BDF5229-B81E-44C1-9F1B-FF0A55C603A3}" presName="ChildText" presStyleLbl="revTx" presStyleIdx="0" presStyleCnt="3" custScaleX="291807" custScaleY="109432" custLinFactNeighborX="94346" custLinFactNeighborY="2335">
        <dgm:presLayoutVars>
          <dgm:chMax val="0"/>
          <dgm:chPref val="0"/>
          <dgm:bulletEnabled val="1"/>
        </dgm:presLayoutVars>
      </dgm:prSet>
      <dgm:spPr/>
    </dgm:pt>
    <dgm:pt modelId="{294E9E79-890A-4B02-AC41-32EF699A843C}" type="pres">
      <dgm:prSet presAssocID="{8EAB0BD5-3288-4A21-AAEC-0D3CCBEE1D80}" presName="sibTrans" presStyleCnt="0"/>
      <dgm:spPr/>
    </dgm:pt>
    <dgm:pt modelId="{0E198295-13A9-4225-9E6F-11085B5206D3}" type="pres">
      <dgm:prSet presAssocID="{C161DDA2-559D-4C50-B2C4-477B7965C03B}" presName="composite" presStyleCnt="0"/>
      <dgm:spPr/>
    </dgm:pt>
    <dgm:pt modelId="{49328D15-9D36-495D-8399-EF19BBA8A81E}" type="pres">
      <dgm:prSet presAssocID="{C161DDA2-559D-4C50-B2C4-477B7965C03B}" presName="bentUpArrow1" presStyleLbl="alignImgPlace1" presStyleIdx="1" presStyleCnt="2"/>
      <dgm:spPr/>
    </dgm:pt>
    <dgm:pt modelId="{92295AAA-AF84-4206-BCE2-AA54A7EA8973}" type="pres">
      <dgm:prSet presAssocID="{C161DDA2-559D-4C50-B2C4-477B7965C03B}" presName="ParentText" presStyleLbl="node1" presStyleIdx="1" presStyleCnt="3">
        <dgm:presLayoutVars>
          <dgm:chMax val="1"/>
          <dgm:chPref val="1"/>
          <dgm:bulletEnabled val="1"/>
        </dgm:presLayoutVars>
      </dgm:prSet>
      <dgm:spPr/>
    </dgm:pt>
    <dgm:pt modelId="{1E50F954-9F1F-466B-B29E-B1FDF4BC8834}" type="pres">
      <dgm:prSet presAssocID="{C161DDA2-559D-4C50-B2C4-477B7965C03B}" presName="ChildText" presStyleLbl="revTx" presStyleIdx="1" presStyleCnt="3" custScaleX="120708" custLinFactNeighborX="8987" custLinFactNeighborY="-1717">
        <dgm:presLayoutVars>
          <dgm:chMax val="0"/>
          <dgm:chPref val="0"/>
          <dgm:bulletEnabled val="1"/>
        </dgm:presLayoutVars>
      </dgm:prSet>
      <dgm:spPr/>
    </dgm:pt>
    <dgm:pt modelId="{9CEEF7E1-7DD6-4179-83AC-65EAD01F8BBA}" type="pres">
      <dgm:prSet presAssocID="{A02711C0-057E-4F6F-AA2E-CA18010AEEB9}" presName="sibTrans" presStyleCnt="0"/>
      <dgm:spPr/>
    </dgm:pt>
    <dgm:pt modelId="{D8AA3902-B3DB-4A96-8ED2-28472EF6944C}" type="pres">
      <dgm:prSet presAssocID="{B5E2B444-F7DD-437B-9021-F51F37C46BFC}" presName="composite" presStyleCnt="0"/>
      <dgm:spPr/>
    </dgm:pt>
    <dgm:pt modelId="{BC672579-0738-4A4D-8DC3-BFD98FF96D44}" type="pres">
      <dgm:prSet presAssocID="{B5E2B444-F7DD-437B-9021-F51F37C46BFC}" presName="ParentText" presStyleLbl="node1" presStyleIdx="2" presStyleCnt="3">
        <dgm:presLayoutVars>
          <dgm:chMax val="1"/>
          <dgm:chPref val="1"/>
          <dgm:bulletEnabled val="1"/>
        </dgm:presLayoutVars>
      </dgm:prSet>
      <dgm:spPr/>
    </dgm:pt>
    <dgm:pt modelId="{13A0C491-78EA-44F3-86F6-9B58281C76B5}" type="pres">
      <dgm:prSet presAssocID="{B5E2B444-F7DD-437B-9021-F51F37C46BFC}" presName="FinalChildText" presStyleLbl="revTx" presStyleIdx="2" presStyleCnt="3" custScaleX="97684" custLinFactNeighborX="65157" custLinFactNeighborY="11013">
        <dgm:presLayoutVars>
          <dgm:chMax val="0"/>
          <dgm:chPref val="0"/>
          <dgm:bulletEnabled val="1"/>
        </dgm:presLayoutVars>
      </dgm:prSet>
      <dgm:spPr/>
    </dgm:pt>
  </dgm:ptLst>
  <dgm:cxnLst>
    <dgm:cxn modelId="{A3747101-0CD0-4FA7-B2D5-568AFF76C6EA}" srcId="{B5E2B444-F7DD-437B-9021-F51F37C46BFC}" destId="{41AFF99C-26D6-4881-904B-BBDA1D24E081}" srcOrd="1" destOrd="0" parTransId="{C24A31A8-E321-466F-BB45-70B0F3A8EE3C}" sibTransId="{4E71A076-C83A-41EF-8617-5DA7D2D53080}"/>
    <dgm:cxn modelId="{8819631E-BCBC-4784-83D2-3BE10E8AB1FF}" type="presOf" srcId="{4136A5A2-F5DE-42D8-82F2-7708792343D2}" destId="{285679C2-B5FC-4935-AA13-79B46CF2516B}" srcOrd="0" destOrd="2" presId="urn:microsoft.com/office/officeart/2005/8/layout/StepDownProcess"/>
    <dgm:cxn modelId="{0DB8F91F-0285-4111-9259-8776F000B281}" srcId="{5BDF5229-B81E-44C1-9F1B-FF0A55C603A3}" destId="{4136A5A2-F5DE-42D8-82F2-7708792343D2}" srcOrd="2" destOrd="0" parTransId="{FE8195B0-B4C0-4021-8170-DB4CCA984C5D}" sibTransId="{40BDE5AF-340D-4FCC-B333-FBAA9E71FFA9}"/>
    <dgm:cxn modelId="{AF14A827-AD53-446E-88AC-E3F2933CF027}" srcId="{5BDF5229-B81E-44C1-9F1B-FF0A55C603A3}" destId="{DAA0D70E-7519-4113-B091-59352222FAA7}" srcOrd="0" destOrd="0" parTransId="{293AEF00-6A1D-481F-88F4-6A3107167470}" sibTransId="{44E9291E-8EBF-4FED-B9C0-B04A04ED7ADA}"/>
    <dgm:cxn modelId="{A82A695E-2108-4288-BD0A-9AFEBB7F666E}" type="presOf" srcId="{DAA0D70E-7519-4113-B091-59352222FAA7}" destId="{285679C2-B5FC-4935-AA13-79B46CF2516B}" srcOrd="0" destOrd="0" presId="urn:microsoft.com/office/officeart/2005/8/layout/StepDownProcess"/>
    <dgm:cxn modelId="{9CE3C147-0E7C-43F4-B21A-9D717DDAED50}" type="presOf" srcId="{1DB07F8C-CC14-45BE-8ED5-FE1314C68389}" destId="{13A0C491-78EA-44F3-86F6-9B58281C76B5}" srcOrd="0" destOrd="0" presId="urn:microsoft.com/office/officeart/2005/8/layout/StepDownProcess"/>
    <dgm:cxn modelId="{BC9ADD47-A8FC-470A-8587-5367D77C2EA8}" type="presOf" srcId="{B5E2B444-F7DD-437B-9021-F51F37C46BFC}" destId="{BC672579-0738-4A4D-8DC3-BFD98FF96D44}" srcOrd="0" destOrd="0" presId="urn:microsoft.com/office/officeart/2005/8/layout/StepDownProcess"/>
    <dgm:cxn modelId="{80326C6F-3C46-465A-8B32-9A4BA7DEAE61}" type="presOf" srcId="{05E77E09-9079-42A5-9418-FFBF8081F832}" destId="{1E50F954-9F1F-466B-B29E-B1FDF4BC8834}" srcOrd="0" destOrd="0" presId="urn:microsoft.com/office/officeart/2005/8/layout/StepDownProcess"/>
    <dgm:cxn modelId="{3E355EA6-E31F-45D1-A81E-570E97A90130}" srcId="{C208A99C-72BB-43C1-9320-65273F4A7A10}" destId="{B5E2B444-F7DD-437B-9021-F51F37C46BFC}" srcOrd="2" destOrd="0" parTransId="{616507F4-C883-454D-9336-9D06212E6162}" sibTransId="{07C9D0F5-83B1-4473-B734-8CABFF26A442}"/>
    <dgm:cxn modelId="{8D8DF0A6-2559-4BBC-8EDF-2DE83745F28E}" srcId="{C161DDA2-559D-4C50-B2C4-477B7965C03B}" destId="{05E77E09-9079-42A5-9418-FFBF8081F832}" srcOrd="0" destOrd="0" parTransId="{E4F906BA-B250-493E-9569-0857BBB68EA5}" sibTransId="{D4645DB7-0BBB-4409-8589-55C252962A12}"/>
    <dgm:cxn modelId="{815456C2-6199-4E96-A276-5C384914370D}" srcId="{C208A99C-72BB-43C1-9320-65273F4A7A10}" destId="{5BDF5229-B81E-44C1-9F1B-FF0A55C603A3}" srcOrd="0" destOrd="0" parTransId="{5B6CB4FD-3B7F-4341-8D88-04025E3BEA7B}" sibTransId="{8EAB0BD5-3288-4A21-AAEC-0D3CCBEE1D80}"/>
    <dgm:cxn modelId="{3C2373C5-1907-4C99-87DB-1B0387F6B1D6}" type="presOf" srcId="{502847ED-54B1-4122-9F7D-64A30C79AC7B}" destId="{285679C2-B5FC-4935-AA13-79B46CF2516B}" srcOrd="0" destOrd="1" presId="urn:microsoft.com/office/officeart/2005/8/layout/StepDownProcess"/>
    <dgm:cxn modelId="{00C587CF-1265-475C-BF21-844D18A868E7}" type="presOf" srcId="{41AFF99C-26D6-4881-904B-BBDA1D24E081}" destId="{13A0C491-78EA-44F3-86F6-9B58281C76B5}" srcOrd="0" destOrd="1" presId="urn:microsoft.com/office/officeart/2005/8/layout/StepDownProcess"/>
    <dgm:cxn modelId="{B44E43D4-757A-4441-BADD-0DF484926917}" type="presOf" srcId="{5BDF5229-B81E-44C1-9F1B-FF0A55C603A3}" destId="{03EA75B2-32A7-438F-8D8D-27EF8797C9FA}" srcOrd="0" destOrd="0" presId="urn:microsoft.com/office/officeart/2005/8/layout/StepDownProcess"/>
    <dgm:cxn modelId="{AEA852E0-FE03-452C-921F-6CA7E7C35180}" srcId="{C208A99C-72BB-43C1-9320-65273F4A7A10}" destId="{C161DDA2-559D-4C50-B2C4-477B7965C03B}" srcOrd="1" destOrd="0" parTransId="{8C8CC8CA-C18A-4958-BECA-13C481D698AC}" sibTransId="{A02711C0-057E-4F6F-AA2E-CA18010AEEB9}"/>
    <dgm:cxn modelId="{50F1E1E1-9820-46D1-B43B-EDBC433C95BC}" srcId="{5BDF5229-B81E-44C1-9F1B-FF0A55C603A3}" destId="{502847ED-54B1-4122-9F7D-64A30C79AC7B}" srcOrd="1" destOrd="0" parTransId="{55CD4DC6-A65F-4354-B30F-B0A40EDAE0AF}" sibTransId="{0E89B638-1D76-402A-BD87-4B0E6C64FFEF}"/>
    <dgm:cxn modelId="{EEC4DEE2-10C3-48F0-BB09-1BA26170FB2F}" type="presOf" srcId="{C161DDA2-559D-4C50-B2C4-477B7965C03B}" destId="{92295AAA-AF84-4206-BCE2-AA54A7EA8973}" srcOrd="0" destOrd="0" presId="urn:microsoft.com/office/officeart/2005/8/layout/StepDownProcess"/>
    <dgm:cxn modelId="{FBC36CEE-F898-46CC-9FC2-BC463ECCF226}" srcId="{B5E2B444-F7DD-437B-9021-F51F37C46BFC}" destId="{1DB07F8C-CC14-45BE-8ED5-FE1314C68389}" srcOrd="0" destOrd="0" parTransId="{845F7062-2B08-43F5-BE6F-546B178A8761}" sibTransId="{F30C466E-2D5E-42E1-B3B5-BEC848712EF8}"/>
    <dgm:cxn modelId="{3FB928F2-DB3B-4BC2-A981-CFFD5055A512}" type="presOf" srcId="{C208A99C-72BB-43C1-9320-65273F4A7A10}" destId="{5F02FE19-312B-4A17-B63D-3CAA49856FC5}" srcOrd="0" destOrd="0" presId="urn:microsoft.com/office/officeart/2005/8/layout/StepDownProcess"/>
    <dgm:cxn modelId="{03BB3AE9-7776-411D-A4FE-60D1CEBBD887}" type="presParOf" srcId="{5F02FE19-312B-4A17-B63D-3CAA49856FC5}" destId="{D9C6FFFC-3E5E-411D-A8EF-3933BC8194FD}" srcOrd="0" destOrd="0" presId="urn:microsoft.com/office/officeart/2005/8/layout/StepDownProcess"/>
    <dgm:cxn modelId="{C2840EE7-F018-4839-8A51-80D42D0AC5FE}" type="presParOf" srcId="{D9C6FFFC-3E5E-411D-A8EF-3933BC8194FD}" destId="{613A132E-3F2E-4236-8B38-E63384C36A66}" srcOrd="0" destOrd="0" presId="urn:microsoft.com/office/officeart/2005/8/layout/StepDownProcess"/>
    <dgm:cxn modelId="{FE7C5F5D-53EC-40E0-8693-D40E42220EAA}" type="presParOf" srcId="{D9C6FFFC-3E5E-411D-A8EF-3933BC8194FD}" destId="{03EA75B2-32A7-438F-8D8D-27EF8797C9FA}" srcOrd="1" destOrd="0" presId="urn:microsoft.com/office/officeart/2005/8/layout/StepDownProcess"/>
    <dgm:cxn modelId="{F28CA700-D22E-4AD0-BF0B-91EF7B1B04E5}" type="presParOf" srcId="{D9C6FFFC-3E5E-411D-A8EF-3933BC8194FD}" destId="{285679C2-B5FC-4935-AA13-79B46CF2516B}" srcOrd="2" destOrd="0" presId="urn:microsoft.com/office/officeart/2005/8/layout/StepDownProcess"/>
    <dgm:cxn modelId="{7C58A7D7-F57E-4271-A3B0-5A996DEA793F}" type="presParOf" srcId="{5F02FE19-312B-4A17-B63D-3CAA49856FC5}" destId="{294E9E79-890A-4B02-AC41-32EF699A843C}" srcOrd="1" destOrd="0" presId="urn:microsoft.com/office/officeart/2005/8/layout/StepDownProcess"/>
    <dgm:cxn modelId="{9590B92F-9E05-4FA0-B811-C76E6A1A145C}" type="presParOf" srcId="{5F02FE19-312B-4A17-B63D-3CAA49856FC5}" destId="{0E198295-13A9-4225-9E6F-11085B5206D3}" srcOrd="2" destOrd="0" presId="urn:microsoft.com/office/officeart/2005/8/layout/StepDownProcess"/>
    <dgm:cxn modelId="{8E32230B-40AD-4AC5-9F6F-4F78C8ACA361}" type="presParOf" srcId="{0E198295-13A9-4225-9E6F-11085B5206D3}" destId="{49328D15-9D36-495D-8399-EF19BBA8A81E}" srcOrd="0" destOrd="0" presId="urn:microsoft.com/office/officeart/2005/8/layout/StepDownProcess"/>
    <dgm:cxn modelId="{693A8C96-A2BB-4EBB-96B1-E42657FC318D}" type="presParOf" srcId="{0E198295-13A9-4225-9E6F-11085B5206D3}" destId="{92295AAA-AF84-4206-BCE2-AA54A7EA8973}" srcOrd="1" destOrd="0" presId="urn:microsoft.com/office/officeart/2005/8/layout/StepDownProcess"/>
    <dgm:cxn modelId="{8F165C65-4F89-4466-977B-4F6FF1F46B8A}" type="presParOf" srcId="{0E198295-13A9-4225-9E6F-11085B5206D3}" destId="{1E50F954-9F1F-466B-B29E-B1FDF4BC8834}" srcOrd="2" destOrd="0" presId="urn:microsoft.com/office/officeart/2005/8/layout/StepDownProcess"/>
    <dgm:cxn modelId="{2D458358-2DBB-4EBC-942E-FFCFFC4EC1A1}" type="presParOf" srcId="{5F02FE19-312B-4A17-B63D-3CAA49856FC5}" destId="{9CEEF7E1-7DD6-4179-83AC-65EAD01F8BBA}" srcOrd="3" destOrd="0" presId="urn:microsoft.com/office/officeart/2005/8/layout/StepDownProcess"/>
    <dgm:cxn modelId="{124F0C22-6983-4B47-80B4-A52EA311CB09}" type="presParOf" srcId="{5F02FE19-312B-4A17-B63D-3CAA49856FC5}" destId="{D8AA3902-B3DB-4A96-8ED2-28472EF6944C}" srcOrd="4" destOrd="0" presId="urn:microsoft.com/office/officeart/2005/8/layout/StepDownProcess"/>
    <dgm:cxn modelId="{80419768-2E92-42C6-89A6-32710AED8697}" type="presParOf" srcId="{D8AA3902-B3DB-4A96-8ED2-28472EF6944C}" destId="{BC672579-0738-4A4D-8DC3-BFD98FF96D44}" srcOrd="0" destOrd="0" presId="urn:microsoft.com/office/officeart/2005/8/layout/StepDownProcess"/>
    <dgm:cxn modelId="{B7687355-83BB-4009-AA8D-A1A39B0175C4}" type="presParOf" srcId="{D8AA3902-B3DB-4A96-8ED2-28472EF6944C}" destId="{13A0C491-78EA-44F3-86F6-9B58281C76B5}" srcOrd="1" destOrd="0" presId="urn:microsoft.com/office/officeart/2005/8/layout/StepDown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A132E-3F2E-4236-8B38-E63384C36A66}">
      <dsp:nvSpPr>
        <dsp:cNvPr id="0" name=""/>
        <dsp:cNvSpPr/>
      </dsp:nvSpPr>
      <dsp:spPr>
        <a:xfrm rot="5400000">
          <a:off x="221746" y="1170749"/>
          <a:ext cx="836176" cy="95195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EA75B2-32A7-438F-8D8D-27EF8797C9FA}">
      <dsp:nvSpPr>
        <dsp:cNvPr id="0" name=""/>
        <dsp:cNvSpPr/>
      </dsp:nvSpPr>
      <dsp:spPr>
        <a:xfrm>
          <a:off x="210" y="243830"/>
          <a:ext cx="1407628" cy="985294"/>
        </a:xfrm>
        <a:prstGeom prst="roundRect">
          <a:avLst>
            <a:gd name="adj" fmla="val 1667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Request service</a:t>
          </a:r>
        </a:p>
      </dsp:txBody>
      <dsp:txXfrm>
        <a:off x="48317" y="291937"/>
        <a:ext cx="1311414" cy="889080"/>
      </dsp:txXfrm>
    </dsp:sp>
    <dsp:sp modelId="{285679C2-B5FC-4935-AA13-79B46CF2516B}">
      <dsp:nvSpPr>
        <dsp:cNvPr id="0" name=""/>
        <dsp:cNvSpPr/>
      </dsp:nvSpPr>
      <dsp:spPr>
        <a:xfrm>
          <a:off x="1391894" y="318839"/>
          <a:ext cx="2987447" cy="871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Create </a:t>
          </a:r>
          <a:r>
            <a:rPr lang="en-US" sz="1200" kern="1200" dirty="0" err="1"/>
            <a:t>iLab</a:t>
          </a:r>
          <a:r>
            <a:rPr lang="en-US" sz="1200" kern="1200" dirty="0"/>
            <a:t> entry on </a:t>
          </a:r>
          <a:r>
            <a:rPr lang="en-US" sz="1200" b="1" kern="1200" dirty="0"/>
            <a:t>MPSSR </a:t>
          </a:r>
          <a:r>
            <a:rPr lang="en-US" sz="1200" kern="1200" dirty="0" err="1"/>
            <a:t>iLab</a:t>
          </a:r>
          <a:r>
            <a:rPr lang="en-US" sz="1200" kern="1200" dirty="0"/>
            <a:t> page</a:t>
          </a:r>
        </a:p>
        <a:p>
          <a:pPr marL="114300" lvl="1" indent="-114300" algn="l" defTabSz="533400">
            <a:lnSpc>
              <a:spcPct val="90000"/>
            </a:lnSpc>
            <a:spcBef>
              <a:spcPct val="0"/>
            </a:spcBef>
            <a:spcAft>
              <a:spcPct val="15000"/>
            </a:spcAft>
            <a:buChar char="•"/>
          </a:pPr>
          <a:r>
            <a:rPr lang="en-US" sz="1200" kern="1200" dirty="0"/>
            <a:t>MPSSR/GPSR review and provide estimated budget</a:t>
          </a:r>
        </a:p>
        <a:p>
          <a:pPr marL="57150" lvl="1" indent="-57150" algn="l" defTabSz="488950">
            <a:lnSpc>
              <a:spcPct val="90000"/>
            </a:lnSpc>
            <a:spcBef>
              <a:spcPct val="0"/>
            </a:spcBef>
            <a:spcAft>
              <a:spcPct val="15000"/>
            </a:spcAft>
            <a:buChar char="•"/>
          </a:pPr>
          <a:endParaRPr lang="en-US" sz="1100" kern="1200" dirty="0"/>
        </a:p>
      </dsp:txBody>
      <dsp:txXfrm>
        <a:off x="1391894" y="318839"/>
        <a:ext cx="2987447" cy="871470"/>
      </dsp:txXfrm>
    </dsp:sp>
    <dsp:sp modelId="{49328D15-9D36-495D-8399-EF19BBA8A81E}">
      <dsp:nvSpPr>
        <dsp:cNvPr id="0" name=""/>
        <dsp:cNvSpPr/>
      </dsp:nvSpPr>
      <dsp:spPr>
        <a:xfrm rot="5400000">
          <a:off x="1860101" y="2277560"/>
          <a:ext cx="836176" cy="95195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295AAA-AF84-4206-BCE2-AA54A7EA8973}">
      <dsp:nvSpPr>
        <dsp:cNvPr id="0" name=""/>
        <dsp:cNvSpPr/>
      </dsp:nvSpPr>
      <dsp:spPr>
        <a:xfrm>
          <a:off x="1638565" y="1350641"/>
          <a:ext cx="1407628" cy="985294"/>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Approve budget</a:t>
          </a:r>
        </a:p>
      </dsp:txBody>
      <dsp:txXfrm>
        <a:off x="1686672" y="1398748"/>
        <a:ext cx="1311414" cy="889080"/>
      </dsp:txXfrm>
    </dsp:sp>
    <dsp:sp modelId="{1E50F954-9F1F-466B-B29E-B1FDF4BC8834}">
      <dsp:nvSpPr>
        <dsp:cNvPr id="0" name=""/>
        <dsp:cNvSpPr/>
      </dsp:nvSpPr>
      <dsp:spPr>
        <a:xfrm>
          <a:off x="3032199" y="1430938"/>
          <a:ext cx="1235778" cy="796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Budget includes all reagent and labor costs for DNA prep, library prep, and sequencing</a:t>
          </a:r>
        </a:p>
      </dsp:txBody>
      <dsp:txXfrm>
        <a:off x="3032199" y="1430938"/>
        <a:ext cx="1235778" cy="796358"/>
      </dsp:txXfrm>
    </dsp:sp>
    <dsp:sp modelId="{BC672579-0738-4A4D-8DC3-BFD98FF96D44}">
      <dsp:nvSpPr>
        <dsp:cNvPr id="0" name=""/>
        <dsp:cNvSpPr/>
      </dsp:nvSpPr>
      <dsp:spPr>
        <a:xfrm>
          <a:off x="3276920" y="2457452"/>
          <a:ext cx="1407628" cy="985294"/>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Submit samples</a:t>
          </a:r>
        </a:p>
      </dsp:txBody>
      <dsp:txXfrm>
        <a:off x="3325027" y="2505559"/>
        <a:ext cx="1311414" cy="889080"/>
      </dsp:txXfrm>
    </dsp:sp>
    <dsp:sp modelId="{13A0C491-78EA-44F3-86F6-9B58281C76B5}">
      <dsp:nvSpPr>
        <dsp:cNvPr id="0" name=""/>
        <dsp:cNvSpPr/>
      </dsp:nvSpPr>
      <dsp:spPr>
        <a:xfrm>
          <a:off x="4696615" y="2639125"/>
          <a:ext cx="1000064" cy="796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Coordinate w/ GPSR for submission date/time</a:t>
          </a:r>
        </a:p>
        <a:p>
          <a:pPr marL="114300" lvl="1" indent="-114300" algn="l" defTabSz="533400">
            <a:lnSpc>
              <a:spcPct val="90000"/>
            </a:lnSpc>
            <a:spcBef>
              <a:spcPct val="0"/>
            </a:spcBef>
            <a:spcAft>
              <a:spcPct val="15000"/>
            </a:spcAft>
            <a:buChar char="•"/>
          </a:pPr>
          <a:r>
            <a:rPr lang="en-US" sz="1200" kern="1200" dirty="0"/>
            <a:t>Drop-off cells/nuclei</a:t>
          </a:r>
        </a:p>
      </dsp:txBody>
      <dsp:txXfrm>
        <a:off x="4696615" y="2639125"/>
        <a:ext cx="1000064" cy="796358"/>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Lato Regular"/>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7D67FC-230E-BC42-A146-28B6DAF9B6E5}" type="datetimeFigureOut">
              <a:rPr lang="en-US" smtClean="0">
                <a:latin typeface="Lato Regular"/>
              </a:rPr>
              <a:t>5/25/2022</a:t>
            </a:fld>
            <a:endParaRPr lang="en-US" dirty="0">
              <a:latin typeface="Lato Regular"/>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Lato Regular"/>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D59A981-CD39-8F44-9CBA-CC2751A8F2A2}" type="slidenum">
              <a:rPr lang="en-US" smtClean="0">
                <a:latin typeface="Lato Regular"/>
              </a:rPr>
              <a:t>‹#›</a:t>
            </a:fld>
            <a:endParaRPr lang="en-US" dirty="0">
              <a:latin typeface="Lato Regular"/>
            </a:endParaRPr>
          </a:p>
        </p:txBody>
      </p:sp>
    </p:spTree>
    <p:extLst>
      <p:ext uri="{BB962C8B-B14F-4D97-AF65-F5344CB8AC3E}">
        <p14:creationId xmlns:p14="http://schemas.microsoft.com/office/powerpoint/2010/main" val="1104146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Lato Regular"/>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Lato Regular"/>
              </a:defRPr>
            </a:lvl1pPr>
          </a:lstStyle>
          <a:p>
            <a:fld id="{200DEFD9-7FA8-E342-B72A-1D2B906EA29E}" type="datetimeFigureOut">
              <a:rPr lang="en-US" smtClean="0"/>
              <a:pPr/>
              <a:t>5/25/2022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Lato Regular"/>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Lato Regular"/>
              </a:defRPr>
            </a:lvl1pPr>
          </a:lstStyle>
          <a:p>
            <a:fld id="{F7510C22-AB3E-3144-954A-30AFB7F4824B}" type="slidenum">
              <a:rPr lang="en-US" smtClean="0"/>
              <a:pPr/>
              <a:t>‹#›</a:t>
            </a:fld>
            <a:endParaRPr lang="en-US" dirty="0"/>
          </a:p>
        </p:txBody>
      </p:sp>
    </p:spTree>
    <p:extLst>
      <p:ext uri="{BB962C8B-B14F-4D97-AF65-F5344CB8AC3E}">
        <p14:creationId xmlns:p14="http://schemas.microsoft.com/office/powerpoint/2010/main" val="18280427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Lato Regular"/>
        <a:ea typeface="+mn-ea"/>
        <a:cs typeface="+mn-cs"/>
      </a:defRPr>
    </a:lvl1pPr>
    <a:lvl2pPr marL="457200" algn="l" defTabSz="457200" rtl="0" eaLnBrk="1" latinLnBrk="0" hangingPunct="1">
      <a:defRPr sz="1200" kern="1200">
        <a:solidFill>
          <a:schemeClr val="tx1"/>
        </a:solidFill>
        <a:latin typeface="Lato Regular"/>
        <a:ea typeface="+mn-ea"/>
        <a:cs typeface="+mn-cs"/>
      </a:defRPr>
    </a:lvl2pPr>
    <a:lvl3pPr marL="914400" algn="l" defTabSz="457200" rtl="0" eaLnBrk="1" latinLnBrk="0" hangingPunct="1">
      <a:defRPr sz="1200" kern="1200">
        <a:solidFill>
          <a:schemeClr val="tx1"/>
        </a:solidFill>
        <a:latin typeface="Lato Regular"/>
        <a:ea typeface="+mn-ea"/>
        <a:cs typeface="+mn-cs"/>
      </a:defRPr>
    </a:lvl3pPr>
    <a:lvl4pPr marL="1371600" algn="l" defTabSz="457200" rtl="0" eaLnBrk="1" latinLnBrk="0" hangingPunct="1">
      <a:defRPr sz="1200" kern="1200">
        <a:solidFill>
          <a:schemeClr val="tx1"/>
        </a:solidFill>
        <a:latin typeface="Lato Regular"/>
        <a:ea typeface="+mn-ea"/>
        <a:cs typeface="+mn-cs"/>
      </a:defRPr>
    </a:lvl4pPr>
    <a:lvl5pPr marL="1828800" algn="l" defTabSz="457200" rtl="0" eaLnBrk="1" latinLnBrk="0" hangingPunct="1">
      <a:defRPr sz="1200" kern="1200">
        <a:solidFill>
          <a:schemeClr val="tx1"/>
        </a:solidFill>
        <a:latin typeface="Lato Regul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Integrated Genomics Lab or IGL is organized to be provide an array of services and support to help researchers utilize genomic technology options and perform successful research studies.  Available resources start with ability to consult with technology and method experts and then identify exactly which services and support you need.  Services are available for RNA and DNA extraction and quality assessment, and for nucleic acid analysis by sequencing, real-time PCR, </a:t>
            </a:r>
            <a:r>
              <a:rPr lang="en-US" dirty="0" err="1"/>
              <a:t>Nanostring</a:t>
            </a:r>
            <a:r>
              <a:rPr lang="en-US" dirty="0"/>
              <a:t> assays, and microarrays.  And pertinent to today’s focus, the IGL provides support for single cell processing for 10x Genomics single cell analysis workflows.</a:t>
            </a:r>
          </a:p>
        </p:txBody>
      </p:sp>
      <p:sp>
        <p:nvSpPr>
          <p:cNvPr id="4" name="Slide Number Placeholder 3"/>
          <p:cNvSpPr>
            <a:spLocks noGrp="1"/>
          </p:cNvSpPr>
          <p:nvPr>
            <p:ph type="sldNum" sz="quarter" idx="10"/>
          </p:nvPr>
        </p:nvSpPr>
        <p:spPr/>
        <p:txBody>
          <a:bodyPr/>
          <a:lstStyle/>
          <a:p>
            <a:fld id="{F7510C22-AB3E-3144-954A-30AFB7F4824B}" type="slidenum">
              <a:rPr lang="en-US" smtClean="0"/>
              <a:pPr/>
              <a:t>1</a:t>
            </a:fld>
            <a:endParaRPr lang="en-US" dirty="0"/>
          </a:p>
        </p:txBody>
      </p:sp>
    </p:spTree>
    <p:extLst>
      <p:ext uri="{BB962C8B-B14F-4D97-AF65-F5344CB8AC3E}">
        <p14:creationId xmlns:p14="http://schemas.microsoft.com/office/powerpoint/2010/main" val="1772594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B2126A-4758-DF48-BA8E-31733C91076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23963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B2126A-4758-DF48-BA8E-31733C91076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29800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B2126A-4758-DF48-BA8E-31733C91076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51364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B2126A-4758-DF48-BA8E-31733C91076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10696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Bob Searles and I oversee the Integrated Genomics Lab which consists of 3 core facilities: the gene profiling shared resource, the</a:t>
            </a:r>
            <a:r>
              <a:rPr lang="en-US" baseline="0" dirty="0"/>
              <a:t> massively parallel sequencing shared resource, and the DNA services core.  The general services managed through each core are listed. In addition the IGL provides trained researchers with direct access to a suite of instruments, including the 10x Genomics Chromium Controller.  We are located on the main OHSU campus in the Richard Jones bldg.</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2</a:t>
            </a:fld>
            <a:endParaRPr lang="en-US" dirty="0"/>
          </a:p>
        </p:txBody>
      </p:sp>
    </p:spTree>
    <p:extLst>
      <p:ext uri="{BB962C8B-B14F-4D97-AF65-F5344CB8AC3E}">
        <p14:creationId xmlns:p14="http://schemas.microsoft.com/office/powerpoint/2010/main" val="2572611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10x Genomics workflows the IGL is equipped with a 10x Chromium Controller for single cell partitioning and barcoding.  A full service option is available as well as direct access to the instrument for those who want to prepare their own single cell libraries. The full service project option is a combined service between GPSR and MPSSR that Alex Klug will be describing in more detail . (walkthrough flow diagram) Final charges come from both MPSSR and GPSR. Alex Klug will be providing more information on all 10x Genomics options available through the IGL - full-service, chromium training, and shared access use options.</a:t>
            </a:r>
          </a:p>
        </p:txBody>
      </p:sp>
      <p:sp>
        <p:nvSpPr>
          <p:cNvPr id="4" name="Slide Number Placeholder 3"/>
          <p:cNvSpPr>
            <a:spLocks noGrp="1"/>
          </p:cNvSpPr>
          <p:nvPr>
            <p:ph type="sldNum" sz="quarter" idx="5"/>
          </p:nvPr>
        </p:nvSpPr>
        <p:spPr/>
        <p:txBody>
          <a:bodyPr/>
          <a:lstStyle/>
          <a:p>
            <a:fld id="{F7510C22-AB3E-3144-954A-30AFB7F4824B}" type="slidenum">
              <a:rPr lang="en-US" smtClean="0"/>
              <a:pPr/>
              <a:t>3</a:t>
            </a:fld>
            <a:endParaRPr lang="en-US" dirty="0"/>
          </a:p>
        </p:txBody>
      </p:sp>
    </p:spTree>
    <p:extLst>
      <p:ext uri="{BB962C8B-B14F-4D97-AF65-F5344CB8AC3E}">
        <p14:creationId xmlns:p14="http://schemas.microsoft.com/office/powerpoint/2010/main" val="1706935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1AE57F27-A10A-4C48-9516-38D35FDE391E}"/>
              </a:ext>
            </a:extLst>
          </p:cNvPr>
          <p:cNvSpPr>
            <a:spLocks noGrp="1" noRot="1" noChangeAspect="1" noTextEdit="1"/>
          </p:cNvSpPr>
          <p:nvPr>
            <p:ph type="sldImg"/>
          </p:nvPr>
        </p:nvSpPr>
        <p:spPr>
          <a:ln/>
        </p:spPr>
      </p:sp>
      <p:sp>
        <p:nvSpPr>
          <p:cNvPr id="12291" name="Notes Placeholder 2">
            <a:extLst>
              <a:ext uri="{FF2B5EF4-FFF2-40B4-BE49-F238E27FC236}">
                <a16:creationId xmlns:a16="http://schemas.microsoft.com/office/drawing/2014/main" id="{DF4988A2-B02F-4B4F-A0CC-023338391B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12292" name="Slide Number Placeholder 3">
            <a:extLst>
              <a:ext uri="{FF2B5EF4-FFF2-40B4-BE49-F238E27FC236}">
                <a16:creationId xmlns:a16="http://schemas.microsoft.com/office/drawing/2014/main" id="{E5A8CA38-F7F7-3B4D-A9F9-E700D4E11D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A14804-0529-684D-AA4D-5E8529270ED9}"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describing point 1, give an example of a typical timeline. Ex., the investigator preps their samples in the morning, transports samples to IGL (on wet ice?) and delivers by 2pm, Alex counts cells and prepares GEMs and cDNA. QA is completed the following day.  The latest that samples can be delivered is 3:30pm to ensure workflow is completed before the end of the work day. </a:t>
            </a:r>
          </a:p>
          <a:p>
            <a:endParaRPr lang="en-US" dirty="0"/>
          </a:p>
          <a:p>
            <a:endParaRPr lang="en-US" dirty="0"/>
          </a:p>
          <a:p>
            <a:r>
              <a:rPr lang="en-US" dirty="0"/>
              <a:t>Folks with odd hours timepoints can also have off hours access granted.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B2126A-4758-DF48-BA8E-31733C91076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12832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Describe how you do cell/nuclei counting and viability</a:t>
            </a:r>
          </a:p>
          <a:p>
            <a:pPr marL="171450" indent="-171450">
              <a:buFont typeface="Arial" panose="020B0604020202020204" pitchFamily="34" charset="0"/>
              <a:buChar char="•"/>
            </a:pPr>
            <a:r>
              <a:rPr lang="en-US" dirty="0"/>
              <a:t>If GEM has not been described in the talks prior to yours, you’ll want to say Gel Bead-In Emulsions aka GEMs. Hopefully someone will talk about them.</a:t>
            </a:r>
          </a:p>
          <a:p>
            <a:pPr marL="171450" indent="-171450">
              <a:buFont typeface="Arial" panose="020B0604020202020204" pitchFamily="34" charset="0"/>
              <a:buChar char="•"/>
            </a:pPr>
            <a:r>
              <a:rPr lang="en-US" dirty="0"/>
              <a:t>What are the quality metrics that need to pass before handing off to MPSSR?</a:t>
            </a:r>
          </a:p>
          <a:p>
            <a:pPr marL="171450" indent="-171450">
              <a:buFont typeface="Arial" panose="020B0604020202020204" pitchFamily="34" charset="0"/>
              <a:buChar char="•"/>
            </a:pPr>
            <a:r>
              <a:rPr lang="en-US" dirty="0"/>
              <a:t>Reiterate timeline of this process. Day 1 delivery to RT prep. Day 2 is clean-up, amplification, and QA.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B2126A-4758-DF48-BA8E-31733C91076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27640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B2126A-4758-DF48-BA8E-31733C91076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03194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Training kit is a little different than working with actual cell samples. </a:t>
            </a:r>
          </a:p>
          <a:p>
            <a:pPr marL="171450" indent="-171450">
              <a:buFont typeface="Arial" panose="020B0604020202020204" pitchFamily="34" charset="0"/>
              <a:buChar char="•"/>
            </a:pPr>
            <a:r>
              <a:rPr lang="en-US" dirty="0"/>
              <a:t>User that book the 10X controller in the IGL will have on-site support if needed from Alex Klug.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B2126A-4758-DF48-BA8E-31733C91076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68799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B2126A-4758-DF48-BA8E-31733C91076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31554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and Subhea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5987" y="693203"/>
            <a:ext cx="7176482" cy="953787"/>
          </a:xfrm>
        </p:spPr>
        <p:txBody>
          <a:bodyPr>
            <a:normAutofit/>
          </a:bodyPr>
          <a:lstStyle>
            <a:lvl1pPr algn="l">
              <a:defRPr sz="4000">
                <a:solidFill>
                  <a:schemeClr val="accent4"/>
                </a:solidFill>
              </a:defRPr>
            </a:lvl1pPr>
          </a:lstStyle>
          <a:p>
            <a:r>
              <a:rPr lang="en-US" dirty="0"/>
              <a:t>Click to edit master title style</a:t>
            </a:r>
          </a:p>
        </p:txBody>
      </p:sp>
      <p:sp>
        <p:nvSpPr>
          <p:cNvPr id="3" name="Subtitle 2"/>
          <p:cNvSpPr>
            <a:spLocks noGrp="1"/>
          </p:cNvSpPr>
          <p:nvPr>
            <p:ph type="subTitle" idx="1" hasCustomPrompt="1"/>
          </p:nvPr>
        </p:nvSpPr>
        <p:spPr>
          <a:xfrm>
            <a:off x="975987" y="1658751"/>
            <a:ext cx="7176482" cy="1269892"/>
          </a:xfrm>
        </p:spPr>
        <p:txBody>
          <a:bodyPr>
            <a:normAutofit/>
          </a:bodyPr>
          <a:lstStyle>
            <a:lvl1pPr marL="0" indent="0" algn="l">
              <a:buNone/>
              <a:defRPr sz="1800">
                <a:solidFill>
                  <a:schemeClr val="tx1"/>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a:xfrm>
            <a:off x="975987" y="3681470"/>
            <a:ext cx="7175500" cy="1598613"/>
          </a:xfrm>
        </p:spPr>
        <p:txBody>
          <a:bodyPr>
            <a:noAutofit/>
          </a:bodyPr>
          <a:lstStyle>
            <a:lvl1pPr marL="0" indent="0">
              <a:buNone/>
              <a:defRPr sz="1800">
                <a:solidFill>
                  <a:srgbClr val="585E60"/>
                </a:solidFill>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a:t>Click to edit master text styles</a:t>
            </a:r>
          </a:p>
        </p:txBody>
      </p:sp>
      <p:sp>
        <p:nvSpPr>
          <p:cNvPr id="8" name="Text Placeholder 7"/>
          <p:cNvSpPr>
            <a:spLocks noGrp="1"/>
          </p:cNvSpPr>
          <p:nvPr>
            <p:ph type="body" sz="quarter" idx="11" hasCustomPrompt="1"/>
          </p:nvPr>
        </p:nvSpPr>
        <p:spPr>
          <a:xfrm>
            <a:off x="976313" y="3139753"/>
            <a:ext cx="7175500" cy="459107"/>
          </a:xfrm>
        </p:spPr>
        <p:txBody>
          <a:bodyPr/>
          <a:lstStyle>
            <a:lvl1pPr marL="0" indent="0">
              <a:buNone/>
              <a:defRPr baseline="0">
                <a:solidFill>
                  <a:schemeClr val="accent2"/>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subhead</a:t>
            </a:r>
          </a:p>
        </p:txBody>
      </p:sp>
      <p:sp>
        <p:nvSpPr>
          <p:cNvPr id="6"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659014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hort Drop Quote, La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a:lstStyle>
            <a:lvl1pPr marL="0" indent="0">
              <a:buNone/>
              <a:defRPr/>
            </a:lvl1pPr>
          </a:lstStyle>
          <a:p>
            <a:endParaRPr lang="en-US" dirty="0"/>
          </a:p>
        </p:txBody>
      </p:sp>
      <p:sp>
        <p:nvSpPr>
          <p:cNvPr id="4" name="Title Placeholder 1"/>
          <p:cNvSpPr>
            <a:spLocks noGrp="1"/>
          </p:cNvSpPr>
          <p:nvPr>
            <p:ph type="title" hasCustomPrompt="1"/>
          </p:nvPr>
        </p:nvSpPr>
        <p:spPr>
          <a:xfrm>
            <a:off x="1940215" y="2010661"/>
            <a:ext cx="5300242" cy="3104177"/>
          </a:xfrm>
          <a:prstGeom prst="rect">
            <a:avLst/>
          </a:prstGeom>
        </p:spPr>
        <p:txBody>
          <a:bodyPr vert="horz" lIns="91440" tIns="45720" rIns="91440" bIns="45720" rtlCol="0" anchor="ctr">
            <a:normAutofit/>
          </a:bodyPr>
          <a:lstStyle>
            <a:lvl1pPr marL="228600" indent="-173736"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4088788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White Box Short Drop Quot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a:lstStyle/>
          <a:p>
            <a:endParaRPr lang="en-US" dirty="0"/>
          </a:p>
        </p:txBody>
      </p:sp>
      <p:sp>
        <p:nvSpPr>
          <p:cNvPr id="4" name="Rectangle 3"/>
          <p:cNvSpPr/>
          <p:nvPr userDrawn="1"/>
        </p:nvSpPr>
        <p:spPr>
          <a:xfrm>
            <a:off x="1023021" y="1059712"/>
            <a:ext cx="7114125" cy="4738575"/>
          </a:xfrm>
          <a:prstGeom prst="rect">
            <a:avLst/>
          </a:prstGeom>
          <a:solidFill>
            <a:schemeClr val="bg1">
              <a:alpha val="7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sp>
        <p:nvSpPr>
          <p:cNvPr id="5" name="Title Placeholder 1"/>
          <p:cNvSpPr>
            <a:spLocks noGrp="1"/>
          </p:cNvSpPr>
          <p:nvPr>
            <p:ph type="title" hasCustomPrompt="1"/>
          </p:nvPr>
        </p:nvSpPr>
        <p:spPr>
          <a:xfrm>
            <a:off x="1940215" y="2010661"/>
            <a:ext cx="5300242" cy="3104177"/>
          </a:xfrm>
          <a:prstGeom prst="rect">
            <a:avLst/>
          </a:prstGeom>
        </p:spPr>
        <p:txBody>
          <a:bodyPr vert="horz" lIns="91440" tIns="45720" rIns="91440" bIns="45720" rtlCol="0" anchor="ctr">
            <a:normAutofit/>
          </a:bodyPr>
          <a:lstStyle>
            <a:lvl1pPr marL="228600" indent="-173736"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1839495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163359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6184" y="482088"/>
            <a:ext cx="8031317" cy="58203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87431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331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y Heading and Subhead w/Logo">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976313" y="693203"/>
            <a:ext cx="7176482" cy="953787"/>
          </a:xfrm>
        </p:spPr>
        <p:txBody>
          <a:bodyPr>
            <a:normAutofit/>
          </a:bodyPr>
          <a:lstStyle>
            <a:lvl1pPr algn="l">
              <a:defRPr sz="4000"/>
            </a:lvl1pPr>
          </a:lstStyle>
          <a:p>
            <a:r>
              <a:rPr lang="en-US" dirty="0"/>
              <a:t>Click to edit master title style</a:t>
            </a:r>
          </a:p>
        </p:txBody>
      </p:sp>
      <p:sp>
        <p:nvSpPr>
          <p:cNvPr id="5" name="Subtitle 2"/>
          <p:cNvSpPr>
            <a:spLocks noGrp="1"/>
          </p:cNvSpPr>
          <p:nvPr>
            <p:ph type="subTitle" idx="1" hasCustomPrompt="1"/>
          </p:nvPr>
        </p:nvSpPr>
        <p:spPr>
          <a:xfrm>
            <a:off x="976313" y="1776331"/>
            <a:ext cx="7176482" cy="1269892"/>
          </a:xfrm>
        </p:spPr>
        <p:txBody>
          <a:bodyPr>
            <a:normAutofit/>
          </a:bodyPr>
          <a:lstStyle>
            <a:lvl1pPr marL="0" indent="0" algn="l">
              <a:buNone/>
              <a:defRPr sz="1800">
                <a:solidFill>
                  <a:srgbClr val="FFFFFF"/>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 Placeholder 4"/>
          <p:cNvSpPr>
            <a:spLocks noGrp="1"/>
          </p:cNvSpPr>
          <p:nvPr>
            <p:ph type="body" sz="quarter" idx="10" hasCustomPrompt="1"/>
          </p:nvPr>
        </p:nvSpPr>
        <p:spPr>
          <a:xfrm>
            <a:off x="976313" y="3693228"/>
            <a:ext cx="7175500" cy="1598613"/>
          </a:xfrm>
        </p:spPr>
        <p:txBody>
          <a:bodyPr>
            <a:noAutofit/>
          </a:bodyPr>
          <a:lstStyle>
            <a:lvl1pPr marL="0" indent="0">
              <a:buNone/>
              <a:defRPr sz="1800">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a:t>Click to edit master text styles</a:t>
            </a:r>
          </a:p>
        </p:txBody>
      </p:sp>
      <p:sp>
        <p:nvSpPr>
          <p:cNvPr id="7" name="Text Placeholder 7"/>
          <p:cNvSpPr>
            <a:spLocks noGrp="1"/>
          </p:cNvSpPr>
          <p:nvPr>
            <p:ph type="body" sz="quarter" idx="11" hasCustomPrompt="1"/>
          </p:nvPr>
        </p:nvSpPr>
        <p:spPr>
          <a:xfrm>
            <a:off x="976639" y="3139753"/>
            <a:ext cx="7175500" cy="459107"/>
          </a:xfrm>
        </p:spPr>
        <p:txBody>
          <a:bodyPr>
            <a:normAutofit/>
          </a:bodyPr>
          <a:lstStyle>
            <a:lvl1pPr marL="0" indent="0">
              <a:buNone/>
              <a:defRPr sz="2400" baseline="0">
                <a:solidFill>
                  <a:schemeClr val="bg1"/>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subhead</a:t>
            </a:r>
          </a:p>
        </p:txBody>
      </p:sp>
      <p:sp>
        <p:nvSpPr>
          <p:cNvPr id="8"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611636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y 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687189"/>
            <a:ext cx="7534430" cy="1143000"/>
          </a:xfrm>
          <a:prstGeom prst="rect">
            <a:avLst/>
          </a:prstGeom>
        </p:spPr>
        <p:txBody>
          <a:bodyPr vert="horz" lIns="91440" tIns="45720" rIns="91440" bIns="45720" rtlCol="0" anchor="ctr">
            <a:normAutofit/>
          </a:bodyPr>
          <a:lstStyle/>
          <a:p>
            <a:r>
              <a:rPr lang="en-US" dirty="0"/>
              <a:t>Click to edit master title style</a:t>
            </a:r>
          </a:p>
        </p:txBody>
      </p:sp>
      <p:sp>
        <p:nvSpPr>
          <p:cNvPr id="6" name="Text Placeholder 5"/>
          <p:cNvSpPr>
            <a:spLocks noGrp="1"/>
          </p:cNvSpPr>
          <p:nvPr>
            <p:ph type="body" sz="quarter" idx="10"/>
          </p:nvPr>
        </p:nvSpPr>
        <p:spPr>
          <a:xfrm>
            <a:off x="811213" y="1886221"/>
            <a:ext cx="7534275" cy="3011487"/>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892979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y Short Drop Quote ">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940215" y="1774101"/>
            <a:ext cx="5585469" cy="3340740"/>
          </a:xfrm>
        </p:spPr>
        <p:txBody>
          <a:bodyPr>
            <a:normAutofit/>
          </a:bodyPr>
          <a:lstStyle>
            <a:lvl1pPr marL="228600" indent="-173736">
              <a:buNone/>
              <a:defRPr sz="4400" b="0" i="0" baseline="0">
                <a:latin typeface="Lato Regular"/>
                <a:cs typeface="Lato Regular"/>
              </a:defRPr>
            </a:lvl1pPr>
            <a:lvl2pPr>
              <a:defRPr b="0" i="0">
                <a:latin typeface="Lato Light"/>
                <a:cs typeface="Lato Light"/>
              </a:defRPr>
            </a:lvl2pPr>
            <a:lvl3pPr>
              <a:defRPr b="0" i="0">
                <a:latin typeface="Lato Light"/>
                <a:cs typeface="Lato Light"/>
              </a:defRPr>
            </a:lvl3pPr>
            <a:lvl4pPr>
              <a:defRPr b="0" i="0">
                <a:latin typeface="Lato Light"/>
                <a:cs typeface="Lato Light"/>
              </a:defRPr>
            </a:lvl4pPr>
            <a:lvl5pPr>
              <a:defRPr b="0" i="0">
                <a:latin typeface="Lato Light"/>
                <a:cs typeface="Lato Light"/>
              </a:defRPr>
            </a:lvl5pPr>
          </a:lstStyle>
          <a:p>
            <a:pPr lvl="0"/>
            <a:r>
              <a:rPr lang="en-US" dirty="0"/>
              <a:t>“Click to edit drop quote style”</a:t>
            </a:r>
          </a:p>
        </p:txBody>
      </p:sp>
      <p:sp>
        <p:nvSpPr>
          <p:cNvPr id="3"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1616783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y 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258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y Long Drop Quote, Noto Serif">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02922" y="980126"/>
            <a:ext cx="7604983" cy="3370427"/>
          </a:xfrm>
        </p:spPr>
        <p:txBody>
          <a:bodyPr>
            <a:normAutofit/>
          </a:bodyPr>
          <a:lstStyle>
            <a:lvl1pPr algn="l">
              <a:lnSpc>
                <a:spcPct val="120000"/>
              </a:lnSpc>
              <a:defRPr sz="2800" baseline="0">
                <a:solidFill>
                  <a:schemeClr val="bg1"/>
                </a:solidFill>
                <a:latin typeface="Noto Serif"/>
                <a:cs typeface="Noto Serif"/>
              </a:defRPr>
            </a:lvl1pPr>
          </a:lstStyle>
          <a:p>
            <a:r>
              <a:rPr lang="en-US" dirty="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p>
        </p:txBody>
      </p:sp>
      <p:sp>
        <p:nvSpPr>
          <p:cNvPr id="4" name="Text Placeholder 4"/>
          <p:cNvSpPr>
            <a:spLocks noGrp="1"/>
          </p:cNvSpPr>
          <p:nvPr>
            <p:ph type="body" sz="quarter" idx="10" hasCustomPrompt="1"/>
          </p:nvPr>
        </p:nvSpPr>
        <p:spPr>
          <a:xfrm>
            <a:off x="802922" y="4779720"/>
            <a:ext cx="4111625" cy="504825"/>
          </a:xfrm>
        </p:spPr>
        <p:txBody>
          <a:bodyPr/>
          <a:lstStyle>
            <a:lvl1pPr marL="0" indent="0">
              <a:buNone/>
              <a:defRPr sz="2000"/>
            </a:lvl1pPr>
          </a:lstStyle>
          <a:p>
            <a:pPr lvl="0"/>
            <a:r>
              <a:rPr lang="en-US" dirty="0"/>
              <a:t>— Click to add attribution</a:t>
            </a:r>
          </a:p>
        </p:txBody>
      </p:sp>
      <p:sp>
        <p:nvSpPr>
          <p:cNvPr id="5"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191244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693735"/>
            <a:ext cx="7534430" cy="1143000"/>
          </a:xfrm>
          <a:prstGeom prst="rect">
            <a:avLst/>
          </a:prstGeom>
        </p:spPr>
        <p:txBody>
          <a:bodyPr vert="horz" lIns="91440" tIns="45720" rIns="91440" bIns="45720" rtlCol="0" anchor="ctr">
            <a:normAutofit/>
          </a:bodyPr>
          <a:lstStyle>
            <a:lvl1pPr algn="l">
              <a:defRPr/>
            </a:lvl1pPr>
          </a:lstStyle>
          <a:p>
            <a:r>
              <a:rPr lang="en-US" dirty="0"/>
              <a:t>Click to edit master title style</a:t>
            </a:r>
          </a:p>
        </p:txBody>
      </p:sp>
      <p:sp>
        <p:nvSpPr>
          <p:cNvPr id="6" name="Text Placeholder 5"/>
          <p:cNvSpPr>
            <a:spLocks noGrp="1"/>
          </p:cNvSpPr>
          <p:nvPr>
            <p:ph type="body" sz="quarter" idx="10"/>
          </p:nvPr>
        </p:nvSpPr>
        <p:spPr>
          <a:xfrm>
            <a:off x="811213" y="1917626"/>
            <a:ext cx="7534275" cy="2938995"/>
          </a:xfrm>
        </p:spPr>
        <p:txBody>
          <a:bodyPr/>
          <a:lstStyle>
            <a:lvl1pPr>
              <a:lnSpc>
                <a:spcPct val="130000"/>
              </a:lnSpc>
              <a:defRPr>
                <a:solidFill>
                  <a:srgbClr val="585E60"/>
                </a:solidFill>
                <a:latin typeface="Noto Serif"/>
                <a:cs typeface="Noto Serif"/>
              </a:defRPr>
            </a:lvl1pPr>
            <a:lvl2pPr>
              <a:lnSpc>
                <a:spcPct val="130000"/>
              </a:lnSpc>
              <a:defRPr>
                <a:solidFill>
                  <a:srgbClr val="585E60"/>
                </a:solidFill>
                <a:latin typeface="Noto Serif"/>
                <a:cs typeface="Noto Serif"/>
              </a:defRPr>
            </a:lvl2pPr>
            <a:lvl3pPr>
              <a:lnSpc>
                <a:spcPct val="130000"/>
              </a:lnSpc>
              <a:defRPr>
                <a:solidFill>
                  <a:srgbClr val="585E60"/>
                </a:solidFill>
                <a:latin typeface="Noto Serif"/>
                <a:cs typeface="Noto Serif"/>
              </a:defRPr>
            </a:lvl3pPr>
            <a:lvl4pPr>
              <a:lnSpc>
                <a:spcPct val="130000"/>
              </a:lnSpc>
              <a:defRPr>
                <a:solidFill>
                  <a:srgbClr val="585E60"/>
                </a:solidFill>
                <a:latin typeface="Noto Serif"/>
                <a:cs typeface="Noto Serif"/>
              </a:defRPr>
            </a:lvl4pPr>
            <a:lvl5pPr>
              <a:lnSpc>
                <a:spcPct val="130000"/>
              </a:lnSpc>
              <a:defRPr>
                <a:solidFill>
                  <a:srgbClr val="585E60"/>
                </a:solidFill>
                <a:latin typeface="Noto Serif"/>
                <a:cs typeface="Noto Seri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834747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Grey 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Tree>
    <p:extLst>
      <p:ext uri="{BB962C8B-B14F-4D97-AF65-F5344CB8AC3E}">
        <p14:creationId xmlns:p14="http://schemas.microsoft.com/office/powerpoint/2010/main" val="719086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7" descr="title_art">
            <a:extLst>
              <a:ext uri="{FF2B5EF4-FFF2-40B4-BE49-F238E27FC236}">
                <a16:creationId xmlns:a16="http://schemas.microsoft.com/office/drawing/2014/main" id="{7A61A1E9-720F-F84B-B0C9-7F074235DE8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1187450" y="4473575"/>
            <a:ext cx="6856413" cy="784225"/>
          </a:xfrm>
        </p:spPr>
        <p:txBody>
          <a:bodyPr lIns="91440"/>
          <a:lstStyle>
            <a:lvl1pPr>
              <a:defRPr sz="4400"/>
            </a:lvl1pPr>
          </a:lstStyle>
          <a:p>
            <a:endParaRPr lang="en-US"/>
          </a:p>
        </p:txBody>
      </p:sp>
      <p:sp>
        <p:nvSpPr>
          <p:cNvPr id="4099" name="Rectangle 3"/>
          <p:cNvSpPr>
            <a:spLocks noGrp="1" noChangeArrowheads="1"/>
          </p:cNvSpPr>
          <p:nvPr>
            <p:ph type="subTitle" idx="1"/>
          </p:nvPr>
        </p:nvSpPr>
        <p:spPr>
          <a:xfrm>
            <a:off x="1209675" y="5148263"/>
            <a:ext cx="6856413" cy="457200"/>
          </a:xfrm>
        </p:spPr>
        <p:txBody>
          <a:bodyPr wrap="none"/>
          <a:lstStyle>
            <a:lvl1pPr marL="0" indent="0">
              <a:lnSpc>
                <a:spcPts val="3200"/>
              </a:lnSpc>
              <a:spcBef>
                <a:spcPct val="0"/>
              </a:spcBef>
              <a:buFontTx/>
              <a:buNone/>
              <a:defRPr sz="3000">
                <a:solidFill>
                  <a:schemeClr val="bg1"/>
                </a:solidFill>
              </a:defRPr>
            </a:lvl1pPr>
          </a:lstStyle>
          <a:p>
            <a:endParaRPr lang="en-US"/>
          </a:p>
        </p:txBody>
      </p:sp>
    </p:spTree>
    <p:extLst>
      <p:ext uri="{BB962C8B-B14F-4D97-AF65-F5344CB8AC3E}">
        <p14:creationId xmlns:p14="http://schemas.microsoft.com/office/powerpoint/2010/main" val="3270746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E9A124A-FBA8-8A47-9248-F22F3F5453D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6172200"/>
            <a:ext cx="36480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165DCADA-4CC7-6941-8B94-E7A2E0E32E0A}"/>
              </a:ext>
            </a:extLst>
          </p:cNvPr>
          <p:cNvSpPr>
            <a:spLocks noGrp="1" noChangeArrowheads="1"/>
          </p:cNvSpPr>
          <p:nvPr>
            <p:ph type="sldNum" sz="quarter" idx="10"/>
          </p:nvPr>
        </p:nvSpPr>
        <p:spPr/>
        <p:txBody>
          <a:bodyPr/>
          <a:lstStyle>
            <a:lvl1pPr>
              <a:defRPr/>
            </a:lvl1pPr>
          </a:lstStyle>
          <a:p>
            <a:fld id="{47EE457D-24B2-DE47-8EFE-235FCBC79C44}" type="slidenum">
              <a:rPr lang="en-US" altLang="en-US"/>
              <a:pPr/>
              <a:t>‹#›</a:t>
            </a:fld>
            <a:endParaRPr lang="en-US" altLang="en-US"/>
          </a:p>
        </p:txBody>
      </p:sp>
    </p:spTree>
    <p:extLst>
      <p:ext uri="{BB962C8B-B14F-4D97-AF65-F5344CB8AC3E}">
        <p14:creationId xmlns:p14="http://schemas.microsoft.com/office/powerpoint/2010/main" val="2907117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D06CCA78-36AA-5F41-815B-B858DB2F599A}"/>
              </a:ext>
            </a:extLst>
          </p:cNvPr>
          <p:cNvSpPr>
            <a:spLocks noGrp="1" noChangeArrowheads="1"/>
          </p:cNvSpPr>
          <p:nvPr>
            <p:ph type="ftr" sz="quarter" idx="10"/>
          </p:nvPr>
        </p:nvSpPr>
        <p:spPr>
          <a:ln/>
        </p:spPr>
        <p:txBody>
          <a:bodyPr/>
          <a:lstStyle>
            <a:lvl1pPr>
              <a:defRPr/>
            </a:lvl1pPr>
          </a:lstStyle>
          <a:p>
            <a:pPr>
              <a:defRPr/>
            </a:pPr>
            <a:r>
              <a:rPr lang="en-US"/>
              <a:t>Integrated Genomics Laboratory</a:t>
            </a:r>
          </a:p>
        </p:txBody>
      </p:sp>
      <p:sp>
        <p:nvSpPr>
          <p:cNvPr id="5" name="Rectangle 6">
            <a:extLst>
              <a:ext uri="{FF2B5EF4-FFF2-40B4-BE49-F238E27FC236}">
                <a16:creationId xmlns:a16="http://schemas.microsoft.com/office/drawing/2014/main" id="{D744563D-0088-CA44-8962-F924B4EA2465}"/>
              </a:ext>
            </a:extLst>
          </p:cNvPr>
          <p:cNvSpPr>
            <a:spLocks noGrp="1" noChangeArrowheads="1"/>
          </p:cNvSpPr>
          <p:nvPr>
            <p:ph type="sldNum" sz="quarter" idx="11"/>
          </p:nvPr>
        </p:nvSpPr>
        <p:spPr>
          <a:ln/>
        </p:spPr>
        <p:txBody>
          <a:bodyPr/>
          <a:lstStyle>
            <a:lvl1pPr>
              <a:defRPr/>
            </a:lvl1pPr>
          </a:lstStyle>
          <a:p>
            <a:fld id="{195648A3-8F63-454C-B2E6-3D233DA65DCB}" type="slidenum">
              <a:rPr lang="en-US" altLang="en-US"/>
              <a:pPr/>
              <a:t>‹#›</a:t>
            </a:fld>
            <a:endParaRPr lang="en-US" altLang="en-US"/>
          </a:p>
        </p:txBody>
      </p:sp>
    </p:spTree>
    <p:extLst>
      <p:ext uri="{BB962C8B-B14F-4D97-AF65-F5344CB8AC3E}">
        <p14:creationId xmlns:p14="http://schemas.microsoft.com/office/powerpoint/2010/main" val="3736027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8625"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9625"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798F92B-56A6-6947-A4C9-C23DBA8ACD8C}"/>
              </a:ext>
            </a:extLst>
          </p:cNvPr>
          <p:cNvSpPr>
            <a:spLocks noGrp="1" noChangeArrowheads="1"/>
          </p:cNvSpPr>
          <p:nvPr>
            <p:ph type="ftr" sz="quarter" idx="10"/>
          </p:nvPr>
        </p:nvSpPr>
        <p:spPr>
          <a:ln/>
        </p:spPr>
        <p:txBody>
          <a:bodyPr/>
          <a:lstStyle>
            <a:lvl1pPr>
              <a:defRPr/>
            </a:lvl1pPr>
          </a:lstStyle>
          <a:p>
            <a:pPr>
              <a:defRPr/>
            </a:pPr>
            <a:r>
              <a:rPr lang="en-US"/>
              <a:t>Integrated Genomics Laboratory</a:t>
            </a:r>
          </a:p>
        </p:txBody>
      </p:sp>
      <p:sp>
        <p:nvSpPr>
          <p:cNvPr id="6" name="Rectangle 6">
            <a:extLst>
              <a:ext uri="{FF2B5EF4-FFF2-40B4-BE49-F238E27FC236}">
                <a16:creationId xmlns:a16="http://schemas.microsoft.com/office/drawing/2014/main" id="{A9981936-0E53-1F4D-B2D8-9023045BEEC7}"/>
              </a:ext>
            </a:extLst>
          </p:cNvPr>
          <p:cNvSpPr>
            <a:spLocks noGrp="1" noChangeArrowheads="1"/>
          </p:cNvSpPr>
          <p:nvPr>
            <p:ph type="sldNum" sz="quarter" idx="11"/>
          </p:nvPr>
        </p:nvSpPr>
        <p:spPr>
          <a:ln/>
        </p:spPr>
        <p:txBody>
          <a:bodyPr/>
          <a:lstStyle>
            <a:lvl1pPr>
              <a:defRPr/>
            </a:lvl1pPr>
          </a:lstStyle>
          <a:p>
            <a:fld id="{6DAA60CC-DDB0-0847-AAA9-CA8388A7AA5E}" type="slidenum">
              <a:rPr lang="en-US" altLang="en-US"/>
              <a:pPr/>
              <a:t>‹#›</a:t>
            </a:fld>
            <a:endParaRPr lang="en-US" altLang="en-US"/>
          </a:p>
        </p:txBody>
      </p:sp>
    </p:spTree>
    <p:extLst>
      <p:ext uri="{BB962C8B-B14F-4D97-AF65-F5344CB8AC3E}">
        <p14:creationId xmlns:p14="http://schemas.microsoft.com/office/powerpoint/2010/main" val="1347298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9977AD4-79A5-254C-99BF-9343C840C6E6}"/>
              </a:ext>
            </a:extLst>
          </p:cNvPr>
          <p:cNvSpPr>
            <a:spLocks noGrp="1" noChangeArrowheads="1"/>
          </p:cNvSpPr>
          <p:nvPr>
            <p:ph type="ftr" sz="quarter" idx="10"/>
          </p:nvPr>
        </p:nvSpPr>
        <p:spPr>
          <a:ln/>
        </p:spPr>
        <p:txBody>
          <a:bodyPr/>
          <a:lstStyle>
            <a:lvl1pPr>
              <a:defRPr/>
            </a:lvl1pPr>
          </a:lstStyle>
          <a:p>
            <a:pPr>
              <a:defRPr/>
            </a:pPr>
            <a:r>
              <a:rPr lang="en-US"/>
              <a:t>Integrated Genomics Laboratory</a:t>
            </a:r>
          </a:p>
        </p:txBody>
      </p:sp>
      <p:sp>
        <p:nvSpPr>
          <p:cNvPr id="8" name="Rectangle 6">
            <a:extLst>
              <a:ext uri="{FF2B5EF4-FFF2-40B4-BE49-F238E27FC236}">
                <a16:creationId xmlns:a16="http://schemas.microsoft.com/office/drawing/2014/main" id="{B02DD3B1-970F-C144-ACC4-7217A70CE6AE}"/>
              </a:ext>
            </a:extLst>
          </p:cNvPr>
          <p:cNvSpPr>
            <a:spLocks noGrp="1" noChangeArrowheads="1"/>
          </p:cNvSpPr>
          <p:nvPr>
            <p:ph type="sldNum" sz="quarter" idx="11"/>
          </p:nvPr>
        </p:nvSpPr>
        <p:spPr>
          <a:ln/>
        </p:spPr>
        <p:txBody>
          <a:bodyPr/>
          <a:lstStyle>
            <a:lvl1pPr>
              <a:defRPr/>
            </a:lvl1pPr>
          </a:lstStyle>
          <a:p>
            <a:fld id="{E0C486CD-427E-2E40-9EA8-522AAE3F3007}" type="slidenum">
              <a:rPr lang="en-US" altLang="en-US"/>
              <a:pPr/>
              <a:t>‹#›</a:t>
            </a:fld>
            <a:endParaRPr lang="en-US" altLang="en-US"/>
          </a:p>
        </p:txBody>
      </p:sp>
    </p:spTree>
    <p:extLst>
      <p:ext uri="{BB962C8B-B14F-4D97-AF65-F5344CB8AC3E}">
        <p14:creationId xmlns:p14="http://schemas.microsoft.com/office/powerpoint/2010/main" val="1746542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65CAEA20-46FF-E94D-A58E-CBB9FF616F2A}"/>
              </a:ext>
            </a:extLst>
          </p:cNvPr>
          <p:cNvSpPr>
            <a:spLocks noGrp="1" noChangeArrowheads="1"/>
          </p:cNvSpPr>
          <p:nvPr>
            <p:ph type="ftr" sz="quarter" idx="10"/>
          </p:nvPr>
        </p:nvSpPr>
        <p:spPr>
          <a:ln/>
        </p:spPr>
        <p:txBody>
          <a:bodyPr/>
          <a:lstStyle>
            <a:lvl1pPr>
              <a:defRPr/>
            </a:lvl1pPr>
          </a:lstStyle>
          <a:p>
            <a:pPr>
              <a:defRPr/>
            </a:pPr>
            <a:r>
              <a:rPr lang="en-US"/>
              <a:t>Integrated Genomics Laboratory</a:t>
            </a:r>
          </a:p>
        </p:txBody>
      </p:sp>
      <p:sp>
        <p:nvSpPr>
          <p:cNvPr id="4" name="Rectangle 6">
            <a:extLst>
              <a:ext uri="{FF2B5EF4-FFF2-40B4-BE49-F238E27FC236}">
                <a16:creationId xmlns:a16="http://schemas.microsoft.com/office/drawing/2014/main" id="{BC573709-8AB3-794F-BE04-C61943641E72}"/>
              </a:ext>
            </a:extLst>
          </p:cNvPr>
          <p:cNvSpPr>
            <a:spLocks noGrp="1" noChangeArrowheads="1"/>
          </p:cNvSpPr>
          <p:nvPr>
            <p:ph type="sldNum" sz="quarter" idx="11"/>
          </p:nvPr>
        </p:nvSpPr>
        <p:spPr>
          <a:ln/>
        </p:spPr>
        <p:txBody>
          <a:bodyPr/>
          <a:lstStyle>
            <a:lvl1pPr>
              <a:defRPr/>
            </a:lvl1pPr>
          </a:lstStyle>
          <a:p>
            <a:fld id="{006F4ADC-1654-9544-8C7E-AE6525674FDC}" type="slidenum">
              <a:rPr lang="en-US" altLang="en-US"/>
              <a:pPr/>
              <a:t>‹#›</a:t>
            </a:fld>
            <a:endParaRPr lang="en-US" altLang="en-US"/>
          </a:p>
        </p:txBody>
      </p:sp>
    </p:spTree>
    <p:extLst>
      <p:ext uri="{BB962C8B-B14F-4D97-AF65-F5344CB8AC3E}">
        <p14:creationId xmlns:p14="http://schemas.microsoft.com/office/powerpoint/2010/main" val="14520029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BAE6B41-D747-6D4D-97EB-34509B9D613C}"/>
              </a:ext>
            </a:extLst>
          </p:cNvPr>
          <p:cNvSpPr>
            <a:spLocks noGrp="1" noChangeArrowheads="1"/>
          </p:cNvSpPr>
          <p:nvPr>
            <p:ph type="ftr" sz="quarter" idx="10"/>
          </p:nvPr>
        </p:nvSpPr>
        <p:spPr>
          <a:ln/>
        </p:spPr>
        <p:txBody>
          <a:bodyPr/>
          <a:lstStyle>
            <a:lvl1pPr>
              <a:defRPr/>
            </a:lvl1pPr>
          </a:lstStyle>
          <a:p>
            <a:pPr>
              <a:defRPr/>
            </a:pPr>
            <a:r>
              <a:rPr lang="en-US"/>
              <a:t>Integrated Genomics Laboratory</a:t>
            </a:r>
          </a:p>
        </p:txBody>
      </p:sp>
      <p:sp>
        <p:nvSpPr>
          <p:cNvPr id="3" name="Rectangle 6">
            <a:extLst>
              <a:ext uri="{FF2B5EF4-FFF2-40B4-BE49-F238E27FC236}">
                <a16:creationId xmlns:a16="http://schemas.microsoft.com/office/drawing/2014/main" id="{E2E13379-CB24-0C49-A42D-6142848CED4F}"/>
              </a:ext>
            </a:extLst>
          </p:cNvPr>
          <p:cNvSpPr>
            <a:spLocks noGrp="1" noChangeArrowheads="1"/>
          </p:cNvSpPr>
          <p:nvPr>
            <p:ph type="sldNum" sz="quarter" idx="11"/>
          </p:nvPr>
        </p:nvSpPr>
        <p:spPr>
          <a:ln/>
        </p:spPr>
        <p:txBody>
          <a:bodyPr/>
          <a:lstStyle>
            <a:lvl1pPr>
              <a:defRPr/>
            </a:lvl1pPr>
          </a:lstStyle>
          <a:p>
            <a:fld id="{98D61603-FE37-F945-B5D0-3FAEFE2351C5}" type="slidenum">
              <a:rPr lang="en-US" altLang="en-US"/>
              <a:pPr/>
              <a:t>‹#›</a:t>
            </a:fld>
            <a:endParaRPr lang="en-US" altLang="en-US"/>
          </a:p>
        </p:txBody>
      </p:sp>
    </p:spTree>
    <p:extLst>
      <p:ext uri="{BB962C8B-B14F-4D97-AF65-F5344CB8AC3E}">
        <p14:creationId xmlns:p14="http://schemas.microsoft.com/office/powerpoint/2010/main" val="404495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2E4C9268-3E9D-7E46-930F-E6C8F8A5DC9D}"/>
              </a:ext>
            </a:extLst>
          </p:cNvPr>
          <p:cNvSpPr>
            <a:spLocks noGrp="1" noChangeArrowheads="1"/>
          </p:cNvSpPr>
          <p:nvPr>
            <p:ph type="ftr" sz="quarter" idx="10"/>
          </p:nvPr>
        </p:nvSpPr>
        <p:spPr>
          <a:ln/>
        </p:spPr>
        <p:txBody>
          <a:bodyPr/>
          <a:lstStyle>
            <a:lvl1pPr>
              <a:defRPr/>
            </a:lvl1pPr>
          </a:lstStyle>
          <a:p>
            <a:pPr>
              <a:defRPr/>
            </a:pPr>
            <a:r>
              <a:rPr lang="en-US"/>
              <a:t>Integrated Genomics Laboratory</a:t>
            </a:r>
          </a:p>
        </p:txBody>
      </p:sp>
      <p:sp>
        <p:nvSpPr>
          <p:cNvPr id="6" name="Rectangle 6">
            <a:extLst>
              <a:ext uri="{FF2B5EF4-FFF2-40B4-BE49-F238E27FC236}">
                <a16:creationId xmlns:a16="http://schemas.microsoft.com/office/drawing/2014/main" id="{7917DD85-EEBF-1E45-ABE2-C5D89385D7CC}"/>
              </a:ext>
            </a:extLst>
          </p:cNvPr>
          <p:cNvSpPr>
            <a:spLocks noGrp="1" noChangeArrowheads="1"/>
          </p:cNvSpPr>
          <p:nvPr>
            <p:ph type="sldNum" sz="quarter" idx="11"/>
          </p:nvPr>
        </p:nvSpPr>
        <p:spPr>
          <a:ln/>
        </p:spPr>
        <p:txBody>
          <a:bodyPr/>
          <a:lstStyle>
            <a:lvl1pPr>
              <a:defRPr/>
            </a:lvl1pPr>
          </a:lstStyle>
          <a:p>
            <a:fld id="{8C4EE72E-AD56-AB49-8822-0BB1634ADD48}" type="slidenum">
              <a:rPr lang="en-US" altLang="en-US"/>
              <a:pPr/>
              <a:t>‹#›</a:t>
            </a:fld>
            <a:endParaRPr lang="en-US" altLang="en-US"/>
          </a:p>
        </p:txBody>
      </p:sp>
    </p:spTree>
    <p:extLst>
      <p:ext uri="{BB962C8B-B14F-4D97-AF65-F5344CB8AC3E}">
        <p14:creationId xmlns:p14="http://schemas.microsoft.com/office/powerpoint/2010/main" val="1091287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E486371A-2FD1-254F-85DE-BA9F08A12954}"/>
              </a:ext>
            </a:extLst>
          </p:cNvPr>
          <p:cNvSpPr>
            <a:spLocks noGrp="1" noChangeArrowheads="1"/>
          </p:cNvSpPr>
          <p:nvPr>
            <p:ph type="ftr" sz="quarter" idx="10"/>
          </p:nvPr>
        </p:nvSpPr>
        <p:spPr>
          <a:ln/>
        </p:spPr>
        <p:txBody>
          <a:bodyPr/>
          <a:lstStyle>
            <a:lvl1pPr>
              <a:defRPr/>
            </a:lvl1pPr>
          </a:lstStyle>
          <a:p>
            <a:pPr>
              <a:defRPr/>
            </a:pPr>
            <a:r>
              <a:rPr lang="en-US"/>
              <a:t>Integrated Genomics Laboratory</a:t>
            </a:r>
          </a:p>
        </p:txBody>
      </p:sp>
      <p:sp>
        <p:nvSpPr>
          <p:cNvPr id="6" name="Rectangle 6">
            <a:extLst>
              <a:ext uri="{FF2B5EF4-FFF2-40B4-BE49-F238E27FC236}">
                <a16:creationId xmlns:a16="http://schemas.microsoft.com/office/drawing/2014/main" id="{95583648-CE86-EE4F-A935-B1ABA02FBACE}"/>
              </a:ext>
            </a:extLst>
          </p:cNvPr>
          <p:cNvSpPr>
            <a:spLocks noGrp="1" noChangeArrowheads="1"/>
          </p:cNvSpPr>
          <p:nvPr>
            <p:ph type="sldNum" sz="quarter" idx="11"/>
          </p:nvPr>
        </p:nvSpPr>
        <p:spPr>
          <a:ln/>
        </p:spPr>
        <p:txBody>
          <a:bodyPr/>
          <a:lstStyle>
            <a:lvl1pPr>
              <a:defRPr/>
            </a:lvl1pPr>
          </a:lstStyle>
          <a:p>
            <a:fld id="{0E6163AC-EF0F-C84B-B4C5-7BA4DEE93013}" type="slidenum">
              <a:rPr lang="en-US" altLang="en-US"/>
              <a:pPr/>
              <a:t>‹#›</a:t>
            </a:fld>
            <a:endParaRPr lang="en-US" altLang="en-US"/>
          </a:p>
        </p:txBody>
      </p:sp>
    </p:spTree>
    <p:extLst>
      <p:ext uri="{BB962C8B-B14F-4D97-AF65-F5344CB8AC3E}">
        <p14:creationId xmlns:p14="http://schemas.microsoft.com/office/powerpoint/2010/main" val="3072857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 Photo and Bullet Text w/Logo">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0" y="0"/>
            <a:ext cx="2445847"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Placeholder 1"/>
          <p:cNvSpPr>
            <a:spLocks noGrp="1"/>
          </p:cNvSpPr>
          <p:nvPr>
            <p:ph type="title" hasCustomPrompt="1"/>
          </p:nvPr>
        </p:nvSpPr>
        <p:spPr>
          <a:xfrm>
            <a:off x="3174898" y="682610"/>
            <a:ext cx="5467880" cy="752528"/>
          </a:xfrm>
          <a:prstGeom prst="rect">
            <a:avLst/>
          </a:prstGeom>
        </p:spPr>
        <p:txBody>
          <a:bodyPr vert="horz" lIns="91440" tIns="45720" rIns="91440" bIns="45720" rtlCol="0" anchor="ctr">
            <a:noAutofit/>
          </a:bodyPr>
          <a:lstStyle>
            <a:lvl1pPr algn="l">
              <a:defRPr sz="3200"/>
            </a:lvl1pPr>
          </a:lstStyle>
          <a:p>
            <a:r>
              <a:rPr lang="en-US" dirty="0"/>
              <a:t>Click to edit master title style</a:t>
            </a:r>
          </a:p>
        </p:txBody>
      </p:sp>
      <p:sp>
        <p:nvSpPr>
          <p:cNvPr id="10" name="Text Placeholder 2"/>
          <p:cNvSpPr>
            <a:spLocks noGrp="1"/>
          </p:cNvSpPr>
          <p:nvPr>
            <p:ph idx="10" hasCustomPrompt="1"/>
          </p:nvPr>
        </p:nvSpPr>
        <p:spPr>
          <a:xfrm>
            <a:off x="3174898" y="1540962"/>
            <a:ext cx="5300242" cy="3314757"/>
          </a:xfrm>
          <a:prstGeom prst="rect">
            <a:avLst/>
          </a:prstGeom>
        </p:spPr>
        <p:txBody>
          <a:bodyPr vert="horz" lIns="91440" tIns="45720" rIns="91440" bIns="45720" rtlCol="0">
            <a:normAutofit/>
          </a:bodyPr>
          <a:lstStyle>
            <a:lvl1pPr>
              <a:lnSpc>
                <a:spcPct val="130000"/>
              </a:lnSpc>
              <a:defRPr sz="2000">
                <a:solidFill>
                  <a:srgbClr val="585E60"/>
                </a:solidFill>
                <a:latin typeface="Noto Serif"/>
                <a:cs typeface="Noto Serif"/>
              </a:defRPr>
            </a:lvl1pPr>
            <a:lvl2pPr>
              <a:lnSpc>
                <a:spcPct val="130000"/>
              </a:lnSpc>
              <a:defRPr sz="2000">
                <a:solidFill>
                  <a:srgbClr val="585E60"/>
                </a:solidFill>
                <a:latin typeface="Noto Serif"/>
                <a:cs typeface="Noto Serif"/>
              </a:defRPr>
            </a:lvl2pPr>
            <a:lvl3pPr>
              <a:lnSpc>
                <a:spcPct val="130000"/>
              </a:lnSpc>
              <a:defRPr sz="2000">
                <a:solidFill>
                  <a:srgbClr val="585E60"/>
                </a:solidFill>
                <a:latin typeface="Noto Serif"/>
                <a:cs typeface="Noto Serif"/>
              </a:defRPr>
            </a:lvl3pPr>
            <a:lvl4pPr>
              <a:lnSpc>
                <a:spcPct val="130000"/>
              </a:lnSpc>
              <a:defRPr sz="2000">
                <a:solidFill>
                  <a:srgbClr val="585E60"/>
                </a:solidFill>
                <a:latin typeface="Noto Serif"/>
                <a:cs typeface="Noto Serif"/>
              </a:defRPr>
            </a:lvl4pPr>
            <a:lvl5pPr>
              <a:lnSpc>
                <a:spcPct val="130000"/>
              </a:lnSpc>
              <a:defRPr sz="2000">
                <a:solidFill>
                  <a:srgbClr val="585E60"/>
                </a:solidFill>
                <a:latin typeface="Noto Serif"/>
                <a:cs typeface="Noto Seri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37618581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C9A947E-EEF6-DF4E-B40B-F72A2E2BDC2C}"/>
              </a:ext>
            </a:extLst>
          </p:cNvPr>
          <p:cNvSpPr>
            <a:spLocks noGrp="1" noChangeArrowheads="1"/>
          </p:cNvSpPr>
          <p:nvPr>
            <p:ph type="ftr" sz="quarter" idx="10"/>
          </p:nvPr>
        </p:nvSpPr>
        <p:spPr>
          <a:ln/>
        </p:spPr>
        <p:txBody>
          <a:bodyPr/>
          <a:lstStyle>
            <a:lvl1pPr>
              <a:defRPr/>
            </a:lvl1pPr>
          </a:lstStyle>
          <a:p>
            <a:pPr>
              <a:defRPr/>
            </a:pPr>
            <a:r>
              <a:rPr lang="en-US"/>
              <a:t>Integrated Genomics Laboratory</a:t>
            </a:r>
          </a:p>
        </p:txBody>
      </p:sp>
      <p:sp>
        <p:nvSpPr>
          <p:cNvPr id="5" name="Rectangle 6">
            <a:extLst>
              <a:ext uri="{FF2B5EF4-FFF2-40B4-BE49-F238E27FC236}">
                <a16:creationId xmlns:a16="http://schemas.microsoft.com/office/drawing/2014/main" id="{93CAA68B-0B41-1F43-AFF8-59E11E0D873C}"/>
              </a:ext>
            </a:extLst>
          </p:cNvPr>
          <p:cNvSpPr>
            <a:spLocks noGrp="1" noChangeArrowheads="1"/>
          </p:cNvSpPr>
          <p:nvPr>
            <p:ph type="sldNum" sz="quarter" idx="11"/>
          </p:nvPr>
        </p:nvSpPr>
        <p:spPr>
          <a:ln/>
        </p:spPr>
        <p:txBody>
          <a:bodyPr/>
          <a:lstStyle>
            <a:lvl1pPr>
              <a:defRPr/>
            </a:lvl1pPr>
          </a:lstStyle>
          <a:p>
            <a:fld id="{BEE5FCA2-0780-F041-AEDC-54F315A799A2}" type="slidenum">
              <a:rPr lang="en-US" altLang="en-US"/>
              <a:pPr/>
              <a:t>‹#›</a:t>
            </a:fld>
            <a:endParaRPr lang="en-US" altLang="en-US"/>
          </a:p>
        </p:txBody>
      </p:sp>
    </p:spTree>
    <p:extLst>
      <p:ext uri="{BB962C8B-B14F-4D97-AF65-F5344CB8AC3E}">
        <p14:creationId xmlns:p14="http://schemas.microsoft.com/office/powerpoint/2010/main" val="13882409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0" y="150813"/>
            <a:ext cx="2057400" cy="5975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150813"/>
            <a:ext cx="6022975" cy="5975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392EAA4D-B2C6-194C-B3FD-553A2DEA5EF8}"/>
              </a:ext>
            </a:extLst>
          </p:cNvPr>
          <p:cNvSpPr>
            <a:spLocks noGrp="1" noChangeArrowheads="1"/>
          </p:cNvSpPr>
          <p:nvPr>
            <p:ph type="ftr" sz="quarter" idx="10"/>
          </p:nvPr>
        </p:nvSpPr>
        <p:spPr>
          <a:ln/>
        </p:spPr>
        <p:txBody>
          <a:bodyPr/>
          <a:lstStyle>
            <a:lvl1pPr>
              <a:defRPr/>
            </a:lvl1pPr>
          </a:lstStyle>
          <a:p>
            <a:pPr>
              <a:defRPr/>
            </a:pPr>
            <a:r>
              <a:rPr lang="en-US"/>
              <a:t>Integrated Genomics Laboratory</a:t>
            </a:r>
          </a:p>
        </p:txBody>
      </p:sp>
      <p:sp>
        <p:nvSpPr>
          <p:cNvPr id="5" name="Rectangle 6">
            <a:extLst>
              <a:ext uri="{FF2B5EF4-FFF2-40B4-BE49-F238E27FC236}">
                <a16:creationId xmlns:a16="http://schemas.microsoft.com/office/drawing/2014/main" id="{B3D83CE7-596E-A74C-AA85-2E21B77840A0}"/>
              </a:ext>
            </a:extLst>
          </p:cNvPr>
          <p:cNvSpPr>
            <a:spLocks noGrp="1" noChangeArrowheads="1"/>
          </p:cNvSpPr>
          <p:nvPr>
            <p:ph type="sldNum" sz="quarter" idx="11"/>
          </p:nvPr>
        </p:nvSpPr>
        <p:spPr>
          <a:ln/>
        </p:spPr>
        <p:txBody>
          <a:bodyPr/>
          <a:lstStyle>
            <a:lvl1pPr>
              <a:defRPr/>
            </a:lvl1pPr>
          </a:lstStyle>
          <a:p>
            <a:fld id="{8C83BA76-F368-6F45-8361-578759F0306D}" type="slidenum">
              <a:rPr lang="en-US" altLang="en-US"/>
              <a:pPr/>
              <a:t>‹#›</a:t>
            </a:fld>
            <a:endParaRPr lang="en-US" altLang="en-US"/>
          </a:p>
        </p:txBody>
      </p:sp>
    </p:spTree>
    <p:extLst>
      <p:ext uri="{BB962C8B-B14F-4D97-AF65-F5344CB8AC3E}">
        <p14:creationId xmlns:p14="http://schemas.microsoft.com/office/powerpoint/2010/main" val="31953742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150813"/>
            <a:ext cx="8229600" cy="611187"/>
          </a:xfrm>
        </p:spPr>
        <p:txBody>
          <a:bodyPr/>
          <a:lstStyle/>
          <a:p>
            <a:r>
              <a:rPr lang="en-US"/>
              <a:t>Click to edit Master title style</a:t>
            </a:r>
          </a:p>
        </p:txBody>
      </p:sp>
      <p:sp>
        <p:nvSpPr>
          <p:cNvPr id="3" name="Text Placeholder 2"/>
          <p:cNvSpPr>
            <a:spLocks noGrp="1"/>
          </p:cNvSpPr>
          <p:nvPr>
            <p:ph type="body" sz="half" idx="1"/>
          </p:nvPr>
        </p:nvSpPr>
        <p:spPr>
          <a:xfrm>
            <a:off x="428625" y="1828800"/>
            <a:ext cx="4038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9625" y="1828800"/>
            <a:ext cx="4038600" cy="2071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9625" y="4052888"/>
            <a:ext cx="4038600" cy="207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69592EB3-4BDF-E842-A16C-6BE34C8E9149}"/>
              </a:ext>
            </a:extLst>
          </p:cNvPr>
          <p:cNvSpPr>
            <a:spLocks noGrp="1" noChangeArrowheads="1"/>
          </p:cNvSpPr>
          <p:nvPr>
            <p:ph type="ftr" sz="quarter" idx="10"/>
          </p:nvPr>
        </p:nvSpPr>
        <p:spPr>
          <a:ln/>
        </p:spPr>
        <p:txBody>
          <a:bodyPr/>
          <a:lstStyle>
            <a:lvl1pPr>
              <a:defRPr/>
            </a:lvl1pPr>
          </a:lstStyle>
          <a:p>
            <a:pPr>
              <a:defRPr/>
            </a:pPr>
            <a:r>
              <a:rPr lang="en-US"/>
              <a:t>Integrated Genomics Laboratory</a:t>
            </a:r>
          </a:p>
        </p:txBody>
      </p:sp>
      <p:sp>
        <p:nvSpPr>
          <p:cNvPr id="7" name="Rectangle 6">
            <a:extLst>
              <a:ext uri="{FF2B5EF4-FFF2-40B4-BE49-F238E27FC236}">
                <a16:creationId xmlns:a16="http://schemas.microsoft.com/office/drawing/2014/main" id="{895A3964-1644-F64D-975C-8DA905A9E921}"/>
              </a:ext>
            </a:extLst>
          </p:cNvPr>
          <p:cNvSpPr>
            <a:spLocks noGrp="1" noChangeArrowheads="1"/>
          </p:cNvSpPr>
          <p:nvPr>
            <p:ph type="sldNum" sz="quarter" idx="11"/>
          </p:nvPr>
        </p:nvSpPr>
        <p:spPr>
          <a:ln/>
        </p:spPr>
        <p:txBody>
          <a:bodyPr/>
          <a:lstStyle>
            <a:lvl1pPr>
              <a:defRPr/>
            </a:lvl1pPr>
          </a:lstStyle>
          <a:p>
            <a:fld id="{DF9E2F95-98DE-5F4C-976E-FE3031F5900B}" type="slidenum">
              <a:rPr lang="en-US" altLang="en-US"/>
              <a:pPr/>
              <a:t>‹#›</a:t>
            </a:fld>
            <a:endParaRPr lang="en-US" altLang="en-US"/>
          </a:p>
        </p:txBody>
      </p:sp>
    </p:spTree>
    <p:extLst>
      <p:ext uri="{BB962C8B-B14F-4D97-AF65-F5344CB8AC3E}">
        <p14:creationId xmlns:p14="http://schemas.microsoft.com/office/powerpoint/2010/main" val="649442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Bulleted Lis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254" y="683764"/>
            <a:ext cx="7957748" cy="828210"/>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sz="half" idx="1" hasCustomPrompt="1"/>
          </p:nvPr>
        </p:nvSpPr>
        <p:spPr>
          <a:xfrm>
            <a:off x="575254" y="1634014"/>
            <a:ext cx="3920546" cy="3890908"/>
          </a:xfrm>
        </p:spPr>
        <p:txBody>
          <a:bodyPr>
            <a:normAutofit/>
          </a:bodyPr>
          <a:lstStyle>
            <a:lvl1pPr>
              <a:defRPr sz="2000" b="0" i="0">
                <a:solidFill>
                  <a:srgbClr val="585E60"/>
                </a:solidFill>
                <a:latin typeface="Noto Serif"/>
                <a:cs typeface="Noto Serif"/>
              </a:defRPr>
            </a:lvl1pPr>
            <a:lvl2pPr>
              <a:defRPr sz="2000" b="0" i="0">
                <a:solidFill>
                  <a:srgbClr val="585E60"/>
                </a:solidFill>
                <a:latin typeface="Noto Serif"/>
                <a:cs typeface="Noto Serif"/>
              </a:defRPr>
            </a:lvl2pPr>
            <a:lvl3pPr>
              <a:defRPr sz="2000" b="0" i="0">
                <a:solidFill>
                  <a:srgbClr val="585E60"/>
                </a:solidFill>
                <a:latin typeface="Noto Serif"/>
                <a:cs typeface="Noto Serif"/>
              </a:defRPr>
            </a:lvl3pPr>
            <a:lvl4pPr>
              <a:defRPr sz="2000" b="0" i="0">
                <a:solidFill>
                  <a:srgbClr val="585E60"/>
                </a:solidFill>
                <a:latin typeface="Noto Serif"/>
                <a:cs typeface="Noto Serif"/>
              </a:defRPr>
            </a:lvl4pPr>
            <a:lvl5pPr>
              <a:defRPr sz="2000" b="0" i="0">
                <a:solidFill>
                  <a:srgbClr val="585E60"/>
                </a:solidFill>
                <a:latin typeface="Noto Serif"/>
                <a:cs typeface="Noto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1634013"/>
            <a:ext cx="3884802" cy="3890909"/>
          </a:xfrm>
        </p:spPr>
        <p:txBody>
          <a:bodyPr>
            <a:normAutofit/>
          </a:bodyPr>
          <a:lstStyle>
            <a:lvl1pPr>
              <a:defRPr sz="2000">
                <a:solidFill>
                  <a:srgbClr val="585E60"/>
                </a:solidFill>
                <a:latin typeface="Noto Serif"/>
                <a:cs typeface="Noto Serif"/>
              </a:defRPr>
            </a:lvl1pPr>
            <a:lvl2pPr>
              <a:defRPr sz="2000">
                <a:solidFill>
                  <a:srgbClr val="585E60"/>
                </a:solidFill>
                <a:latin typeface="Noto Serif"/>
                <a:cs typeface="Noto Serif"/>
              </a:defRPr>
            </a:lvl2pPr>
            <a:lvl3pPr>
              <a:defRPr sz="2000">
                <a:solidFill>
                  <a:srgbClr val="585E60"/>
                </a:solidFill>
                <a:latin typeface="Noto Serif"/>
                <a:cs typeface="Noto Serif"/>
              </a:defRPr>
            </a:lvl3pPr>
            <a:lvl4pPr>
              <a:defRPr sz="2000">
                <a:solidFill>
                  <a:srgbClr val="585E60"/>
                </a:solidFill>
                <a:latin typeface="Noto Serif"/>
                <a:cs typeface="Noto Serif"/>
              </a:defRPr>
            </a:lvl4pPr>
            <a:lvl5pPr>
              <a:defRPr sz="2000">
                <a:solidFill>
                  <a:srgbClr val="585E60"/>
                </a:solidFill>
                <a:latin typeface="Noto Serif"/>
                <a:cs typeface="Noto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96032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 Slide w/Logo">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987746" y="1187581"/>
            <a:ext cx="7243471" cy="451517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3" name="Text Placeholder 2"/>
          <p:cNvSpPr>
            <a:spLocks noGrp="1"/>
          </p:cNvSpPr>
          <p:nvPr>
            <p:ph type="body" sz="quarter" idx="10" hasCustomPrompt="1"/>
          </p:nvPr>
        </p:nvSpPr>
        <p:spPr>
          <a:xfrm>
            <a:off x="575864" y="493443"/>
            <a:ext cx="4597400" cy="447218"/>
          </a:xfrm>
        </p:spPr>
        <p:txBody>
          <a:bodyPr/>
          <a:lstStyle>
            <a:lvl1pPr marL="0" indent="0">
              <a:buNone/>
              <a:defRPr b="0" i="0">
                <a:solidFill>
                  <a:schemeClr val="accent4"/>
                </a:solidFill>
                <a:latin typeface="Lato Regular"/>
                <a:cs typeface="Lato Regular"/>
              </a:defRPr>
            </a:lvl1pPr>
            <a:lvl2pPr marL="457200" indent="0">
              <a:buNone/>
              <a:defRPr/>
            </a:lvl2pPr>
            <a:lvl3pPr marL="914400" indent="0">
              <a:buNone/>
              <a:defRPr/>
            </a:lvl3pPr>
            <a:lvl4pPr marL="1371600" indent="0">
              <a:buNone/>
              <a:defRPr/>
            </a:lvl4pPr>
          </a:lstStyle>
          <a:p>
            <a:pPr lvl="0"/>
            <a:r>
              <a:rPr lang="en-US" dirty="0"/>
              <a:t>Title of Object</a:t>
            </a:r>
          </a:p>
        </p:txBody>
      </p:sp>
      <p:sp>
        <p:nvSpPr>
          <p:cNvPr id="4" name="Slide Number Placeholder 5"/>
          <p:cNvSpPr>
            <a:spLocks noGrp="1"/>
          </p:cNvSpPr>
          <p:nvPr userDrawn="1"/>
        </p:nvSpPr>
        <p:spPr>
          <a:xfrm>
            <a:off x="211579" y="636684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272320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ort Drop Quote, Lato ">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1940215" y="2010661"/>
            <a:ext cx="5300242" cy="3104177"/>
          </a:xfrm>
          <a:prstGeom prst="rect">
            <a:avLst/>
          </a:prstGeom>
        </p:spPr>
        <p:txBody>
          <a:bodyPr vert="horz" lIns="91440" tIns="45720" rIns="91440" bIns="45720" rtlCol="0" anchor="ctr">
            <a:normAutofit/>
          </a:bodyPr>
          <a:lstStyle>
            <a:lvl1pPr marL="228600" indent="-173736" algn="l">
              <a:defRPr baseline="0"/>
            </a:lvl1pPr>
          </a:lstStyle>
          <a:p>
            <a:r>
              <a:rPr lang="en-US" dirty="0"/>
              <a:t>“Click to add short drop quote”</a:t>
            </a:r>
            <a:br>
              <a:rPr lang="en-US" dirty="0"/>
            </a:br>
            <a:endParaRPr lang="en-US" dirty="0"/>
          </a:p>
        </p:txBody>
      </p:sp>
      <p:sp>
        <p:nvSpPr>
          <p:cNvPr id="3"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12190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nger Drop Quote, Noto Seri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2922" y="980126"/>
            <a:ext cx="7604983" cy="3464874"/>
          </a:xfrm>
        </p:spPr>
        <p:txBody>
          <a:bodyPr>
            <a:normAutofit/>
          </a:bodyPr>
          <a:lstStyle>
            <a:lvl1pPr algn="l">
              <a:lnSpc>
                <a:spcPct val="120000"/>
              </a:lnSpc>
              <a:defRPr sz="2800" baseline="0">
                <a:solidFill>
                  <a:srgbClr val="585E60"/>
                </a:solidFill>
                <a:latin typeface="Noto Serif"/>
                <a:cs typeface="Noto Serif"/>
              </a:defRPr>
            </a:lvl1pPr>
          </a:lstStyle>
          <a:p>
            <a:r>
              <a:rPr lang="en-US" dirty="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p>
        </p:txBody>
      </p:sp>
      <p:sp>
        <p:nvSpPr>
          <p:cNvPr id="5" name="Text Placeholder 4"/>
          <p:cNvSpPr>
            <a:spLocks noGrp="1"/>
          </p:cNvSpPr>
          <p:nvPr>
            <p:ph type="body" sz="quarter" idx="10" hasCustomPrompt="1"/>
          </p:nvPr>
        </p:nvSpPr>
        <p:spPr>
          <a:xfrm>
            <a:off x="802922" y="5067404"/>
            <a:ext cx="4111625" cy="504825"/>
          </a:xfrm>
        </p:spPr>
        <p:txBody>
          <a:bodyPr/>
          <a:lstStyle>
            <a:lvl1pPr marL="0" indent="0">
              <a:buNone/>
              <a:defRPr sz="2000">
                <a:solidFill>
                  <a:srgbClr val="585E60"/>
                </a:solidFill>
              </a:defRPr>
            </a:lvl1pPr>
          </a:lstStyle>
          <a:p>
            <a:pPr lvl="0"/>
            <a:r>
              <a:rPr lang="en-US" dirty="0"/>
              <a:t>— Click to add attribution</a:t>
            </a:r>
          </a:p>
        </p:txBody>
      </p:sp>
      <p:sp>
        <p:nvSpPr>
          <p:cNvPr id="4" name="Slide Number Placeholder 5"/>
          <p:cNvSpPr>
            <a:spLocks noGrp="1"/>
          </p:cNvSpPr>
          <p:nvPr userDrawn="1"/>
        </p:nvSpPr>
        <p:spPr>
          <a:xfrm>
            <a:off x="211579" y="636684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64284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line and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solidFill>
                  <a:schemeClr val="accent3"/>
                </a:solidFill>
              </a:defRPr>
            </a:lvl1pPr>
          </a:lstStyle>
          <a:p>
            <a:r>
              <a:rPr lang="en-US" dirty="0"/>
              <a:t>Click to edit title style</a:t>
            </a:r>
          </a:p>
        </p:txBody>
      </p:sp>
      <p:sp>
        <p:nvSpPr>
          <p:cNvPr id="3" name="Slide Number Placeholder 5"/>
          <p:cNvSpPr>
            <a:spLocks noGrp="1"/>
          </p:cNvSpPr>
          <p:nvPr userDrawn="1"/>
        </p:nvSpPr>
        <p:spPr>
          <a:xfrm>
            <a:off x="211579" y="636684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2172137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709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5.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922" y="677164"/>
            <a:ext cx="7604983" cy="82821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02922" y="1885144"/>
            <a:ext cx="7604983" cy="2985525"/>
          </a:xfrm>
          <a:prstGeom prst="rect">
            <a:avLst/>
          </a:prstGeom>
        </p:spPr>
        <p:txBody>
          <a:bodyPr vert="horz" lIns="91440" tIns="45720" rIns="91440" bIns="45720" rtlCol="0">
            <a:normAutofit/>
          </a:bodyPr>
          <a:lstStyle/>
          <a:p>
            <a:pPr lvl="0"/>
            <a:r>
              <a:rPr lang="en-US" dirty="0"/>
              <a:t>Click to edit master text style</a:t>
            </a:r>
          </a:p>
        </p:txBody>
      </p:sp>
      <p:pic>
        <p:nvPicPr>
          <p:cNvPr id="4" name="Picture 3" descr="OHSU-RGB-1CGRAY-POS.eps"/>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466700" y="5879300"/>
            <a:ext cx="430860" cy="739091"/>
          </a:xfrm>
          <a:prstGeom prst="rect">
            <a:avLst/>
          </a:prstGeom>
        </p:spPr>
      </p:pic>
    </p:spTree>
    <p:extLst>
      <p:ext uri="{BB962C8B-B14F-4D97-AF65-F5344CB8AC3E}">
        <p14:creationId xmlns:p14="http://schemas.microsoft.com/office/powerpoint/2010/main" val="3191492143"/>
      </p:ext>
    </p:extLst>
  </p:cSld>
  <p:clrMap bg1="lt1" tx1="dk1" bg2="lt2" tx2="dk2" accent1="accent1" accent2="accent2" accent3="accent3" accent4="accent4" accent5="accent5" accent6="accent6" hlink="hlink" folHlink="folHlink"/>
  <p:sldLayoutIdLst>
    <p:sldLayoutId id="2147483659" r:id="rId1"/>
    <p:sldLayoutId id="2147483687" r:id="rId2"/>
    <p:sldLayoutId id="2147483649" r:id="rId3"/>
    <p:sldLayoutId id="2147483662" r:id="rId4"/>
    <p:sldLayoutId id="2147483650" r:id="rId5"/>
    <p:sldLayoutId id="2147483669" r:id="rId6"/>
    <p:sldLayoutId id="2147483685" r:id="rId7"/>
    <p:sldLayoutId id="2147483689" r:id="rId8"/>
    <p:sldLayoutId id="2147483679" r:id="rId9"/>
  </p:sldLayoutIdLst>
  <p:hf sldNum="0" hdr="0" ftr="0" dt="0"/>
  <p:txStyles>
    <p:titleStyle>
      <a:lvl1pPr algn="ctr" defTabSz="457200" rtl="0" eaLnBrk="1" latinLnBrk="0" hangingPunct="1">
        <a:spcBef>
          <a:spcPct val="0"/>
        </a:spcBef>
        <a:buNone/>
        <a:defRPr sz="4400" b="0" i="0" kern="1200">
          <a:solidFill>
            <a:schemeClr val="accent3"/>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Noto Serif"/>
          <a:ea typeface="+mn-ea"/>
          <a:cs typeface="Noto Serif"/>
        </a:defRPr>
      </a:lvl1pPr>
      <a:lvl2pPr marL="742950" indent="-285750" algn="l" defTabSz="457200" rtl="0" eaLnBrk="1" latinLnBrk="0" hangingPunct="1">
        <a:spcBef>
          <a:spcPct val="20000"/>
        </a:spcBef>
        <a:buFont typeface="Arial"/>
        <a:buChar char="–"/>
        <a:defRPr sz="2400" kern="1200">
          <a:solidFill>
            <a:schemeClr val="tx1"/>
          </a:solidFill>
          <a:latin typeface="Lato Regular"/>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5433" y="691263"/>
            <a:ext cx="7334529"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05433" y="2016825"/>
            <a:ext cx="7334529" cy="40672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897588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67" r:id="rId3"/>
    <p:sldLayoutId id="2147483668" r:id="rId4"/>
    <p:sldLayoutId id="2147483670" r:id="rId5"/>
  </p:sldLayoutIdLst>
  <p:hf sldNum="0" hdr="0" ftr="0" dt="0"/>
  <p:txStyles>
    <p:titleStyle>
      <a:lvl1pPr algn="l" defTabSz="457200" rtl="0" eaLnBrk="1" latinLnBrk="0" hangingPunct="1">
        <a:spcBef>
          <a:spcPct val="0"/>
        </a:spcBef>
        <a:buNone/>
        <a:defRPr sz="4400" b="0" i="0" kern="1200">
          <a:solidFill>
            <a:srgbClr val="002776"/>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b="0" i="0" kern="1200">
          <a:solidFill>
            <a:srgbClr val="585E60"/>
          </a:solidFill>
          <a:latin typeface="Noto Serif"/>
          <a:ea typeface="+mn-ea"/>
          <a:cs typeface="Noto Serif"/>
        </a:defRPr>
      </a:lvl1pPr>
      <a:lvl2pPr marL="742950" indent="-285750" algn="l" defTabSz="457200" rtl="0" eaLnBrk="1" latinLnBrk="0" hangingPunct="1">
        <a:spcBef>
          <a:spcPct val="20000"/>
        </a:spcBef>
        <a:buFont typeface="Arial"/>
        <a:buChar char="–"/>
        <a:defRPr sz="2800" b="0" i="0" kern="1200">
          <a:solidFill>
            <a:srgbClr val="585E60"/>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585E60"/>
          </a:solidFill>
          <a:latin typeface="Noto Serif"/>
          <a:ea typeface="+mn-ea"/>
          <a:cs typeface="Noto Serif"/>
        </a:defRPr>
      </a:lvl3pPr>
      <a:lvl4pPr marL="1600200" indent="-228600" algn="l" defTabSz="457200" rtl="0" eaLnBrk="1" latinLnBrk="0" hangingPunct="1">
        <a:spcBef>
          <a:spcPct val="20000"/>
        </a:spcBef>
        <a:buFont typeface="Arial"/>
        <a:buChar char="–"/>
        <a:defRPr sz="2000" b="0" i="0" kern="1200">
          <a:solidFill>
            <a:srgbClr val="585E60"/>
          </a:solidFill>
          <a:latin typeface="Noto Serif"/>
          <a:ea typeface="+mn-ea"/>
          <a:cs typeface="Noto Serif"/>
        </a:defRPr>
      </a:lvl4pPr>
      <a:lvl5pPr marL="2057400" indent="-228600" algn="l" defTabSz="457200" rtl="0" eaLnBrk="1" latinLnBrk="0" hangingPunct="1">
        <a:spcBef>
          <a:spcPct val="20000"/>
        </a:spcBef>
        <a:buFont typeface="Arial"/>
        <a:buChar char="»"/>
        <a:defRPr sz="2000" b="0" i="0" kern="1200">
          <a:solidFill>
            <a:srgbClr val="585E60"/>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811362" y="693736"/>
            <a:ext cx="753443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11362" y="2019299"/>
            <a:ext cx="7534430" cy="31430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OHSU-REV.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45792" y="5838286"/>
            <a:ext cx="432452" cy="740664"/>
          </a:xfrm>
          <a:prstGeom prst="rect">
            <a:avLst/>
          </a:prstGeom>
        </p:spPr>
      </p:pic>
    </p:spTree>
    <p:extLst>
      <p:ext uri="{BB962C8B-B14F-4D97-AF65-F5344CB8AC3E}">
        <p14:creationId xmlns:p14="http://schemas.microsoft.com/office/powerpoint/2010/main" val="1399091007"/>
      </p:ext>
    </p:extLst>
  </p:cSld>
  <p:clrMap bg1="lt1" tx1="dk1" bg2="lt2" tx2="dk2" accent1="accent1" accent2="accent2" accent3="accent3" accent4="accent4" accent5="accent5" accent6="accent6" hlink="hlink" folHlink="folHlink"/>
  <p:sldLayoutIdLst>
    <p:sldLayoutId id="2147483681" r:id="rId1"/>
    <p:sldLayoutId id="2147483688" r:id="rId2"/>
    <p:sldLayoutId id="2147483674" r:id="rId3"/>
    <p:sldLayoutId id="2147483682" r:id="rId4"/>
    <p:sldLayoutId id="2147483686" r:id="rId5"/>
  </p:sldLayoutIdLst>
  <p:hf sldNum="0" hdr="0" ftr="0" dt="0"/>
  <p:txStyles>
    <p:titleStyle>
      <a:lvl1pPr algn="l" defTabSz="457200" rtl="0" eaLnBrk="1" latinLnBrk="0" hangingPunct="1">
        <a:spcBef>
          <a:spcPct val="0"/>
        </a:spcBef>
        <a:buNone/>
        <a:defRPr sz="44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752568" y="667743"/>
            <a:ext cx="7652018" cy="1143000"/>
          </a:xfrm>
          <a:prstGeom prst="rect">
            <a:avLst/>
          </a:prstGeom>
          <a:ln>
            <a:no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52568" y="1993305"/>
            <a:ext cx="7652018" cy="40555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7055342"/>
      </p:ext>
    </p:extLst>
  </p:cSld>
  <p:clrMap bg1="lt1" tx1="dk1" bg2="lt2" tx2="dk2" accent1="accent1" accent2="accent2" accent3="accent3" accent4="accent4" accent5="accent5" accent6="accent6" hlink="hlink" folHlink="folHlink"/>
  <p:sldLayoutIdLst>
    <p:sldLayoutId id="2147483678" r:id="rId1"/>
  </p:sldLayoutIdLst>
  <p:hf sldNum="0" hdr="0" ftr="0" dt="0"/>
  <p:txStyles>
    <p:titleStyle>
      <a:lvl1pPr algn="l" defTabSz="457200" rtl="0" eaLnBrk="1" latinLnBrk="0" hangingPunct="1">
        <a:spcBef>
          <a:spcPct val="0"/>
        </a:spcBef>
        <a:buNone/>
        <a:defRPr sz="44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text_white_art">
            <a:extLst>
              <a:ext uri="{FF2B5EF4-FFF2-40B4-BE49-F238E27FC236}">
                <a16:creationId xmlns:a16="http://schemas.microsoft.com/office/drawing/2014/main" id="{A4001AAA-9CCF-B04B-83AE-F9E411CC6A6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9196CCF2-41E1-3343-BB58-3313DAD848B4}"/>
              </a:ext>
            </a:extLst>
          </p:cNvPr>
          <p:cNvSpPr>
            <a:spLocks noGrp="1" noChangeArrowheads="1"/>
          </p:cNvSpPr>
          <p:nvPr>
            <p:ph type="title"/>
          </p:nvPr>
        </p:nvSpPr>
        <p:spPr bwMode="auto">
          <a:xfrm>
            <a:off x="431800" y="150813"/>
            <a:ext cx="822960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91440" bIns="45720" numCol="1" anchor="t"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901DD968-A590-514F-99AE-6982D23DA17F}"/>
              </a:ext>
            </a:extLst>
          </p:cNvPr>
          <p:cNvSpPr>
            <a:spLocks noGrp="1" noChangeArrowheads="1"/>
          </p:cNvSpPr>
          <p:nvPr>
            <p:ph type="body" idx="1"/>
          </p:nvPr>
        </p:nvSpPr>
        <p:spPr bwMode="auto">
          <a:xfrm>
            <a:off x="428625" y="1828800"/>
            <a:ext cx="82296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4BFC6C1E-7669-FF49-BCEA-94C7FB26F827}"/>
              </a:ext>
            </a:extLst>
          </p:cNvPr>
          <p:cNvSpPr>
            <a:spLocks noGrp="1" noChangeArrowheads="1"/>
          </p:cNvSpPr>
          <p:nvPr>
            <p:ph type="ftr" sz="quarter" idx="3"/>
          </p:nvPr>
        </p:nvSpPr>
        <p:spPr bwMode="auto">
          <a:xfrm>
            <a:off x="428625" y="6270625"/>
            <a:ext cx="3609975" cy="47625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spcBef>
                <a:spcPct val="0"/>
              </a:spcBef>
              <a:defRPr sz="900">
                <a:solidFill>
                  <a:srgbClr val="4D4D4D"/>
                </a:solidFill>
                <a:latin typeface="Arial" charset="0"/>
                <a:cs typeface="Arial" charset="0"/>
              </a:defRPr>
            </a:lvl1pPr>
          </a:lstStyle>
          <a:p>
            <a:pPr>
              <a:defRPr/>
            </a:pPr>
            <a:r>
              <a:rPr lang="en-US"/>
              <a:t>Integrated Genomics Laboratory</a:t>
            </a:r>
          </a:p>
        </p:txBody>
      </p:sp>
      <p:sp>
        <p:nvSpPr>
          <p:cNvPr id="1030" name="Rectangle 6">
            <a:extLst>
              <a:ext uri="{FF2B5EF4-FFF2-40B4-BE49-F238E27FC236}">
                <a16:creationId xmlns:a16="http://schemas.microsoft.com/office/drawing/2014/main" id="{DE56B467-32FD-5643-A18B-BB89A40B6F92}"/>
              </a:ext>
            </a:extLst>
          </p:cNvPr>
          <p:cNvSpPr>
            <a:spLocks noGrp="1" noChangeArrowheads="1"/>
          </p:cNvSpPr>
          <p:nvPr>
            <p:ph type="sldNum" sz="quarter" idx="4"/>
          </p:nvPr>
        </p:nvSpPr>
        <p:spPr bwMode="auto">
          <a:xfrm>
            <a:off x="4195763" y="6270625"/>
            <a:ext cx="752475" cy="47625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ctr">
              <a:defRPr sz="1400">
                <a:solidFill>
                  <a:srgbClr val="4D4D4D"/>
                </a:solidFill>
              </a:defRPr>
            </a:lvl1pPr>
          </a:lstStyle>
          <a:p>
            <a:fld id="{2B2AFC2C-38AD-7D46-859F-734B5B0EA587}" type="slidenum">
              <a:rPr lang="en-US" altLang="en-US"/>
              <a:pPr/>
              <a:t>‹#›</a:t>
            </a:fld>
            <a:endParaRPr lang="en-US" altLang="en-US"/>
          </a:p>
        </p:txBody>
      </p:sp>
    </p:spTree>
    <p:extLst>
      <p:ext uri="{BB962C8B-B14F-4D97-AF65-F5344CB8AC3E}">
        <p14:creationId xmlns:p14="http://schemas.microsoft.com/office/powerpoint/2010/main" val="125777055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sldNum="0" hdr="0" dt="0"/>
  <p:txStyles>
    <p:titleStyle>
      <a:lvl1pPr algn="l" rtl="0" eaLnBrk="0" fontAlgn="base" hangingPunct="0">
        <a:spcBef>
          <a:spcPct val="0"/>
        </a:spcBef>
        <a:spcAft>
          <a:spcPct val="0"/>
        </a:spcAft>
        <a:defRPr sz="3000" b="1">
          <a:solidFill>
            <a:schemeClr val="bg1"/>
          </a:solidFill>
          <a:latin typeface="+mj-lt"/>
          <a:ea typeface="+mj-ea"/>
          <a:cs typeface="+mj-cs"/>
        </a:defRPr>
      </a:lvl1pPr>
      <a:lvl2pPr algn="l" rtl="0" eaLnBrk="0" fontAlgn="base" hangingPunct="0">
        <a:spcBef>
          <a:spcPct val="0"/>
        </a:spcBef>
        <a:spcAft>
          <a:spcPct val="0"/>
        </a:spcAft>
        <a:defRPr sz="3000" b="1">
          <a:solidFill>
            <a:schemeClr val="bg1"/>
          </a:solidFill>
          <a:latin typeface="Arial" charset="0"/>
          <a:cs typeface="Arial" charset="0"/>
        </a:defRPr>
      </a:lvl2pPr>
      <a:lvl3pPr algn="l" rtl="0" eaLnBrk="0" fontAlgn="base" hangingPunct="0">
        <a:spcBef>
          <a:spcPct val="0"/>
        </a:spcBef>
        <a:spcAft>
          <a:spcPct val="0"/>
        </a:spcAft>
        <a:defRPr sz="3000" b="1">
          <a:solidFill>
            <a:schemeClr val="bg1"/>
          </a:solidFill>
          <a:latin typeface="Arial" charset="0"/>
          <a:cs typeface="Arial" charset="0"/>
        </a:defRPr>
      </a:lvl3pPr>
      <a:lvl4pPr algn="l" rtl="0" eaLnBrk="0" fontAlgn="base" hangingPunct="0">
        <a:spcBef>
          <a:spcPct val="0"/>
        </a:spcBef>
        <a:spcAft>
          <a:spcPct val="0"/>
        </a:spcAft>
        <a:defRPr sz="3000" b="1">
          <a:solidFill>
            <a:schemeClr val="bg1"/>
          </a:solidFill>
          <a:latin typeface="Arial" charset="0"/>
          <a:cs typeface="Arial" charset="0"/>
        </a:defRPr>
      </a:lvl4pPr>
      <a:lvl5pPr algn="l" rtl="0" eaLnBrk="0" fontAlgn="base" hangingPunct="0">
        <a:spcBef>
          <a:spcPct val="0"/>
        </a:spcBef>
        <a:spcAft>
          <a:spcPct val="0"/>
        </a:spcAft>
        <a:defRPr sz="3000" b="1">
          <a:solidFill>
            <a:schemeClr val="bg1"/>
          </a:solidFill>
          <a:latin typeface="Arial" charset="0"/>
          <a:cs typeface="Arial" charset="0"/>
        </a:defRPr>
      </a:lvl5pPr>
      <a:lvl6pPr marL="457200" algn="l" rtl="0" fontAlgn="base">
        <a:spcBef>
          <a:spcPct val="0"/>
        </a:spcBef>
        <a:spcAft>
          <a:spcPct val="0"/>
        </a:spcAft>
        <a:defRPr sz="3000" b="1">
          <a:solidFill>
            <a:schemeClr val="bg1"/>
          </a:solidFill>
          <a:latin typeface="Arial" charset="0"/>
          <a:cs typeface="Arial" charset="0"/>
        </a:defRPr>
      </a:lvl6pPr>
      <a:lvl7pPr marL="914400" algn="l" rtl="0" fontAlgn="base">
        <a:spcBef>
          <a:spcPct val="0"/>
        </a:spcBef>
        <a:spcAft>
          <a:spcPct val="0"/>
        </a:spcAft>
        <a:defRPr sz="3000" b="1">
          <a:solidFill>
            <a:schemeClr val="bg1"/>
          </a:solidFill>
          <a:latin typeface="Arial" charset="0"/>
          <a:cs typeface="Arial" charset="0"/>
        </a:defRPr>
      </a:lvl7pPr>
      <a:lvl8pPr marL="1371600" algn="l" rtl="0" fontAlgn="base">
        <a:spcBef>
          <a:spcPct val="0"/>
        </a:spcBef>
        <a:spcAft>
          <a:spcPct val="0"/>
        </a:spcAft>
        <a:defRPr sz="3000" b="1">
          <a:solidFill>
            <a:schemeClr val="bg1"/>
          </a:solidFill>
          <a:latin typeface="Arial" charset="0"/>
          <a:cs typeface="Arial" charset="0"/>
        </a:defRPr>
      </a:lvl8pPr>
      <a:lvl9pPr marL="1828800" algn="l" rtl="0" fontAlgn="base">
        <a:spcBef>
          <a:spcPct val="0"/>
        </a:spcBef>
        <a:spcAft>
          <a:spcPct val="0"/>
        </a:spcAft>
        <a:defRPr sz="3000" b="1">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4D4D4D"/>
          </a:solidFill>
          <a:latin typeface="+mn-lt"/>
          <a:ea typeface="+mn-ea"/>
          <a:cs typeface="+mn-cs"/>
        </a:defRPr>
      </a:lvl1pPr>
      <a:lvl2pPr marL="742950" indent="-285750" algn="l" rtl="0" eaLnBrk="0" fontAlgn="base" hangingPunct="0">
        <a:spcBef>
          <a:spcPct val="20000"/>
        </a:spcBef>
        <a:spcAft>
          <a:spcPct val="0"/>
        </a:spcAft>
        <a:buChar char="–"/>
        <a:defRPr sz="2800">
          <a:solidFill>
            <a:srgbClr val="4D4D4D"/>
          </a:solidFill>
          <a:latin typeface="+mn-lt"/>
          <a:cs typeface="+mn-cs"/>
        </a:defRPr>
      </a:lvl2pPr>
      <a:lvl3pPr marL="1143000" indent="-228600" algn="l" rtl="0" eaLnBrk="0" fontAlgn="base" hangingPunct="0">
        <a:spcBef>
          <a:spcPct val="20000"/>
        </a:spcBef>
        <a:spcAft>
          <a:spcPct val="0"/>
        </a:spcAft>
        <a:buChar char="•"/>
        <a:defRPr sz="2400">
          <a:solidFill>
            <a:srgbClr val="4D4D4D"/>
          </a:solidFill>
          <a:latin typeface="+mn-lt"/>
          <a:cs typeface="+mn-cs"/>
        </a:defRPr>
      </a:lvl3pPr>
      <a:lvl4pPr marL="1600200" indent="-228600" algn="l" rtl="0" eaLnBrk="0" fontAlgn="base" hangingPunct="0">
        <a:spcBef>
          <a:spcPct val="20000"/>
        </a:spcBef>
        <a:spcAft>
          <a:spcPct val="0"/>
        </a:spcAft>
        <a:buChar char="–"/>
        <a:defRPr sz="2000">
          <a:solidFill>
            <a:srgbClr val="4D4D4D"/>
          </a:solidFill>
          <a:latin typeface="+mn-lt"/>
          <a:cs typeface="+mn-cs"/>
        </a:defRPr>
      </a:lvl4pPr>
      <a:lvl5pPr marL="2057400" indent="-228600" algn="l" rtl="0" eaLnBrk="0" fontAlgn="base" hangingPunct="0">
        <a:spcBef>
          <a:spcPct val="20000"/>
        </a:spcBef>
        <a:spcAft>
          <a:spcPct val="0"/>
        </a:spcAft>
        <a:buChar char="»"/>
        <a:defRPr sz="2000">
          <a:solidFill>
            <a:srgbClr val="4D4D4D"/>
          </a:solidFill>
          <a:latin typeface="+mn-lt"/>
          <a:cs typeface="+mn-cs"/>
        </a:defRPr>
      </a:lvl5pPr>
      <a:lvl6pPr marL="2514600" indent="-228600" algn="l" rtl="0" fontAlgn="base">
        <a:spcBef>
          <a:spcPct val="20000"/>
        </a:spcBef>
        <a:spcAft>
          <a:spcPct val="0"/>
        </a:spcAft>
        <a:buChar char="»"/>
        <a:defRPr sz="2000">
          <a:solidFill>
            <a:srgbClr val="4D4D4D"/>
          </a:solidFill>
          <a:latin typeface="+mn-lt"/>
          <a:cs typeface="+mn-cs"/>
        </a:defRPr>
      </a:lvl6pPr>
      <a:lvl7pPr marL="2971800" indent="-228600" algn="l" rtl="0" fontAlgn="base">
        <a:spcBef>
          <a:spcPct val="20000"/>
        </a:spcBef>
        <a:spcAft>
          <a:spcPct val="0"/>
        </a:spcAft>
        <a:buChar char="»"/>
        <a:defRPr sz="2000">
          <a:solidFill>
            <a:srgbClr val="4D4D4D"/>
          </a:solidFill>
          <a:latin typeface="+mn-lt"/>
          <a:cs typeface="+mn-cs"/>
        </a:defRPr>
      </a:lvl7pPr>
      <a:lvl8pPr marL="3429000" indent="-228600" algn="l" rtl="0" fontAlgn="base">
        <a:spcBef>
          <a:spcPct val="20000"/>
        </a:spcBef>
        <a:spcAft>
          <a:spcPct val="0"/>
        </a:spcAft>
        <a:buChar char="»"/>
        <a:defRPr sz="2000">
          <a:solidFill>
            <a:srgbClr val="4D4D4D"/>
          </a:solidFill>
          <a:latin typeface="+mn-lt"/>
          <a:cs typeface="+mn-cs"/>
        </a:defRPr>
      </a:lvl8pPr>
      <a:lvl9pPr marL="3886200" indent="-228600" algn="l" rtl="0" fontAlgn="base">
        <a:spcBef>
          <a:spcPct val="20000"/>
        </a:spcBef>
        <a:spcAft>
          <a:spcPct val="0"/>
        </a:spcAft>
        <a:buChar char="»"/>
        <a:defRPr sz="2000">
          <a:solidFill>
            <a:srgbClr val="4D4D4D"/>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8" Type="http://schemas.openxmlformats.org/officeDocument/2006/relationships/hyperlink" Target="mailto:nicole.bowman@10xgenomics.com" TargetMode="External"/><Relationship Id="rId3" Type="http://schemas.openxmlformats.org/officeDocument/2006/relationships/hyperlink" Target="mailto:searlesr@ohsu.edu" TargetMode="External"/><Relationship Id="rId7" Type="http://schemas.openxmlformats.org/officeDocument/2006/relationships/hyperlink" Target="mailto:wendy.love@10xgenomics.com" TargetMode="External"/><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hyperlink" Target="mailto:carlosa@ohsu.edu" TargetMode="External"/><Relationship Id="rId5" Type="http://schemas.openxmlformats.org/officeDocument/2006/relationships/hyperlink" Target="mailto:harringc@ohsu.edu" TargetMode="External"/><Relationship Id="rId4" Type="http://schemas.openxmlformats.org/officeDocument/2006/relationships/hyperlink" Target="mailto:klug@ohsu.edu"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Layout" Target="../slideLayouts/slideLayout4.xml"/><Relationship Id="rId7" Type="http://schemas.openxmlformats.org/officeDocument/2006/relationships/diagramLayout" Target="../diagrams/layout1.xml"/><Relationship Id="rId12" Type="http://schemas.openxmlformats.org/officeDocument/2006/relationships/image" Target="../media/image11.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diagramData" Target="../diagrams/data1.xml"/><Relationship Id="rId11" Type="http://schemas.openxmlformats.org/officeDocument/2006/relationships/image" Target="../media/image12.png"/><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notesSlide" Target="../notesSlides/notesSlide3.xml"/><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0" y="-9525"/>
            <a:ext cx="9144000" cy="1295400"/>
            <a:chOff x="0" y="-9525"/>
            <a:chExt cx="9144000" cy="1295400"/>
          </a:xfrm>
        </p:grpSpPr>
        <p:sp>
          <p:nvSpPr>
            <p:cNvPr id="15" name="Rectangle 14"/>
            <p:cNvSpPr/>
            <p:nvPr/>
          </p:nvSpPr>
          <p:spPr>
            <a:xfrm>
              <a:off x="0" y="-9525"/>
              <a:ext cx="9144000" cy="1266825"/>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0" y="1285875"/>
              <a:ext cx="9144000" cy="0"/>
            </a:xfrm>
            <a:prstGeom prst="line">
              <a:avLst/>
            </a:prstGeom>
            <a:ln w="88900">
              <a:solidFill>
                <a:srgbClr val="DB673F"/>
              </a:solidFill>
            </a:ln>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79" y="133780"/>
              <a:ext cx="532710" cy="912742"/>
            </a:xfrm>
            <a:prstGeom prst="rect">
              <a:avLst/>
            </a:prstGeom>
          </p:spPr>
        </p:pic>
        <p:sp>
          <p:nvSpPr>
            <p:cNvPr id="23" name="TextBox 22"/>
            <p:cNvSpPr txBox="1"/>
            <p:nvPr/>
          </p:nvSpPr>
          <p:spPr>
            <a:xfrm>
              <a:off x="1399415" y="62254"/>
              <a:ext cx="7573136" cy="507831"/>
            </a:xfrm>
            <a:prstGeom prst="rect">
              <a:avLst/>
            </a:prstGeom>
            <a:noFill/>
          </p:spPr>
          <p:txBody>
            <a:bodyPr wrap="square" rtlCol="0">
              <a:spAutoFit/>
            </a:bodyPr>
            <a:lstStyle/>
            <a:p>
              <a:pPr>
                <a:lnSpc>
                  <a:spcPct val="150000"/>
                </a:lnSpc>
              </a:pPr>
              <a:r>
                <a:rPr lang="en-US" dirty="0">
                  <a:solidFill>
                    <a:srgbClr val="FFFFFE"/>
                  </a:solidFill>
                  <a:latin typeface="Lato" charset="0"/>
                  <a:ea typeface="Lato" charset="0"/>
                  <a:cs typeface="Lato" charset="0"/>
                </a:rPr>
                <a:t>University Shared Resources</a:t>
              </a:r>
            </a:p>
          </p:txBody>
        </p:sp>
      </p:grpSp>
      <p:sp>
        <p:nvSpPr>
          <p:cNvPr id="3" name="Title 2"/>
          <p:cNvSpPr>
            <a:spLocks noGrp="1"/>
          </p:cNvSpPr>
          <p:nvPr>
            <p:ph type="ctrTitle" idx="4294967295"/>
          </p:nvPr>
        </p:nvSpPr>
        <p:spPr>
          <a:xfrm>
            <a:off x="1397000" y="342900"/>
            <a:ext cx="7035800" cy="954088"/>
          </a:xfrm>
        </p:spPr>
        <p:txBody>
          <a:bodyPr>
            <a:normAutofit/>
          </a:bodyPr>
          <a:lstStyle/>
          <a:p>
            <a:pPr algn="l"/>
            <a:r>
              <a:rPr lang="en-US" sz="2800" b="1" dirty="0">
                <a:solidFill>
                  <a:schemeClr val="bg1"/>
                </a:solidFill>
              </a:rPr>
              <a:t>I</a:t>
            </a:r>
            <a:r>
              <a:rPr lang="en-US" sz="2800" dirty="0">
                <a:solidFill>
                  <a:schemeClr val="bg1"/>
                </a:solidFill>
              </a:rPr>
              <a:t>nteg</a:t>
            </a:r>
            <a:r>
              <a:rPr lang="en-US" sz="2800" b="1" dirty="0">
                <a:solidFill>
                  <a:schemeClr val="bg1"/>
                </a:solidFill>
              </a:rPr>
              <a:t>rated Genomics Laboratory</a:t>
            </a:r>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50286C3-E658-BE4E-8A2C-A1707BFEDC1D}" type="slidenum">
              <a:rPr lang="en-US" sz="1200" smtClean="0">
                <a:solidFill>
                  <a:schemeClr val="bg1"/>
                </a:solidFill>
                <a:latin typeface="Noto Serif" charset="0"/>
                <a:ea typeface="Noto Serif" charset="0"/>
                <a:cs typeface="Noto Serif" charset="0"/>
              </a:rPr>
              <a:t>1</a:t>
            </a:fld>
            <a:endParaRPr lang="en-US" sz="1200" dirty="0">
              <a:solidFill>
                <a:schemeClr val="bg1"/>
              </a:solidFill>
              <a:latin typeface="Noto Serif" charset="0"/>
              <a:ea typeface="Noto Serif" charset="0"/>
              <a:cs typeface="Noto Serif" charset="0"/>
            </a:endParaRPr>
          </a:p>
        </p:txBody>
      </p:sp>
      <p:sp>
        <p:nvSpPr>
          <p:cNvPr id="4" name="TextBox 3"/>
          <p:cNvSpPr txBox="1"/>
          <p:nvPr/>
        </p:nvSpPr>
        <p:spPr>
          <a:xfrm>
            <a:off x="802922" y="1537946"/>
            <a:ext cx="7629878" cy="646331"/>
          </a:xfrm>
          <a:prstGeom prst="rect">
            <a:avLst/>
          </a:prstGeom>
          <a:noFill/>
          <a:ln>
            <a:solidFill>
              <a:srgbClr val="E85726"/>
            </a:solidFill>
          </a:ln>
        </p:spPr>
        <p:txBody>
          <a:bodyPr wrap="square" rtlCol="0">
            <a:spAutoFit/>
          </a:bodyPr>
          <a:lstStyle/>
          <a:p>
            <a:r>
              <a:rPr lang="en-US" i="1" dirty="0"/>
              <a:t>Mission: </a:t>
            </a:r>
            <a:r>
              <a:rPr lang="en-US" dirty="0"/>
              <a:t>Facilitate research at OHSU by providing technologies, services, and expertise for genome-wide and targeted RNA and DNA analysis</a:t>
            </a:r>
          </a:p>
        </p:txBody>
      </p:sp>
      <p:sp>
        <p:nvSpPr>
          <p:cNvPr id="6" name="TextBox 5"/>
          <p:cNvSpPr txBox="1"/>
          <p:nvPr/>
        </p:nvSpPr>
        <p:spPr>
          <a:xfrm>
            <a:off x="668434" y="5128170"/>
            <a:ext cx="7171981" cy="646331"/>
          </a:xfrm>
          <a:prstGeom prst="rect">
            <a:avLst/>
          </a:prstGeom>
          <a:noFill/>
        </p:spPr>
        <p:txBody>
          <a:bodyPr wrap="square" rtlCol="0">
            <a:spAutoFit/>
          </a:bodyPr>
          <a:lstStyle/>
          <a:p>
            <a:r>
              <a:rPr lang="en-US" dirty="0"/>
              <a:t>Coordinated pipeline of services which can be accessed at whatever point researcher requires</a:t>
            </a:r>
          </a:p>
        </p:txBody>
      </p:sp>
      <p:pic>
        <p:nvPicPr>
          <p:cNvPr id="2" name="Picture 1"/>
          <p:cNvPicPr>
            <a:picLocks noChangeAspect="1"/>
          </p:cNvPicPr>
          <p:nvPr/>
        </p:nvPicPr>
        <p:blipFill>
          <a:blip r:embed="rId4"/>
          <a:stretch>
            <a:fillRect/>
          </a:stretch>
        </p:blipFill>
        <p:spPr>
          <a:xfrm>
            <a:off x="339326" y="5994647"/>
            <a:ext cx="1438781" cy="670618"/>
          </a:xfrm>
          <a:prstGeom prst="rect">
            <a:avLst/>
          </a:prstGeom>
        </p:spPr>
      </p:pic>
      <p:pic>
        <p:nvPicPr>
          <p:cNvPr id="8" name="Picture 7">
            <a:extLst>
              <a:ext uri="{FF2B5EF4-FFF2-40B4-BE49-F238E27FC236}">
                <a16:creationId xmlns:a16="http://schemas.microsoft.com/office/drawing/2014/main" id="{65C2454E-9FAD-42B9-AEF2-A90B3834B96C}"/>
              </a:ext>
            </a:extLst>
          </p:cNvPr>
          <p:cNvPicPr>
            <a:picLocks noChangeAspect="1"/>
          </p:cNvPicPr>
          <p:nvPr/>
        </p:nvPicPr>
        <p:blipFill>
          <a:blip r:embed="rId5"/>
          <a:stretch>
            <a:fillRect/>
          </a:stretch>
        </p:blipFill>
        <p:spPr>
          <a:xfrm>
            <a:off x="402079" y="2343200"/>
            <a:ext cx="8351304" cy="2772086"/>
          </a:xfrm>
          <a:prstGeom prst="rect">
            <a:avLst/>
          </a:prstGeom>
        </p:spPr>
      </p:pic>
    </p:spTree>
    <p:extLst>
      <p:ext uri="{BB962C8B-B14F-4D97-AF65-F5344CB8AC3E}">
        <p14:creationId xmlns:p14="http://schemas.microsoft.com/office/powerpoint/2010/main" val="2373561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a:extLst>
              <a:ext uri="{FF2B5EF4-FFF2-40B4-BE49-F238E27FC236}">
                <a16:creationId xmlns:a16="http://schemas.microsoft.com/office/drawing/2014/main" id="{4B57AC7B-C863-DF42-9ED2-5E97FBB634B4}"/>
              </a:ext>
            </a:extLst>
          </p:cNvPr>
          <p:cNvSpPr>
            <a:spLocks noGrp="1" noChangeArrowheads="1"/>
          </p:cNvSpPr>
          <p:nvPr>
            <p:ph type="title"/>
          </p:nvPr>
        </p:nvSpPr>
        <p:spPr>
          <a:xfrm>
            <a:off x="431800" y="228600"/>
            <a:ext cx="8229600" cy="611187"/>
          </a:xfrm>
        </p:spPr>
        <p:txBody>
          <a:bodyPr/>
          <a:lstStyle/>
          <a:p>
            <a:r>
              <a:rPr lang="en-US" altLang="en-US" dirty="0"/>
              <a:t>10X Single Cell Sequencing Costs</a:t>
            </a:r>
          </a:p>
        </p:txBody>
      </p:sp>
      <p:sp>
        <p:nvSpPr>
          <p:cNvPr id="6" name="TextBox 5">
            <a:extLst>
              <a:ext uri="{FF2B5EF4-FFF2-40B4-BE49-F238E27FC236}">
                <a16:creationId xmlns:a16="http://schemas.microsoft.com/office/drawing/2014/main" id="{32E7F2F3-554E-4A5D-AF70-F3399AC575B1}"/>
              </a:ext>
            </a:extLst>
          </p:cNvPr>
          <p:cNvSpPr txBox="1"/>
          <p:nvPr/>
        </p:nvSpPr>
        <p:spPr>
          <a:xfrm>
            <a:off x="304800" y="1651858"/>
            <a:ext cx="8356600" cy="490134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Full Service Costs</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Basic RNA-seq of one sample (10,000 cells, 20,000 reads per cell) the cost from cell sample to sequence data is $2300 - $2500. ATAC-seq of one sample costs roughly the same.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Multiome samples are about $1200 - $1300 </a:t>
            </a:r>
            <a:r>
              <a:rPr kumimoji="0" lang="en-US" sz="165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more</a:t>
            </a:r>
            <a:r>
              <a:rPr kumimoji="0" lang="en-US" sz="16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per sample and require specific parameters that can’t be run with normal RNA-seq libraries.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10X Chromium Controller station access is $48 per booking (includes cost of service contract and misc. supplies and equipment).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If processing &gt;4 samples (maximum is 8 per run), there will be an additional labor fee of up to $75.</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Late delivery of samples incur additional labor charges. </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There is no cancellation fee as of now but 4-hours notice is strongly encouraged.</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10X Chromium Controller training is $325 per session. Up to 2 people per lab (Lab members must be under same laboratory and alias in iLab).</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a:extLst>
              <a:ext uri="{FF2B5EF4-FFF2-40B4-BE49-F238E27FC236}">
                <a16:creationId xmlns:a16="http://schemas.microsoft.com/office/drawing/2014/main" id="{4B57AC7B-C863-DF42-9ED2-5E97FBB634B4}"/>
              </a:ext>
            </a:extLst>
          </p:cNvPr>
          <p:cNvSpPr>
            <a:spLocks noGrp="1" noChangeArrowheads="1"/>
          </p:cNvSpPr>
          <p:nvPr>
            <p:ph type="title"/>
          </p:nvPr>
        </p:nvSpPr>
        <p:spPr/>
        <p:txBody>
          <a:bodyPr/>
          <a:lstStyle/>
          <a:p>
            <a:r>
              <a:rPr lang="en-US" altLang="en-US" dirty="0"/>
              <a:t>10X Single Cell Future Plans</a:t>
            </a:r>
          </a:p>
        </p:txBody>
      </p:sp>
      <p:sp>
        <p:nvSpPr>
          <p:cNvPr id="6" name="TextBox 5">
            <a:extLst>
              <a:ext uri="{FF2B5EF4-FFF2-40B4-BE49-F238E27FC236}">
                <a16:creationId xmlns:a16="http://schemas.microsoft.com/office/drawing/2014/main" id="{32E7F2F3-554E-4A5D-AF70-F3399AC575B1}"/>
              </a:ext>
            </a:extLst>
          </p:cNvPr>
          <p:cNvSpPr txBox="1"/>
          <p:nvPr/>
        </p:nvSpPr>
        <p:spPr>
          <a:xfrm>
            <a:off x="381000" y="1910477"/>
            <a:ext cx="8077200" cy="3139321"/>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More trained IGL staff to support clients with hands-on services for single cell and nuclei projects.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ATAC-Seq standard service.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 cDNA synthesis standard service.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Chromium X instrument (dependent on future demand and available funding).</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54839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D5E98601-23FB-8C4E-BD59-16C4BEE2D375}"/>
              </a:ext>
            </a:extLst>
          </p:cNvPr>
          <p:cNvSpPr>
            <a:spLocks noGrp="1"/>
          </p:cNvSpPr>
          <p:nvPr>
            <p:ph type="title"/>
          </p:nvPr>
        </p:nvSpPr>
        <p:spPr/>
        <p:txBody>
          <a:bodyPr/>
          <a:lstStyle/>
          <a:p>
            <a:r>
              <a:rPr lang="en-US" altLang="en-US" dirty="0"/>
              <a:t>Resources For Planning Experiments</a:t>
            </a:r>
          </a:p>
        </p:txBody>
      </p:sp>
      <p:sp>
        <p:nvSpPr>
          <p:cNvPr id="2" name="TextBox 1">
            <a:extLst>
              <a:ext uri="{FF2B5EF4-FFF2-40B4-BE49-F238E27FC236}">
                <a16:creationId xmlns:a16="http://schemas.microsoft.com/office/drawing/2014/main" id="{ED02C722-8042-406A-9D68-814D6D9EB4A5}"/>
              </a:ext>
            </a:extLst>
          </p:cNvPr>
          <p:cNvSpPr txBox="1"/>
          <p:nvPr/>
        </p:nvSpPr>
        <p:spPr>
          <a:xfrm>
            <a:off x="152400" y="1905000"/>
            <a:ext cx="8509000" cy="3693319"/>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IGL members:</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Bob Searles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searlesr@ohsu.edu</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first point of contact</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Alex Klug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4"/>
              </a:rPr>
              <a:t>klug@ohsu.edu</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Chris Harrington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5"/>
              </a:rPr>
              <a:t>harringc@ohsu.edu</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Amy Carlos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6"/>
              </a:rPr>
              <a:t>carlosa@ohsu.edu</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10X Genomics specialists:</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Wendy Love – Sales Executive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7"/>
              </a:rPr>
              <a:t>wendy.love@10xgenomics.com</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Nicole Bowman – Sales Associate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8"/>
              </a:rPr>
              <a:t>nicole.bowman@10xgenomics.com</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Kevin Johnson – Science Technical Advisor</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John Manual – Spatial Science Technical Advisor</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Nabi </a:t>
            </a:r>
            <a:r>
              <a:rPr kumimoji="0" lang="en-US"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Kamyabi</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Field Application Specialist</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02477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E5E1A7-9719-4047-9029-059A67A7FA9A}"/>
              </a:ext>
            </a:extLst>
          </p:cNvPr>
          <p:cNvSpPr>
            <a:spLocks noGrp="1"/>
          </p:cNvSpPr>
          <p:nvPr>
            <p:ph idx="1"/>
          </p:nvPr>
        </p:nvSpPr>
        <p:spPr>
          <a:xfrm>
            <a:off x="428256" y="2209800"/>
            <a:ext cx="8229600" cy="4297363"/>
          </a:xfrm>
        </p:spPr>
        <p:txBody>
          <a:bodyPr/>
          <a:lstStyle/>
          <a:p>
            <a:pPr marL="0" indent="0" algn="ctr">
              <a:buNone/>
              <a:defRPr/>
            </a:pPr>
            <a:r>
              <a:rPr lang="en-US" sz="2800" dirty="0"/>
              <a:t>Thanks for your attention!</a:t>
            </a:r>
          </a:p>
          <a:p>
            <a:pPr marL="0" indent="0" algn="ctr">
              <a:buNone/>
              <a:defRPr/>
            </a:pPr>
            <a:endParaRPr lang="en-US" sz="2800" dirty="0"/>
          </a:p>
          <a:p>
            <a:pPr marL="0" indent="0" algn="ctr">
              <a:buNone/>
              <a:defRPr/>
            </a:pPr>
            <a:endParaRPr lang="en-US" sz="2800" dirty="0"/>
          </a:p>
          <a:p>
            <a:pPr marL="0" indent="0" algn="ctr">
              <a:buNone/>
              <a:defRPr/>
            </a:pPr>
            <a:r>
              <a:rPr lang="en-US" sz="2800" dirty="0"/>
              <a:t>QUESTIONS?</a:t>
            </a:r>
          </a:p>
        </p:txBody>
      </p:sp>
      <p:sp>
        <p:nvSpPr>
          <p:cNvPr id="4" name="Rectangle 3">
            <a:extLst>
              <a:ext uri="{FF2B5EF4-FFF2-40B4-BE49-F238E27FC236}">
                <a16:creationId xmlns:a16="http://schemas.microsoft.com/office/drawing/2014/main" id="{A20F5DB8-6617-4F63-8C5D-D57DD0CC0091}"/>
              </a:ext>
            </a:extLst>
          </p:cNvPr>
          <p:cNvSpPr/>
          <p:nvPr/>
        </p:nvSpPr>
        <p:spPr>
          <a:xfrm>
            <a:off x="152400" y="56837"/>
            <a:ext cx="8839200" cy="86177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rgbClr val="FFFFFF"/>
                </a:solidFill>
                <a:effectLst/>
                <a:uLnTx/>
                <a:uFillTx/>
                <a:latin typeface="Arial"/>
                <a:ea typeface="+mn-ea"/>
                <a:cs typeface="Arial"/>
              </a:rPr>
              <a:t>Integrated Genomics Laboratory</a:t>
            </a:r>
            <a:br>
              <a:rPr kumimoji="0" lang="en-US" altLang="en-US" sz="3200" b="1" i="0" u="none" strike="noStrike" kern="0" cap="none" spc="0" normalizeH="0" baseline="0" noProof="0" dirty="0">
                <a:ln>
                  <a:noFill/>
                </a:ln>
                <a:solidFill>
                  <a:srgbClr val="FFFFFF"/>
                </a:solidFill>
                <a:effectLst/>
                <a:uLnTx/>
                <a:uFillTx/>
                <a:latin typeface="Arial"/>
                <a:ea typeface="+mn-ea"/>
                <a:cs typeface="Arial"/>
              </a:rPr>
            </a:b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49636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0" y="-9525"/>
            <a:ext cx="9144000" cy="1295400"/>
            <a:chOff x="0" y="-9525"/>
            <a:chExt cx="9144000" cy="1295400"/>
          </a:xfrm>
        </p:grpSpPr>
        <p:sp>
          <p:nvSpPr>
            <p:cNvPr id="15" name="Rectangle 14"/>
            <p:cNvSpPr/>
            <p:nvPr/>
          </p:nvSpPr>
          <p:spPr>
            <a:xfrm>
              <a:off x="0" y="-9525"/>
              <a:ext cx="9144000" cy="1266825"/>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0" y="1285875"/>
              <a:ext cx="9144000" cy="0"/>
            </a:xfrm>
            <a:prstGeom prst="line">
              <a:avLst/>
            </a:prstGeom>
            <a:ln w="88900">
              <a:solidFill>
                <a:srgbClr val="DB673F"/>
              </a:solidFill>
            </a:ln>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79" y="133780"/>
              <a:ext cx="532710" cy="912742"/>
            </a:xfrm>
            <a:prstGeom prst="rect">
              <a:avLst/>
            </a:prstGeom>
          </p:spPr>
        </p:pic>
        <p:sp>
          <p:nvSpPr>
            <p:cNvPr id="23" name="TextBox 22"/>
            <p:cNvSpPr txBox="1"/>
            <p:nvPr/>
          </p:nvSpPr>
          <p:spPr>
            <a:xfrm>
              <a:off x="1399415" y="62254"/>
              <a:ext cx="7573136" cy="507831"/>
            </a:xfrm>
            <a:prstGeom prst="rect">
              <a:avLst/>
            </a:prstGeom>
            <a:noFill/>
          </p:spPr>
          <p:txBody>
            <a:bodyPr wrap="square" rtlCol="0">
              <a:spAutoFit/>
            </a:bodyPr>
            <a:lstStyle/>
            <a:p>
              <a:pPr>
                <a:lnSpc>
                  <a:spcPct val="150000"/>
                </a:lnSpc>
              </a:pPr>
              <a:r>
                <a:rPr lang="en-US" dirty="0">
                  <a:solidFill>
                    <a:srgbClr val="FFFFFE"/>
                  </a:solidFill>
                  <a:latin typeface="Lato" charset="0"/>
                  <a:ea typeface="Lato" charset="0"/>
                  <a:cs typeface="Lato" charset="0"/>
                </a:rPr>
                <a:t>University Shared Resources</a:t>
              </a:r>
            </a:p>
          </p:txBody>
        </p:sp>
      </p:grpSp>
      <p:sp>
        <p:nvSpPr>
          <p:cNvPr id="3" name="Title 2"/>
          <p:cNvSpPr>
            <a:spLocks noGrp="1"/>
          </p:cNvSpPr>
          <p:nvPr>
            <p:ph type="ctrTitle" idx="4294967295"/>
          </p:nvPr>
        </p:nvSpPr>
        <p:spPr>
          <a:xfrm>
            <a:off x="1397000" y="342900"/>
            <a:ext cx="7035800" cy="954088"/>
          </a:xfrm>
        </p:spPr>
        <p:txBody>
          <a:bodyPr>
            <a:normAutofit/>
          </a:bodyPr>
          <a:lstStyle/>
          <a:p>
            <a:pPr algn="l"/>
            <a:r>
              <a:rPr lang="en-US" sz="2800" b="1" dirty="0">
                <a:solidFill>
                  <a:schemeClr val="bg1"/>
                </a:solidFill>
              </a:rPr>
              <a:t>I</a:t>
            </a:r>
            <a:r>
              <a:rPr lang="en-US" sz="2800" dirty="0">
                <a:solidFill>
                  <a:schemeClr val="bg1"/>
                </a:solidFill>
              </a:rPr>
              <a:t>nteg</a:t>
            </a:r>
            <a:r>
              <a:rPr lang="en-US" sz="2800" b="1" dirty="0">
                <a:solidFill>
                  <a:schemeClr val="bg1"/>
                </a:solidFill>
              </a:rPr>
              <a:t>rated Genomics Laboratory</a:t>
            </a:r>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50286C3-E658-BE4E-8A2C-A1707BFEDC1D}" type="slidenum">
              <a:rPr lang="en-US" sz="1200" smtClean="0">
                <a:solidFill>
                  <a:schemeClr val="bg1"/>
                </a:solidFill>
                <a:latin typeface="Noto Serif" charset="0"/>
                <a:ea typeface="Noto Serif" charset="0"/>
                <a:cs typeface="Noto Serif" charset="0"/>
              </a:rPr>
              <a:t>2</a:t>
            </a:fld>
            <a:endParaRPr lang="en-US" sz="1200" dirty="0">
              <a:solidFill>
                <a:schemeClr val="bg1"/>
              </a:solidFill>
              <a:latin typeface="Noto Serif" charset="0"/>
              <a:ea typeface="Noto Serif" charset="0"/>
              <a:cs typeface="Noto Serif"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433" y="6010150"/>
            <a:ext cx="1442357" cy="664795"/>
          </a:xfrm>
          <a:prstGeom prst="rect">
            <a:avLst/>
          </a:prstGeom>
        </p:spPr>
      </p:pic>
      <p:sp>
        <p:nvSpPr>
          <p:cNvPr id="14" name="TextBox 13"/>
          <p:cNvSpPr txBox="1"/>
          <p:nvPr/>
        </p:nvSpPr>
        <p:spPr>
          <a:xfrm>
            <a:off x="301433" y="1632560"/>
            <a:ext cx="4360421" cy="4801314"/>
          </a:xfrm>
          <a:prstGeom prst="rect">
            <a:avLst/>
          </a:prstGeom>
          <a:noFill/>
        </p:spPr>
        <p:txBody>
          <a:bodyPr wrap="square" rtlCol="0">
            <a:spAutoFit/>
          </a:bodyPr>
          <a:lstStyle/>
          <a:p>
            <a:r>
              <a:rPr lang="en-US" sz="2000" b="1" dirty="0"/>
              <a:t>IGL Cores:</a:t>
            </a:r>
          </a:p>
          <a:p>
            <a:r>
              <a:rPr lang="en-US" sz="1600" b="1" dirty="0"/>
              <a:t>Gene Profiling Shared Resource</a:t>
            </a:r>
          </a:p>
          <a:p>
            <a:pPr marL="742950" lvl="1" indent="-285750">
              <a:buFont typeface="Courier New" panose="02070309020205020404" pitchFamily="49" charset="0"/>
              <a:buChar char="o"/>
            </a:pPr>
            <a:r>
              <a:rPr lang="en-US" sz="1200" dirty="0"/>
              <a:t>RNA and DNA isolation</a:t>
            </a:r>
          </a:p>
          <a:p>
            <a:pPr marL="742950" lvl="1" indent="-285750">
              <a:buFont typeface="Courier New" panose="02070309020205020404" pitchFamily="49" charset="0"/>
              <a:buChar char="o"/>
            </a:pPr>
            <a:r>
              <a:rPr lang="en-US" sz="1200" dirty="0"/>
              <a:t>RNA and DNA quality assessment</a:t>
            </a:r>
          </a:p>
          <a:p>
            <a:pPr marL="742950" lvl="1" indent="-285750">
              <a:buFont typeface="Courier New" panose="02070309020205020404" pitchFamily="49" charset="0"/>
              <a:buChar char="o"/>
            </a:pPr>
            <a:r>
              <a:rPr lang="en-US" sz="1200" dirty="0"/>
              <a:t>Gene expression arrays</a:t>
            </a:r>
          </a:p>
          <a:p>
            <a:pPr marL="742950" lvl="1" indent="-285750">
              <a:buFont typeface="Courier New" panose="02070309020205020404" pitchFamily="49" charset="0"/>
              <a:buChar char="o"/>
            </a:pPr>
            <a:r>
              <a:rPr lang="en-US" sz="1200" dirty="0"/>
              <a:t>Real-time PCR</a:t>
            </a:r>
          </a:p>
          <a:p>
            <a:pPr marL="742950" lvl="1" indent="-285750">
              <a:buFont typeface="Courier New" panose="02070309020205020404" pitchFamily="49" charset="0"/>
              <a:buChar char="o"/>
            </a:pPr>
            <a:r>
              <a:rPr lang="en-US" sz="1200" dirty="0"/>
              <a:t>Single cell DNA prep</a:t>
            </a:r>
          </a:p>
          <a:p>
            <a:r>
              <a:rPr lang="en-US" sz="1600" b="1" dirty="0"/>
              <a:t>Massively Parallel Sequencing Shared Resource</a:t>
            </a:r>
          </a:p>
          <a:p>
            <a:pPr marL="742950" lvl="1" indent="-285750">
              <a:buFont typeface="Courier New" panose="02070309020205020404" pitchFamily="49" charset="0"/>
              <a:buChar char="o"/>
            </a:pPr>
            <a:r>
              <a:rPr lang="en-US" sz="1200" dirty="0"/>
              <a:t>Library preparation</a:t>
            </a:r>
          </a:p>
          <a:p>
            <a:pPr marL="742950" lvl="1" indent="-285750">
              <a:buFont typeface="Courier New" panose="02070309020205020404" pitchFamily="49" charset="0"/>
              <a:buChar char="o"/>
            </a:pPr>
            <a:r>
              <a:rPr lang="en-US" sz="1200" dirty="0"/>
              <a:t>High-throughput sequencing</a:t>
            </a:r>
          </a:p>
          <a:p>
            <a:r>
              <a:rPr lang="en-US" sz="1600" b="1" dirty="0"/>
              <a:t>DNA Services Core</a:t>
            </a:r>
          </a:p>
          <a:p>
            <a:pPr marL="742950" lvl="1" indent="-285750">
              <a:buFont typeface="Courier New" panose="02070309020205020404" pitchFamily="49" charset="0"/>
              <a:buChar char="o"/>
            </a:pPr>
            <a:r>
              <a:rPr lang="en-US" sz="1200" dirty="0"/>
              <a:t>Cell-line authentication</a:t>
            </a:r>
          </a:p>
          <a:p>
            <a:pPr marL="742950" lvl="1" indent="-285750">
              <a:buFont typeface="Courier New" panose="02070309020205020404" pitchFamily="49" charset="0"/>
              <a:buChar char="o"/>
            </a:pPr>
            <a:r>
              <a:rPr lang="en-US" sz="1200" dirty="0"/>
              <a:t>Oligo synthesis</a:t>
            </a:r>
          </a:p>
          <a:p>
            <a:pPr marL="742950" lvl="1" indent="-285750">
              <a:buFont typeface="Courier New" panose="02070309020205020404" pitchFamily="49" charset="0"/>
              <a:buChar char="o"/>
            </a:pPr>
            <a:r>
              <a:rPr lang="en-US" sz="1200" dirty="0"/>
              <a:t>Nucleic acid plating</a:t>
            </a:r>
          </a:p>
          <a:p>
            <a:r>
              <a:rPr lang="en-US" sz="1600" b="1" dirty="0"/>
              <a:t>Shared Access Lab</a:t>
            </a:r>
          </a:p>
          <a:p>
            <a:pPr marL="742950" lvl="1" indent="-285750">
              <a:buFont typeface="Courier New" panose="02070309020205020404" pitchFamily="49" charset="0"/>
              <a:buChar char="o"/>
            </a:pPr>
            <a:r>
              <a:rPr lang="en-US" sz="1200" dirty="0"/>
              <a:t>10x Genomics – single cell Chromium system</a:t>
            </a:r>
          </a:p>
          <a:p>
            <a:pPr marL="742950" lvl="1" indent="-285750">
              <a:buFont typeface="Courier New" panose="02070309020205020404" pitchFamily="49" charset="0"/>
              <a:buChar char="o"/>
            </a:pPr>
            <a:r>
              <a:rPr lang="en-US" sz="1200" dirty="0" err="1"/>
              <a:t>Quantstudio</a:t>
            </a:r>
            <a:r>
              <a:rPr lang="en-US" sz="1200" dirty="0"/>
              <a:t> qPCR 12K Flex</a:t>
            </a:r>
          </a:p>
          <a:p>
            <a:pPr marL="742950" lvl="1" indent="-285750">
              <a:buFont typeface="Courier New" panose="02070309020205020404" pitchFamily="49" charset="0"/>
              <a:buChar char="o"/>
            </a:pPr>
            <a:r>
              <a:rPr lang="en-US" sz="1200" dirty="0" err="1"/>
              <a:t>Nanostring</a:t>
            </a:r>
            <a:r>
              <a:rPr lang="en-US" sz="1200" dirty="0"/>
              <a:t> SPRINT Profiler</a:t>
            </a:r>
          </a:p>
          <a:p>
            <a:pPr marL="742950" lvl="1" indent="-285750">
              <a:buFont typeface="Courier New" panose="02070309020205020404" pitchFamily="49" charset="0"/>
              <a:buChar char="o"/>
            </a:pPr>
            <a:r>
              <a:rPr lang="en-US" sz="1200" dirty="0" err="1"/>
              <a:t>Covaris</a:t>
            </a:r>
            <a:r>
              <a:rPr lang="en-US" sz="1200" dirty="0"/>
              <a:t> </a:t>
            </a:r>
            <a:r>
              <a:rPr lang="en-US" sz="1200" dirty="0" err="1"/>
              <a:t>sonicator</a:t>
            </a:r>
            <a:endParaRPr lang="en-US" sz="1200" dirty="0"/>
          </a:p>
          <a:p>
            <a:pPr marL="742950" lvl="1" indent="-285750">
              <a:buFont typeface="Courier New" panose="02070309020205020404" pitchFamily="49" charset="0"/>
              <a:buChar char="o"/>
            </a:pPr>
            <a:r>
              <a:rPr lang="en-US" sz="1200" dirty="0" err="1"/>
              <a:t>QIAcube</a:t>
            </a:r>
            <a:r>
              <a:rPr lang="en-US" sz="1200" dirty="0"/>
              <a:t> sample prep robots</a:t>
            </a:r>
          </a:p>
          <a:p>
            <a:pPr marL="742950" lvl="1" indent="-285750">
              <a:buFont typeface="Courier New" panose="02070309020205020404" pitchFamily="49" charset="0"/>
              <a:buChar char="o"/>
            </a:pPr>
            <a:endParaRPr lang="en-US" sz="1200" dirty="0"/>
          </a:p>
          <a:p>
            <a:pPr marL="742950" lvl="1" indent="-285750">
              <a:buFont typeface="Courier New" panose="02070309020205020404" pitchFamily="49" charset="0"/>
              <a:buChar char="o"/>
            </a:pPr>
            <a:endParaRPr lang="en-US" sz="1400" dirty="0"/>
          </a:p>
        </p:txBody>
      </p:sp>
      <p:sp>
        <p:nvSpPr>
          <p:cNvPr id="16" name="TextBox 15"/>
          <p:cNvSpPr txBox="1"/>
          <p:nvPr/>
        </p:nvSpPr>
        <p:spPr>
          <a:xfrm>
            <a:off x="4429364" y="5086820"/>
            <a:ext cx="3441648" cy="1846659"/>
          </a:xfrm>
          <a:prstGeom prst="rect">
            <a:avLst/>
          </a:prstGeom>
          <a:noFill/>
        </p:spPr>
        <p:txBody>
          <a:bodyPr wrap="square" rtlCol="0">
            <a:spAutoFit/>
          </a:bodyPr>
          <a:lstStyle/>
          <a:p>
            <a:r>
              <a:rPr lang="en-US" b="1" dirty="0"/>
              <a:t>Partner Cores:</a:t>
            </a:r>
          </a:p>
          <a:p>
            <a:r>
              <a:rPr lang="en-US" sz="1400" dirty="0"/>
              <a:t>KCVI Epigenetics Core</a:t>
            </a:r>
          </a:p>
          <a:p>
            <a:r>
              <a:rPr lang="en-US" sz="1400" dirty="0"/>
              <a:t>ONPRC Bioinformatics Core</a:t>
            </a:r>
          </a:p>
          <a:p>
            <a:r>
              <a:rPr lang="en-US" sz="1400" dirty="0"/>
              <a:t>OCTRI Translational Bioinformatics Core</a:t>
            </a:r>
          </a:p>
          <a:p>
            <a:r>
              <a:rPr lang="en-US" sz="1400" dirty="0"/>
              <a:t>OCTRI Biostatistics &amp; Design Program</a:t>
            </a:r>
          </a:p>
          <a:p>
            <a:r>
              <a:rPr lang="en-US" sz="1400" dirty="0"/>
              <a:t>Knight Biostatistics Shared Resource</a:t>
            </a:r>
          </a:p>
          <a:p>
            <a:endParaRPr lang="en-US" sz="1200" dirty="0"/>
          </a:p>
          <a:p>
            <a:pPr marL="742950" lvl="1" indent="-285750">
              <a:buFont typeface="Courier New" panose="02070309020205020404" pitchFamily="49" charset="0"/>
              <a:buChar char="o"/>
            </a:pPr>
            <a:endParaRPr lang="en-US" sz="14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5091" y="2963647"/>
            <a:ext cx="2532993" cy="1899745"/>
          </a:xfrm>
          <a:prstGeom prst="rect">
            <a:avLst/>
          </a:prstGeom>
        </p:spPr>
      </p:pic>
      <p:sp>
        <p:nvSpPr>
          <p:cNvPr id="6" name="TextBox 5"/>
          <p:cNvSpPr txBox="1"/>
          <p:nvPr/>
        </p:nvSpPr>
        <p:spPr>
          <a:xfrm>
            <a:off x="4447294" y="2499822"/>
            <a:ext cx="2961273" cy="461665"/>
          </a:xfrm>
          <a:prstGeom prst="rect">
            <a:avLst/>
          </a:prstGeom>
          <a:noFill/>
        </p:spPr>
        <p:txBody>
          <a:bodyPr wrap="square" rtlCol="0">
            <a:spAutoFit/>
          </a:bodyPr>
          <a:lstStyle/>
          <a:p>
            <a:r>
              <a:rPr lang="en-US" sz="1200" b="1" dirty="0"/>
              <a:t>Location: </a:t>
            </a:r>
            <a:r>
              <a:rPr lang="en-US" sz="1200" dirty="0"/>
              <a:t>5</a:t>
            </a:r>
            <a:r>
              <a:rPr lang="en-US" sz="1200" baseline="30000" dirty="0"/>
              <a:t>th</a:t>
            </a:r>
            <a:r>
              <a:rPr lang="en-US" sz="1200" dirty="0"/>
              <a:t> floor Richard Jones Hall, </a:t>
            </a:r>
            <a:r>
              <a:rPr lang="en-US" sz="1200" dirty="0" err="1"/>
              <a:t>Marquam</a:t>
            </a:r>
            <a:r>
              <a:rPr lang="en-US" sz="1200" dirty="0"/>
              <a:t> Hill Campus</a:t>
            </a:r>
          </a:p>
        </p:txBody>
      </p:sp>
      <p:sp>
        <p:nvSpPr>
          <p:cNvPr id="7" name="TextBox 6"/>
          <p:cNvSpPr txBox="1"/>
          <p:nvPr/>
        </p:nvSpPr>
        <p:spPr>
          <a:xfrm>
            <a:off x="7233943" y="3843392"/>
            <a:ext cx="1565024" cy="600164"/>
          </a:xfrm>
          <a:prstGeom prst="rect">
            <a:avLst/>
          </a:prstGeom>
          <a:noFill/>
        </p:spPr>
        <p:txBody>
          <a:bodyPr wrap="square" rtlCol="0">
            <a:spAutoFit/>
          </a:bodyPr>
          <a:lstStyle/>
          <a:p>
            <a:r>
              <a:rPr lang="en-US" sz="1100" b="1" dirty="0"/>
              <a:t>So Waterfront sample drop-off </a:t>
            </a:r>
          </a:p>
          <a:p>
            <a:r>
              <a:rPr lang="en-US" sz="1100" dirty="0"/>
              <a:t>4</a:t>
            </a:r>
            <a:r>
              <a:rPr lang="en-US" sz="1100" baseline="30000" dirty="0"/>
              <a:t>th</a:t>
            </a:r>
            <a:r>
              <a:rPr lang="en-US" sz="1100" dirty="0"/>
              <a:t> floor KCRB</a:t>
            </a:r>
          </a:p>
        </p:txBody>
      </p:sp>
      <p:sp>
        <p:nvSpPr>
          <p:cNvPr id="2" name="TextBox 1">
            <a:extLst>
              <a:ext uri="{FF2B5EF4-FFF2-40B4-BE49-F238E27FC236}">
                <a16:creationId xmlns:a16="http://schemas.microsoft.com/office/drawing/2014/main" id="{6E94F451-27BB-4B40-B8C6-AAC90603DC61}"/>
              </a:ext>
            </a:extLst>
          </p:cNvPr>
          <p:cNvSpPr txBox="1"/>
          <p:nvPr/>
        </p:nvSpPr>
        <p:spPr>
          <a:xfrm>
            <a:off x="4429364" y="1483803"/>
            <a:ext cx="4129741" cy="707886"/>
          </a:xfrm>
          <a:prstGeom prst="rect">
            <a:avLst/>
          </a:prstGeom>
          <a:noFill/>
        </p:spPr>
        <p:txBody>
          <a:bodyPr wrap="square" rtlCol="0">
            <a:spAutoFit/>
          </a:bodyPr>
          <a:lstStyle/>
          <a:p>
            <a:r>
              <a:rPr lang="en-US" sz="2000" b="1" dirty="0"/>
              <a:t>IGL Directors: </a:t>
            </a:r>
            <a:r>
              <a:rPr lang="en-US" sz="2000" dirty="0"/>
              <a:t>Bob Searles, PhD &amp; Chris Harrington, PhD</a:t>
            </a:r>
          </a:p>
        </p:txBody>
      </p:sp>
    </p:spTree>
    <p:extLst>
      <p:ext uri="{BB962C8B-B14F-4D97-AF65-F5344CB8AC3E}">
        <p14:creationId xmlns:p14="http://schemas.microsoft.com/office/powerpoint/2010/main" val="3447333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9" name="Group 28"/>
          <p:cNvGrpSpPr/>
          <p:nvPr/>
        </p:nvGrpSpPr>
        <p:grpSpPr>
          <a:xfrm>
            <a:off x="0" y="-9525"/>
            <a:ext cx="9144000" cy="1295400"/>
            <a:chOff x="0" y="-9525"/>
            <a:chExt cx="9144000" cy="1295400"/>
          </a:xfrm>
        </p:grpSpPr>
        <p:sp>
          <p:nvSpPr>
            <p:cNvPr id="15" name="Rectangle 14"/>
            <p:cNvSpPr/>
            <p:nvPr/>
          </p:nvSpPr>
          <p:spPr>
            <a:xfrm>
              <a:off x="0" y="-9525"/>
              <a:ext cx="9144000" cy="1266825"/>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0" y="1285875"/>
              <a:ext cx="9144000" cy="0"/>
            </a:xfrm>
            <a:prstGeom prst="line">
              <a:avLst/>
            </a:prstGeom>
            <a:ln w="88900">
              <a:solidFill>
                <a:srgbClr val="DB673F"/>
              </a:solidFill>
            </a:ln>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079" y="133780"/>
              <a:ext cx="532710" cy="912742"/>
            </a:xfrm>
            <a:prstGeom prst="rect">
              <a:avLst/>
            </a:prstGeom>
          </p:spPr>
        </p:pic>
        <p:sp>
          <p:nvSpPr>
            <p:cNvPr id="23" name="TextBox 22"/>
            <p:cNvSpPr txBox="1"/>
            <p:nvPr/>
          </p:nvSpPr>
          <p:spPr>
            <a:xfrm>
              <a:off x="1399415" y="62254"/>
              <a:ext cx="7573136" cy="507831"/>
            </a:xfrm>
            <a:prstGeom prst="rect">
              <a:avLst/>
            </a:prstGeom>
            <a:noFill/>
          </p:spPr>
          <p:txBody>
            <a:bodyPr wrap="square" rtlCol="0">
              <a:spAutoFit/>
            </a:bodyPr>
            <a:lstStyle/>
            <a:p>
              <a:pPr>
                <a:lnSpc>
                  <a:spcPct val="150000"/>
                </a:lnSpc>
              </a:pPr>
              <a:r>
                <a:rPr lang="en-US" dirty="0">
                  <a:solidFill>
                    <a:srgbClr val="FFFFFE"/>
                  </a:solidFill>
                  <a:latin typeface="Lato" charset="0"/>
                  <a:ea typeface="Lato" charset="0"/>
                  <a:cs typeface="Lato" charset="0"/>
                </a:rPr>
                <a:t>University Shared Resources</a:t>
              </a:r>
            </a:p>
          </p:txBody>
        </p:sp>
      </p:grpSp>
      <p:sp>
        <p:nvSpPr>
          <p:cNvPr id="3" name="Title 2"/>
          <p:cNvSpPr>
            <a:spLocks noGrp="1"/>
          </p:cNvSpPr>
          <p:nvPr>
            <p:ph type="title"/>
          </p:nvPr>
        </p:nvSpPr>
        <p:spPr>
          <a:xfrm>
            <a:off x="1186252" y="344330"/>
            <a:ext cx="7957748" cy="828210"/>
          </a:xfrm>
        </p:spPr>
        <p:txBody>
          <a:bodyPr>
            <a:normAutofit/>
          </a:bodyPr>
          <a:lstStyle/>
          <a:p>
            <a:pPr algn="l"/>
            <a:r>
              <a:rPr lang="en-US" sz="2800" b="1" dirty="0">
                <a:solidFill>
                  <a:schemeClr val="bg1"/>
                </a:solidFill>
              </a:rPr>
              <a:t>I</a:t>
            </a:r>
            <a:r>
              <a:rPr lang="en-US" sz="2800" dirty="0">
                <a:solidFill>
                  <a:schemeClr val="bg1"/>
                </a:solidFill>
              </a:rPr>
              <a:t>nteg</a:t>
            </a:r>
            <a:r>
              <a:rPr lang="en-US" sz="2800" b="1" dirty="0">
                <a:solidFill>
                  <a:schemeClr val="bg1"/>
                </a:solidFill>
              </a:rPr>
              <a:t>rated Genomics Laboratory</a:t>
            </a:r>
          </a:p>
        </p:txBody>
      </p:sp>
      <p:sp>
        <p:nvSpPr>
          <p:cNvPr id="2" name="Content Placeholder 1">
            <a:extLst>
              <a:ext uri="{FF2B5EF4-FFF2-40B4-BE49-F238E27FC236}">
                <a16:creationId xmlns:a16="http://schemas.microsoft.com/office/drawing/2014/main" id="{FBAA76D4-E6DB-4A44-87E5-61ABD821D683}"/>
              </a:ext>
            </a:extLst>
          </p:cNvPr>
          <p:cNvSpPr>
            <a:spLocks noGrp="1"/>
          </p:cNvSpPr>
          <p:nvPr>
            <p:ph sz="half" idx="1"/>
          </p:nvPr>
        </p:nvSpPr>
        <p:spPr>
          <a:xfrm>
            <a:off x="4733364" y="1445629"/>
            <a:ext cx="4318030" cy="2903115"/>
          </a:xfrm>
          <a:ln>
            <a:solidFill>
              <a:srgbClr val="DB673F"/>
            </a:solidFill>
          </a:ln>
        </p:spPr>
        <p:txBody>
          <a:bodyPr>
            <a:normAutofit fontScale="92500"/>
          </a:bodyPr>
          <a:lstStyle/>
          <a:p>
            <a:pPr marL="0" indent="0">
              <a:buNone/>
            </a:pPr>
            <a:r>
              <a:rPr lang="en-US" sz="1800" b="1" dirty="0"/>
              <a:t>Services and Support for 10x Genomics single cell/nuclei workflows</a:t>
            </a:r>
          </a:p>
          <a:p>
            <a:r>
              <a:rPr lang="en-US" sz="1800" dirty="0"/>
              <a:t>Equipped with 10x Genomics Chromium Controller </a:t>
            </a:r>
          </a:p>
          <a:p>
            <a:r>
              <a:rPr lang="en-US" sz="1800" dirty="0"/>
              <a:t>Full service – from cells to sequence data (MPSSR &amp; GPSR)</a:t>
            </a:r>
          </a:p>
          <a:p>
            <a:r>
              <a:rPr lang="en-US" sz="1800" dirty="0"/>
              <a:t>Chromium Training (GPSR)</a:t>
            </a:r>
          </a:p>
          <a:p>
            <a:r>
              <a:rPr lang="en-US" sz="1800" dirty="0"/>
              <a:t>Access to IGL Chromium system for individuals making own libraries </a:t>
            </a:r>
          </a:p>
          <a:p>
            <a:endParaRPr lang="en-US" dirty="0"/>
          </a:p>
          <a:p>
            <a:endParaRPr lang="en-US" dirty="0"/>
          </a:p>
        </p:txBody>
      </p:sp>
      <p:graphicFrame>
        <p:nvGraphicFramePr>
          <p:cNvPr id="9" name="Content Placeholder 8">
            <a:extLst>
              <a:ext uri="{FF2B5EF4-FFF2-40B4-BE49-F238E27FC236}">
                <a16:creationId xmlns:a16="http://schemas.microsoft.com/office/drawing/2014/main" id="{3D465578-3056-48D6-98C6-5A6E71866C0C}"/>
              </a:ext>
            </a:extLst>
          </p:cNvPr>
          <p:cNvGraphicFramePr>
            <a:graphicFrameLocks noGrp="1"/>
          </p:cNvGraphicFramePr>
          <p:nvPr>
            <p:ph sz="half" idx="2"/>
            <p:extLst>
              <p:ext uri="{D42A27DB-BD31-4B8C-83A1-F6EECF244321}">
                <p14:modId xmlns:p14="http://schemas.microsoft.com/office/powerpoint/2010/main" val="2293683775"/>
              </p:ext>
            </p:extLst>
          </p:nvPr>
        </p:nvGraphicFramePr>
        <p:xfrm>
          <a:off x="286871" y="2554424"/>
          <a:ext cx="5696680" cy="368657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50286C3-E658-BE4E-8A2C-A1707BFEDC1D}" type="slidenum">
              <a:rPr lang="en-US" sz="1200" smtClean="0">
                <a:solidFill>
                  <a:schemeClr val="bg1"/>
                </a:solidFill>
                <a:latin typeface="Noto Serif" charset="0"/>
                <a:ea typeface="Noto Serif" charset="0"/>
                <a:cs typeface="Noto Serif" charset="0"/>
              </a:rPr>
              <a:t>3</a:t>
            </a:fld>
            <a:endParaRPr lang="en-US" sz="1200" dirty="0">
              <a:solidFill>
                <a:schemeClr val="bg1"/>
              </a:solidFill>
              <a:latin typeface="Noto Serif" charset="0"/>
              <a:ea typeface="Noto Serif" charset="0"/>
              <a:cs typeface="Noto Serif" charset="0"/>
            </a:endParaRPr>
          </a:p>
        </p:txBody>
      </p:sp>
      <p:sp>
        <p:nvSpPr>
          <p:cNvPr id="10" name="TextBox 9">
            <a:extLst>
              <a:ext uri="{FF2B5EF4-FFF2-40B4-BE49-F238E27FC236}">
                <a16:creationId xmlns:a16="http://schemas.microsoft.com/office/drawing/2014/main" id="{7C513BD1-6ABB-4151-B341-98E055020E0C}"/>
              </a:ext>
            </a:extLst>
          </p:cNvPr>
          <p:cNvSpPr txBox="1"/>
          <p:nvPr/>
        </p:nvSpPr>
        <p:spPr>
          <a:xfrm>
            <a:off x="232658" y="1811416"/>
            <a:ext cx="4554918" cy="830997"/>
          </a:xfrm>
          <a:prstGeom prst="rect">
            <a:avLst/>
          </a:prstGeom>
          <a:noFill/>
        </p:spPr>
        <p:txBody>
          <a:bodyPr wrap="square" rtlCol="0">
            <a:spAutoFit/>
          </a:bodyPr>
          <a:lstStyle/>
          <a:p>
            <a:r>
              <a:rPr lang="en-US" sz="2400" b="1" dirty="0">
                <a:solidFill>
                  <a:srgbClr val="585E60"/>
                </a:solidFill>
                <a:latin typeface="Noto Serif" panose="02020600060500020200" pitchFamily="18" charset="0"/>
                <a:ea typeface="Noto Serif" panose="02020600060500020200" pitchFamily="18" charset="0"/>
                <a:cs typeface="Noto Serif" panose="02020600060500020200" pitchFamily="18" charset="0"/>
              </a:rPr>
              <a:t>How to request and initiate a full service project:</a:t>
            </a:r>
          </a:p>
        </p:txBody>
      </p:sp>
      <p:pic>
        <p:nvPicPr>
          <p:cNvPr id="4" name="Picture 3"/>
          <p:cNvPicPr>
            <a:picLocks noChangeAspect="1"/>
          </p:cNvPicPr>
          <p:nvPr/>
        </p:nvPicPr>
        <p:blipFill>
          <a:blip r:embed="rId11"/>
          <a:stretch>
            <a:fillRect/>
          </a:stretch>
        </p:blipFill>
        <p:spPr>
          <a:xfrm>
            <a:off x="211579" y="6012221"/>
            <a:ext cx="1444877" cy="664522"/>
          </a:xfrm>
          <a:prstGeom prst="rect">
            <a:avLst/>
          </a:prstGeom>
        </p:spPr>
      </p:pic>
      <p:sp>
        <p:nvSpPr>
          <p:cNvPr id="7" name="TextBox 6"/>
          <p:cNvSpPr txBox="1"/>
          <p:nvPr/>
        </p:nvSpPr>
        <p:spPr>
          <a:xfrm>
            <a:off x="2034988" y="6462570"/>
            <a:ext cx="5916706" cy="338554"/>
          </a:xfrm>
          <a:prstGeom prst="rect">
            <a:avLst/>
          </a:prstGeom>
          <a:noFill/>
        </p:spPr>
        <p:txBody>
          <a:bodyPr wrap="square" rtlCol="0">
            <a:spAutoFit/>
          </a:bodyPr>
          <a:lstStyle/>
          <a:p>
            <a:r>
              <a:rPr lang="en-US" sz="1600" dirty="0"/>
              <a:t>Contact Bob Searles for questions and project planning support</a:t>
            </a:r>
          </a:p>
        </p:txBody>
      </p:sp>
    </p:spTree>
    <p:controls>
      <mc:AlternateContent xmlns:mc="http://schemas.openxmlformats.org/markup-compatibility/2006">
        <mc:Choice xmlns:v="urn:schemas-microsoft-com:vml" Requires="v">
          <p:control spid="1039" name="TextBox1" r:id="rId2" imgW="914400" imgH="914400"/>
        </mc:Choice>
        <mc:Fallback>
          <p:control name="TextBox1" r:id="rId2" imgW="914400" imgH="914400">
            <p:pic>
              <p:nvPicPr>
                <p:cNvPr id="6" name="TextBox1"/>
                <p:cNvPicPr>
                  <a:picLocks/>
                </p:cNvPicPr>
                <p:nvPr/>
              </p:nvPicPr>
              <p:blipFill>
                <a:blip r:embed="rId12"/>
                <a:stretch>
                  <a:fillRect/>
                </a:stretch>
              </p:blipFill>
              <p:spPr>
                <a:xfrm>
                  <a:off x="10031413" y="3908425"/>
                  <a:ext cx="914400" cy="914400"/>
                </a:xfrm>
                <a:prstGeom prst="rect">
                  <a:avLst/>
                </a:prstGeom>
              </p:spPr>
            </p:pic>
          </p:control>
        </mc:Fallback>
      </mc:AlternateContent>
    </p:controls>
    <p:extLst>
      <p:ext uri="{BB962C8B-B14F-4D97-AF65-F5344CB8AC3E}">
        <p14:creationId xmlns:p14="http://schemas.microsoft.com/office/powerpoint/2010/main" val="181191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6EA8F5F-83D8-8E4D-9D12-931533F3F430}"/>
              </a:ext>
            </a:extLst>
          </p:cNvPr>
          <p:cNvSpPr>
            <a:spLocks noGrp="1" noChangeArrowheads="1"/>
          </p:cNvSpPr>
          <p:nvPr>
            <p:ph type="ctrTitle"/>
          </p:nvPr>
        </p:nvSpPr>
        <p:spPr>
          <a:xfrm>
            <a:off x="1189949" y="4648200"/>
            <a:ext cx="6856413" cy="1393825"/>
          </a:xfrm>
        </p:spPr>
        <p:txBody>
          <a:bodyPr/>
          <a:lstStyle/>
          <a:p>
            <a:pPr algn="ctr" eaLnBrk="1" hangingPunct="1"/>
            <a:r>
              <a:rPr lang="en-US" altLang="en-US" sz="3200" dirty="0"/>
              <a:t>10X Genomics Support Provided by the </a:t>
            </a:r>
            <a:br>
              <a:rPr lang="en-US" altLang="en-US" sz="3200" dirty="0"/>
            </a:br>
            <a:r>
              <a:rPr lang="en-US" altLang="en-US" sz="3200" dirty="0"/>
              <a:t>Integrated Genomics Laboratory (IGL)</a:t>
            </a:r>
            <a:br>
              <a:rPr lang="en-US" altLang="en-US" sz="3200" dirty="0"/>
            </a:br>
            <a:br>
              <a:rPr lang="en-US" altLang="en-US" sz="2800" dirty="0"/>
            </a:br>
            <a:endParaRPr lang="en-US" altLang="en-US" sz="2800" dirty="0"/>
          </a:p>
        </p:txBody>
      </p:sp>
      <p:sp>
        <p:nvSpPr>
          <p:cNvPr id="4100" name="Rectangle 4">
            <a:extLst>
              <a:ext uri="{FF2B5EF4-FFF2-40B4-BE49-F238E27FC236}">
                <a16:creationId xmlns:a16="http://schemas.microsoft.com/office/drawing/2014/main" id="{CFC34F7C-CFA9-2D4A-A04C-54C0C21A9736}"/>
              </a:ext>
            </a:extLst>
          </p:cNvPr>
          <p:cNvSpPr>
            <a:spLocks noChangeArrowheads="1"/>
          </p:cNvSpPr>
          <p:nvPr/>
        </p:nvSpPr>
        <p:spPr bwMode="auto">
          <a:xfrm>
            <a:off x="1298183" y="5840412"/>
            <a:ext cx="68564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buChar char="•"/>
              <a:defRPr sz="3200">
                <a:solidFill>
                  <a:srgbClr val="4D4D4D"/>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4D4D4D"/>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4D4D4D"/>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4D4D4D"/>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4D4D4D"/>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4D4D4D"/>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4D4D4D"/>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4D4D4D"/>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4D4D4D"/>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Alex Klug, BS, Associate Core Scientist</a:t>
            </a:r>
          </a:p>
          <a:p>
            <a:pPr marL="0" marR="0" lvl="0" indent="0" algn="ctr" defTabSz="914400" rtl="0" eaLnBrk="1" fontAlgn="base" latinLnBrk="0" hangingPunct="1">
              <a:lnSpc>
                <a:spcPts val="15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Gene Profiling Shared Resource</a:t>
            </a:r>
          </a:p>
        </p:txBody>
      </p:sp>
      <p:sp>
        <p:nvSpPr>
          <p:cNvPr id="4101" name="Rectangle 5">
            <a:extLst>
              <a:ext uri="{FF2B5EF4-FFF2-40B4-BE49-F238E27FC236}">
                <a16:creationId xmlns:a16="http://schemas.microsoft.com/office/drawing/2014/main" id="{93EB192E-A7A6-2B4F-A79B-2DF29F131DC4}"/>
              </a:ext>
            </a:extLst>
          </p:cNvPr>
          <p:cNvSpPr>
            <a:spLocks noChangeArrowheads="1"/>
          </p:cNvSpPr>
          <p:nvPr/>
        </p:nvSpPr>
        <p:spPr bwMode="auto">
          <a:xfrm>
            <a:off x="2859088" y="6324600"/>
            <a:ext cx="34258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4D4D4D"/>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4D4D4D"/>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4D4D4D"/>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4D4D4D"/>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4D4D4D"/>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4D4D4D"/>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4D4D4D"/>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4D4D4D"/>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4D4D4D"/>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May 24th, 2022</a:t>
            </a:r>
          </a:p>
        </p:txBody>
      </p:sp>
      <p:pic>
        <p:nvPicPr>
          <p:cNvPr id="2" name="Picture 1"/>
          <p:cNvPicPr>
            <a:picLocks noChangeAspect="1"/>
          </p:cNvPicPr>
          <p:nvPr/>
        </p:nvPicPr>
        <p:blipFill>
          <a:blip r:embed="rId3"/>
          <a:stretch>
            <a:fillRect/>
          </a:stretch>
        </p:blipFill>
        <p:spPr>
          <a:xfrm>
            <a:off x="7467600" y="228600"/>
            <a:ext cx="1444877" cy="66452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240527B1-7E24-3E4C-92B3-111F8C1CAFFD}"/>
              </a:ext>
            </a:extLst>
          </p:cNvPr>
          <p:cNvSpPr>
            <a:spLocks noGrp="1"/>
          </p:cNvSpPr>
          <p:nvPr>
            <p:ph type="title"/>
          </p:nvPr>
        </p:nvSpPr>
        <p:spPr/>
        <p:txBody>
          <a:bodyPr/>
          <a:lstStyle/>
          <a:p>
            <a:pPr eaLnBrk="1" hangingPunct="1"/>
            <a:r>
              <a:rPr lang="en-US" altLang="en-US" dirty="0"/>
              <a:t>10X Support Options through IGL</a:t>
            </a:r>
          </a:p>
        </p:txBody>
      </p:sp>
      <p:sp>
        <p:nvSpPr>
          <p:cNvPr id="5" name="Text Box 26">
            <a:extLst>
              <a:ext uri="{FF2B5EF4-FFF2-40B4-BE49-F238E27FC236}">
                <a16:creationId xmlns:a16="http://schemas.microsoft.com/office/drawing/2014/main" id="{CDD3FDEB-B9DE-6C4B-B549-A605FEBD4D70}"/>
              </a:ext>
            </a:extLst>
          </p:cNvPr>
          <p:cNvSpPr txBox="1">
            <a:spLocks noGrp="1" noChangeArrowheads="1"/>
          </p:cNvSpPr>
          <p:nvPr>
            <p:ph idx="1"/>
          </p:nvPr>
        </p:nvSpPr>
        <p:spPr>
          <a:xfrm>
            <a:off x="457200" y="1600200"/>
            <a:ext cx="8305800" cy="4376583"/>
          </a:xfrm>
          <a:ln algn="ctr">
            <a:miter lim="800000"/>
            <a:headEnd/>
            <a:tailEnd/>
          </a:ln>
        </p:spPr>
        <p:txBody>
          <a:bodyPr wrap="square">
            <a:spAutoFit/>
          </a:bodyPr>
          <a:lstStyle>
            <a:lvl1pPr marL="342900" indent="-342900">
              <a:spcBef>
                <a:spcPct val="50000"/>
              </a:spcBef>
              <a:defRPr>
                <a:solidFill>
                  <a:schemeClr val="tx1"/>
                </a:solidFill>
                <a:latin typeface="Arial" pitchFamily="34" charset="0"/>
                <a:cs typeface="Arial" pitchFamily="34" charset="0"/>
              </a:defRPr>
            </a:lvl1pPr>
            <a:lvl2pPr marL="742950" indent="-285750">
              <a:spcBef>
                <a:spcPct val="50000"/>
              </a:spcBef>
              <a:defRPr>
                <a:solidFill>
                  <a:schemeClr val="tx1"/>
                </a:solidFill>
                <a:latin typeface="Arial" pitchFamily="34" charset="0"/>
                <a:cs typeface="Arial" pitchFamily="34" charset="0"/>
              </a:defRPr>
            </a:lvl2pPr>
            <a:lvl3pPr marL="1143000" indent="-228600">
              <a:spcBef>
                <a:spcPct val="50000"/>
              </a:spcBef>
              <a:defRPr>
                <a:solidFill>
                  <a:schemeClr val="tx1"/>
                </a:solidFill>
                <a:latin typeface="Arial" pitchFamily="34" charset="0"/>
                <a:cs typeface="Arial" pitchFamily="34" charset="0"/>
              </a:defRPr>
            </a:lvl3pPr>
            <a:lvl4pPr marL="1600200" indent="-228600">
              <a:spcBef>
                <a:spcPct val="50000"/>
              </a:spcBef>
              <a:defRPr>
                <a:solidFill>
                  <a:schemeClr val="tx1"/>
                </a:solidFill>
                <a:latin typeface="Arial" pitchFamily="34" charset="0"/>
                <a:cs typeface="Arial" pitchFamily="34" charset="0"/>
              </a:defRPr>
            </a:lvl4pPr>
            <a:lvl5pPr marL="2057400" indent="-228600">
              <a:spcBef>
                <a:spcPct val="50000"/>
              </a:spcBef>
              <a:defRPr>
                <a:solidFill>
                  <a:schemeClr val="tx1"/>
                </a:solidFill>
                <a:latin typeface="Arial" pitchFamily="34" charset="0"/>
                <a:cs typeface="Arial" pitchFamily="34" charset="0"/>
              </a:defRPr>
            </a:lvl5pPr>
            <a:lvl6pPr marL="2514600" indent="-228600" fontAlgn="base">
              <a:spcBef>
                <a:spcPct val="50000"/>
              </a:spcBef>
              <a:spcAft>
                <a:spcPct val="0"/>
              </a:spcAft>
              <a:defRPr>
                <a:solidFill>
                  <a:schemeClr val="tx1"/>
                </a:solidFill>
                <a:latin typeface="Arial" pitchFamily="34" charset="0"/>
                <a:cs typeface="Arial" pitchFamily="34" charset="0"/>
              </a:defRPr>
            </a:lvl6pPr>
            <a:lvl7pPr marL="2971800" indent="-228600" fontAlgn="base">
              <a:spcBef>
                <a:spcPct val="50000"/>
              </a:spcBef>
              <a:spcAft>
                <a:spcPct val="0"/>
              </a:spcAft>
              <a:defRPr>
                <a:solidFill>
                  <a:schemeClr val="tx1"/>
                </a:solidFill>
                <a:latin typeface="Arial" pitchFamily="34" charset="0"/>
                <a:cs typeface="Arial" pitchFamily="34" charset="0"/>
              </a:defRPr>
            </a:lvl7pPr>
            <a:lvl8pPr marL="3429000" indent="-228600" fontAlgn="base">
              <a:spcBef>
                <a:spcPct val="50000"/>
              </a:spcBef>
              <a:spcAft>
                <a:spcPct val="0"/>
              </a:spcAft>
              <a:defRPr>
                <a:solidFill>
                  <a:schemeClr val="tx1"/>
                </a:solidFill>
                <a:latin typeface="Arial" pitchFamily="34" charset="0"/>
                <a:cs typeface="Arial" pitchFamily="34" charset="0"/>
              </a:defRPr>
            </a:lvl8pPr>
            <a:lvl9pPr marL="3886200" indent="-228600" fontAlgn="base">
              <a:spcBef>
                <a:spcPct val="50000"/>
              </a:spcBef>
              <a:spcAft>
                <a:spcPct val="0"/>
              </a:spcAft>
              <a:defRPr>
                <a:solidFill>
                  <a:schemeClr val="tx1"/>
                </a:solidFill>
                <a:latin typeface="Arial" pitchFamily="34" charset="0"/>
                <a:cs typeface="Arial" pitchFamily="34" charset="0"/>
              </a:defRPr>
            </a:lvl9pPr>
          </a:lstStyle>
          <a:p>
            <a:pPr>
              <a:lnSpc>
                <a:spcPct val="90000"/>
              </a:lnSpc>
              <a:buClr>
                <a:schemeClr val="accent2"/>
              </a:buClr>
              <a:buSzPct val="80000"/>
              <a:defRPr/>
            </a:pPr>
            <a:r>
              <a:rPr lang="en-US" altLang="en-US" sz="2400" dirty="0">
                <a:effectLst>
                  <a:outerShdw blurRad="38100" dist="38100" dir="2700000" algn="tl">
                    <a:srgbClr val="C0C0C0"/>
                  </a:outerShdw>
                </a:effectLst>
              </a:rPr>
              <a:t>Full support option</a:t>
            </a:r>
          </a:p>
          <a:p>
            <a:pPr lvl="1">
              <a:lnSpc>
                <a:spcPct val="90000"/>
              </a:lnSpc>
              <a:buClr>
                <a:schemeClr val="accent2"/>
              </a:buClr>
              <a:buSzPct val="80000"/>
              <a:defRPr/>
            </a:pPr>
            <a:r>
              <a:rPr lang="en-US" altLang="en-US" sz="1800" dirty="0">
                <a:effectLst>
                  <a:outerShdw blurRad="38100" dist="38100" dir="2700000" algn="tl">
                    <a:srgbClr val="C0C0C0"/>
                  </a:outerShdw>
                </a:effectLst>
              </a:rPr>
              <a:t>Hands-on support by IGL staff (GPSR &amp; MPSSR) for all steps following sample collection and cell or nuclei suspension.</a:t>
            </a:r>
          </a:p>
          <a:p>
            <a:pPr lvl="1">
              <a:lnSpc>
                <a:spcPct val="90000"/>
              </a:lnSpc>
              <a:buClr>
                <a:schemeClr val="accent2"/>
              </a:buClr>
              <a:buSzPct val="80000"/>
              <a:defRPr/>
            </a:pPr>
            <a:r>
              <a:rPr lang="en-US" altLang="en-US" sz="1800" dirty="0">
                <a:effectLst>
                  <a:outerShdw blurRad="38100" dist="38100" dir="2700000" algn="tl">
                    <a:srgbClr val="C0C0C0"/>
                  </a:outerShdw>
                </a:effectLst>
              </a:rPr>
              <a:t>Investigators prepare cells or nuclei in their lab and submit samples to the IGL. IGL staff performs 10X GEM and cDNA prep. Same day process. Followed by library prep and sequencing.</a:t>
            </a:r>
          </a:p>
          <a:p>
            <a:pPr>
              <a:lnSpc>
                <a:spcPct val="90000"/>
              </a:lnSpc>
              <a:buClr>
                <a:schemeClr val="accent2"/>
              </a:buClr>
              <a:buSzPct val="80000"/>
              <a:defRPr/>
            </a:pPr>
            <a:r>
              <a:rPr lang="en-US" altLang="en-US" sz="2400" dirty="0">
                <a:effectLst>
                  <a:outerShdw blurRad="38100" dist="38100" dir="2700000" algn="tl">
                    <a:srgbClr val="C0C0C0"/>
                  </a:outerShdw>
                </a:effectLst>
              </a:rPr>
              <a:t>Chromium Controller training and shared user access</a:t>
            </a:r>
          </a:p>
          <a:p>
            <a:pPr lvl="1">
              <a:lnSpc>
                <a:spcPct val="90000"/>
              </a:lnSpc>
              <a:buClr>
                <a:schemeClr val="accent2"/>
              </a:buClr>
              <a:buSzPct val="80000"/>
              <a:defRPr/>
            </a:pPr>
            <a:r>
              <a:rPr lang="en-US" altLang="en-US" sz="1800" dirty="0">
                <a:effectLst>
                  <a:outerShdw blurRad="38100" dist="38100" dir="2700000" algn="tl">
                    <a:srgbClr val="C0C0C0"/>
                  </a:outerShdw>
                </a:effectLst>
              </a:rPr>
              <a:t>90 minute hands-on training session for Chromium use; includes Chromium Next GEM Training Kit.</a:t>
            </a:r>
          </a:p>
          <a:p>
            <a:pPr lvl="1">
              <a:lnSpc>
                <a:spcPct val="90000"/>
              </a:lnSpc>
              <a:buClr>
                <a:schemeClr val="accent2"/>
              </a:buClr>
              <a:buSzPct val="80000"/>
              <a:defRPr/>
            </a:pPr>
            <a:r>
              <a:rPr lang="en-US" altLang="en-US" sz="1800" dirty="0">
                <a:effectLst>
                  <a:outerShdw blurRad="38100" dist="38100" dir="2700000" algn="tl">
                    <a:srgbClr val="C0C0C0"/>
                  </a:outerShdw>
                </a:effectLst>
              </a:rPr>
              <a:t>Trained investigators are granted permission to book the 10X Genomics station in the IGL during normal lab hours (9am - 6pm).  </a:t>
            </a:r>
          </a:p>
          <a:p>
            <a:pPr lvl="1">
              <a:lnSpc>
                <a:spcPct val="90000"/>
              </a:lnSpc>
              <a:buClr>
                <a:schemeClr val="accent2"/>
              </a:buClr>
              <a:buSzPct val="80000"/>
              <a:defRPr/>
            </a:pPr>
            <a:r>
              <a:rPr lang="en-US" altLang="en-US" sz="1800" dirty="0">
                <a:effectLst>
                  <a:outerShdw blurRad="38100" dist="38100" dir="2700000" algn="tl">
                    <a:srgbClr val="C0C0C0"/>
                  </a:outerShdw>
                </a:effectLst>
              </a:rPr>
              <a:t>Users can also acquire access to the IGL 10x Chromium system for processing samples off-hours and weekends.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13C6D0D-7892-E04D-82DE-0CB387097538}"/>
              </a:ext>
            </a:extLst>
          </p:cNvPr>
          <p:cNvSpPr>
            <a:spLocks noGrp="1" noChangeArrowheads="1"/>
          </p:cNvSpPr>
          <p:nvPr>
            <p:ph type="title"/>
          </p:nvPr>
        </p:nvSpPr>
        <p:spPr>
          <a:xfrm>
            <a:off x="431800" y="150813"/>
            <a:ext cx="8229600" cy="615610"/>
          </a:xfrm>
        </p:spPr>
        <p:txBody>
          <a:bodyPr/>
          <a:lstStyle/>
          <a:p>
            <a:r>
              <a:rPr lang="en-US" altLang="en-US" sz="2400" dirty="0"/>
              <a:t>Full Support for 10X 3’ RNA-Seq Submissions Workflow</a:t>
            </a:r>
          </a:p>
        </p:txBody>
      </p:sp>
      <p:grpSp>
        <p:nvGrpSpPr>
          <p:cNvPr id="18" name="Group 17">
            <a:extLst>
              <a:ext uri="{FF2B5EF4-FFF2-40B4-BE49-F238E27FC236}">
                <a16:creationId xmlns:a16="http://schemas.microsoft.com/office/drawing/2014/main" id="{97B2F60A-C6A7-4912-A752-461EB4194A76}"/>
              </a:ext>
            </a:extLst>
          </p:cNvPr>
          <p:cNvGrpSpPr/>
          <p:nvPr/>
        </p:nvGrpSpPr>
        <p:grpSpPr>
          <a:xfrm>
            <a:off x="1116947" y="1958094"/>
            <a:ext cx="327212" cy="685800"/>
            <a:chOff x="1528482" y="2362200"/>
            <a:chExt cx="327212" cy="685800"/>
          </a:xfrm>
        </p:grpSpPr>
        <p:cxnSp>
          <p:nvCxnSpPr>
            <p:cNvPr id="7" name="Straight Connector 6">
              <a:extLst>
                <a:ext uri="{FF2B5EF4-FFF2-40B4-BE49-F238E27FC236}">
                  <a16:creationId xmlns:a16="http://schemas.microsoft.com/office/drawing/2014/main" id="{ED32FD8C-6FCF-45EC-8380-91EE1E622F61}"/>
                </a:ext>
              </a:extLst>
            </p:cNvPr>
            <p:cNvCxnSpPr>
              <a:cxnSpLocks/>
            </p:cNvCxnSpPr>
            <p:nvPr/>
          </p:nvCxnSpPr>
          <p:spPr>
            <a:xfrm>
              <a:off x="1676400" y="2819400"/>
              <a:ext cx="76200" cy="22860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E6CD1172-70F0-409C-8E36-2082DEAE5E0F}"/>
                </a:ext>
              </a:extLst>
            </p:cNvPr>
            <p:cNvCxnSpPr>
              <a:cxnSpLocks/>
            </p:cNvCxnSpPr>
            <p:nvPr/>
          </p:nvCxnSpPr>
          <p:spPr>
            <a:xfrm flipH="1">
              <a:off x="1577788" y="2819400"/>
              <a:ext cx="114300" cy="22860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1C37D39-CEDF-4333-9E73-DBC1C365FAEF}"/>
                </a:ext>
              </a:extLst>
            </p:cNvPr>
            <p:cNvCxnSpPr>
              <a:cxnSpLocks/>
            </p:cNvCxnSpPr>
            <p:nvPr/>
          </p:nvCxnSpPr>
          <p:spPr>
            <a:xfrm>
              <a:off x="1676400" y="2552700"/>
              <a:ext cx="0" cy="266700"/>
            </a:xfrm>
            <a:prstGeom prst="line">
              <a:avLst/>
            </a:prstGeom>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a16="http://schemas.microsoft.com/office/drawing/2014/main" id="{E83183F9-EC62-4650-B2EE-E6F43EA83FA8}"/>
                </a:ext>
              </a:extLst>
            </p:cNvPr>
            <p:cNvSpPr/>
            <p:nvPr/>
          </p:nvSpPr>
          <p:spPr>
            <a:xfrm>
              <a:off x="1577788" y="2362200"/>
              <a:ext cx="174812" cy="1905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cxnSp>
          <p:nvCxnSpPr>
            <p:cNvPr id="15" name="Straight Connector 14">
              <a:extLst>
                <a:ext uri="{FF2B5EF4-FFF2-40B4-BE49-F238E27FC236}">
                  <a16:creationId xmlns:a16="http://schemas.microsoft.com/office/drawing/2014/main" id="{1C236F84-7C0C-49EE-8F8A-251808D99F8D}"/>
                </a:ext>
              </a:extLst>
            </p:cNvPr>
            <p:cNvCxnSpPr/>
            <p:nvPr/>
          </p:nvCxnSpPr>
          <p:spPr>
            <a:xfrm>
              <a:off x="1528482" y="2667000"/>
              <a:ext cx="327212" cy="0"/>
            </a:xfrm>
            <a:prstGeom prst="line">
              <a:avLst/>
            </a:prstGeom>
          </p:spPr>
          <p:style>
            <a:lnRef idx="1">
              <a:schemeClr val="dk1"/>
            </a:lnRef>
            <a:fillRef idx="0">
              <a:schemeClr val="dk1"/>
            </a:fillRef>
            <a:effectRef idx="0">
              <a:schemeClr val="dk1"/>
            </a:effectRef>
            <a:fontRef idx="minor">
              <a:schemeClr val="tx1"/>
            </a:fontRef>
          </p:style>
        </p:cxnSp>
      </p:grpSp>
      <p:pic>
        <p:nvPicPr>
          <p:cNvPr id="17" name="Picture 16">
            <a:extLst>
              <a:ext uri="{FF2B5EF4-FFF2-40B4-BE49-F238E27FC236}">
                <a16:creationId xmlns:a16="http://schemas.microsoft.com/office/drawing/2014/main" id="{A1AECBC9-B1CF-4F6D-91F8-D37DA0BAF183}"/>
              </a:ext>
            </a:extLst>
          </p:cNvPr>
          <p:cNvPicPr>
            <a:picLocks noChangeAspect="1"/>
          </p:cNvPicPr>
          <p:nvPr/>
        </p:nvPicPr>
        <p:blipFill>
          <a:blip r:embed="rId3"/>
          <a:stretch>
            <a:fillRect/>
          </a:stretch>
        </p:blipFill>
        <p:spPr>
          <a:xfrm>
            <a:off x="685800" y="1958094"/>
            <a:ext cx="433388" cy="749247"/>
          </a:xfrm>
          <a:prstGeom prst="rect">
            <a:avLst/>
          </a:prstGeom>
        </p:spPr>
      </p:pic>
      <p:sp>
        <p:nvSpPr>
          <p:cNvPr id="19" name="TextBox 18">
            <a:extLst>
              <a:ext uri="{FF2B5EF4-FFF2-40B4-BE49-F238E27FC236}">
                <a16:creationId xmlns:a16="http://schemas.microsoft.com/office/drawing/2014/main" id="{6C1E1032-42BA-4276-9E69-FAD689F9C17B}"/>
              </a:ext>
            </a:extLst>
          </p:cNvPr>
          <p:cNvSpPr txBox="1"/>
          <p:nvPr/>
        </p:nvSpPr>
        <p:spPr>
          <a:xfrm>
            <a:off x="431799" y="2743200"/>
            <a:ext cx="1869423"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Investigator preps cells/nuclei in own lab – including </a:t>
            </a:r>
            <a:r>
              <a:rPr kumimoji="0" lang="en-US"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hashtagging</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and sample mixing.</a:t>
            </a:r>
          </a:p>
        </p:txBody>
      </p:sp>
      <p:sp>
        <p:nvSpPr>
          <p:cNvPr id="20" name="Arrow: Right 19">
            <a:extLst>
              <a:ext uri="{FF2B5EF4-FFF2-40B4-BE49-F238E27FC236}">
                <a16:creationId xmlns:a16="http://schemas.microsoft.com/office/drawing/2014/main" id="{D0AC320C-21EB-47D4-8978-F608041D8DFA}"/>
              </a:ext>
            </a:extLst>
          </p:cNvPr>
          <p:cNvSpPr/>
          <p:nvPr/>
        </p:nvSpPr>
        <p:spPr>
          <a:xfrm>
            <a:off x="2071760" y="2301160"/>
            <a:ext cx="592085" cy="266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grpSp>
        <p:nvGrpSpPr>
          <p:cNvPr id="25" name="Group 24">
            <a:extLst>
              <a:ext uri="{FF2B5EF4-FFF2-40B4-BE49-F238E27FC236}">
                <a16:creationId xmlns:a16="http://schemas.microsoft.com/office/drawing/2014/main" id="{897BCE0E-D4F4-4FBA-AD43-9A27ED6B350B}"/>
              </a:ext>
            </a:extLst>
          </p:cNvPr>
          <p:cNvGrpSpPr/>
          <p:nvPr/>
        </p:nvGrpSpPr>
        <p:grpSpPr>
          <a:xfrm>
            <a:off x="3345235" y="1958083"/>
            <a:ext cx="327212" cy="685800"/>
            <a:chOff x="1528482" y="2362200"/>
            <a:chExt cx="327212" cy="685800"/>
          </a:xfrm>
        </p:grpSpPr>
        <p:cxnSp>
          <p:nvCxnSpPr>
            <p:cNvPr id="26" name="Straight Connector 25">
              <a:extLst>
                <a:ext uri="{FF2B5EF4-FFF2-40B4-BE49-F238E27FC236}">
                  <a16:creationId xmlns:a16="http://schemas.microsoft.com/office/drawing/2014/main" id="{F0FC34F1-171B-45F3-8BF4-AB67515A4558}"/>
                </a:ext>
              </a:extLst>
            </p:cNvPr>
            <p:cNvCxnSpPr>
              <a:cxnSpLocks/>
            </p:cNvCxnSpPr>
            <p:nvPr/>
          </p:nvCxnSpPr>
          <p:spPr>
            <a:xfrm>
              <a:off x="1676400" y="2819400"/>
              <a:ext cx="76200" cy="22860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BBE37731-DFC9-431E-88CA-A676340B4866}"/>
                </a:ext>
              </a:extLst>
            </p:cNvPr>
            <p:cNvCxnSpPr>
              <a:cxnSpLocks/>
            </p:cNvCxnSpPr>
            <p:nvPr/>
          </p:nvCxnSpPr>
          <p:spPr>
            <a:xfrm flipH="1">
              <a:off x="1577788" y="2819400"/>
              <a:ext cx="114300" cy="228600"/>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50A54F11-2FC0-43E0-986C-6D92FDD1F470}"/>
                </a:ext>
              </a:extLst>
            </p:cNvPr>
            <p:cNvCxnSpPr>
              <a:cxnSpLocks/>
            </p:cNvCxnSpPr>
            <p:nvPr/>
          </p:nvCxnSpPr>
          <p:spPr>
            <a:xfrm>
              <a:off x="1676400" y="2552700"/>
              <a:ext cx="0" cy="266700"/>
            </a:xfrm>
            <a:prstGeom prst="line">
              <a:avLst/>
            </a:prstGeom>
          </p:spPr>
          <p:style>
            <a:lnRef idx="1">
              <a:schemeClr val="dk1"/>
            </a:lnRef>
            <a:fillRef idx="0">
              <a:schemeClr val="dk1"/>
            </a:fillRef>
            <a:effectRef idx="0">
              <a:schemeClr val="dk1"/>
            </a:effectRef>
            <a:fontRef idx="minor">
              <a:schemeClr val="tx1"/>
            </a:fontRef>
          </p:style>
        </p:cxnSp>
        <p:sp>
          <p:nvSpPr>
            <p:cNvPr id="29" name="Oval 28">
              <a:extLst>
                <a:ext uri="{FF2B5EF4-FFF2-40B4-BE49-F238E27FC236}">
                  <a16:creationId xmlns:a16="http://schemas.microsoft.com/office/drawing/2014/main" id="{74DCEEC3-FD73-4FB9-9FBF-9A6969B93929}"/>
                </a:ext>
              </a:extLst>
            </p:cNvPr>
            <p:cNvSpPr/>
            <p:nvPr/>
          </p:nvSpPr>
          <p:spPr>
            <a:xfrm>
              <a:off x="1577788" y="2362200"/>
              <a:ext cx="174812" cy="1905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cxnSp>
          <p:nvCxnSpPr>
            <p:cNvPr id="30" name="Straight Connector 29">
              <a:extLst>
                <a:ext uri="{FF2B5EF4-FFF2-40B4-BE49-F238E27FC236}">
                  <a16:creationId xmlns:a16="http://schemas.microsoft.com/office/drawing/2014/main" id="{0E621153-6664-4828-9B0A-DA37E25E805D}"/>
                </a:ext>
              </a:extLst>
            </p:cNvPr>
            <p:cNvCxnSpPr/>
            <p:nvPr/>
          </p:nvCxnSpPr>
          <p:spPr>
            <a:xfrm>
              <a:off x="1528482" y="2667000"/>
              <a:ext cx="327212" cy="0"/>
            </a:xfrm>
            <a:prstGeom prst="line">
              <a:avLst/>
            </a:prstGeom>
          </p:spPr>
          <p:style>
            <a:lnRef idx="1">
              <a:schemeClr val="dk1"/>
            </a:lnRef>
            <a:fillRef idx="0">
              <a:schemeClr val="dk1"/>
            </a:fillRef>
            <a:effectRef idx="0">
              <a:schemeClr val="dk1"/>
            </a:effectRef>
            <a:fontRef idx="minor">
              <a:schemeClr val="tx1"/>
            </a:fontRef>
          </p:style>
        </p:cxnSp>
      </p:grpSp>
      <p:grpSp>
        <p:nvGrpSpPr>
          <p:cNvPr id="31" name="Group 30">
            <a:extLst>
              <a:ext uri="{FF2B5EF4-FFF2-40B4-BE49-F238E27FC236}">
                <a16:creationId xmlns:a16="http://schemas.microsoft.com/office/drawing/2014/main" id="{0080D13E-3D2E-456B-8752-2BFB79746EE2}"/>
              </a:ext>
            </a:extLst>
          </p:cNvPr>
          <p:cNvGrpSpPr/>
          <p:nvPr/>
        </p:nvGrpSpPr>
        <p:grpSpPr>
          <a:xfrm>
            <a:off x="4122083" y="1958083"/>
            <a:ext cx="327212" cy="685800"/>
            <a:chOff x="1528482" y="2362200"/>
            <a:chExt cx="327212" cy="685800"/>
          </a:xfrm>
        </p:grpSpPr>
        <p:cxnSp>
          <p:nvCxnSpPr>
            <p:cNvPr id="32" name="Straight Connector 31">
              <a:extLst>
                <a:ext uri="{FF2B5EF4-FFF2-40B4-BE49-F238E27FC236}">
                  <a16:creationId xmlns:a16="http://schemas.microsoft.com/office/drawing/2014/main" id="{59DE2125-439D-48A6-937A-3E847B8F8F63}"/>
                </a:ext>
              </a:extLst>
            </p:cNvPr>
            <p:cNvCxnSpPr>
              <a:cxnSpLocks/>
            </p:cNvCxnSpPr>
            <p:nvPr/>
          </p:nvCxnSpPr>
          <p:spPr>
            <a:xfrm>
              <a:off x="1676400" y="2819400"/>
              <a:ext cx="76200" cy="22860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E949E81E-7C5C-42E7-9AEA-31976A545AA0}"/>
                </a:ext>
              </a:extLst>
            </p:cNvPr>
            <p:cNvCxnSpPr>
              <a:cxnSpLocks/>
            </p:cNvCxnSpPr>
            <p:nvPr/>
          </p:nvCxnSpPr>
          <p:spPr>
            <a:xfrm flipH="1">
              <a:off x="1577788" y="2819400"/>
              <a:ext cx="114300" cy="228600"/>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0772DE63-115A-4C8A-93D3-75207C48801C}"/>
                </a:ext>
              </a:extLst>
            </p:cNvPr>
            <p:cNvCxnSpPr>
              <a:cxnSpLocks/>
            </p:cNvCxnSpPr>
            <p:nvPr/>
          </p:nvCxnSpPr>
          <p:spPr>
            <a:xfrm>
              <a:off x="1676400" y="2552700"/>
              <a:ext cx="0" cy="266700"/>
            </a:xfrm>
            <a:prstGeom prst="line">
              <a:avLst/>
            </a:prstGeom>
          </p:spPr>
          <p:style>
            <a:lnRef idx="1">
              <a:schemeClr val="dk1"/>
            </a:lnRef>
            <a:fillRef idx="0">
              <a:schemeClr val="dk1"/>
            </a:fillRef>
            <a:effectRef idx="0">
              <a:schemeClr val="dk1"/>
            </a:effectRef>
            <a:fontRef idx="minor">
              <a:schemeClr val="tx1"/>
            </a:fontRef>
          </p:style>
        </p:cxnSp>
        <p:sp>
          <p:nvSpPr>
            <p:cNvPr id="35" name="Oval 34">
              <a:extLst>
                <a:ext uri="{FF2B5EF4-FFF2-40B4-BE49-F238E27FC236}">
                  <a16:creationId xmlns:a16="http://schemas.microsoft.com/office/drawing/2014/main" id="{BEB83055-2AEB-4478-9074-521800D4B410}"/>
                </a:ext>
              </a:extLst>
            </p:cNvPr>
            <p:cNvSpPr/>
            <p:nvPr/>
          </p:nvSpPr>
          <p:spPr>
            <a:xfrm>
              <a:off x="1577788" y="2362200"/>
              <a:ext cx="174812" cy="1905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cxnSp>
          <p:nvCxnSpPr>
            <p:cNvPr id="36" name="Straight Connector 35">
              <a:extLst>
                <a:ext uri="{FF2B5EF4-FFF2-40B4-BE49-F238E27FC236}">
                  <a16:creationId xmlns:a16="http://schemas.microsoft.com/office/drawing/2014/main" id="{C4F17FB3-8088-489A-95EC-94B2B707DC10}"/>
                </a:ext>
              </a:extLst>
            </p:cNvPr>
            <p:cNvCxnSpPr/>
            <p:nvPr/>
          </p:nvCxnSpPr>
          <p:spPr>
            <a:xfrm>
              <a:off x="1528482" y="2667000"/>
              <a:ext cx="327212" cy="0"/>
            </a:xfrm>
            <a:prstGeom prst="line">
              <a:avLst/>
            </a:prstGeom>
          </p:spPr>
          <p:style>
            <a:lnRef idx="1">
              <a:schemeClr val="dk1"/>
            </a:lnRef>
            <a:fillRef idx="0">
              <a:schemeClr val="dk1"/>
            </a:fillRef>
            <a:effectRef idx="0">
              <a:schemeClr val="dk1"/>
            </a:effectRef>
            <a:fontRef idx="minor">
              <a:schemeClr val="tx1"/>
            </a:fontRef>
          </p:style>
        </p:cxnSp>
      </p:grpSp>
      <p:sp>
        <p:nvSpPr>
          <p:cNvPr id="21" name="TextBox 20">
            <a:extLst>
              <a:ext uri="{FF2B5EF4-FFF2-40B4-BE49-F238E27FC236}">
                <a16:creationId xmlns:a16="http://schemas.microsoft.com/office/drawing/2014/main" id="{6985B59D-86E2-4D3C-B231-2A4F7439CEDB}"/>
              </a:ext>
            </a:extLst>
          </p:cNvPr>
          <p:cNvSpPr txBox="1"/>
          <p:nvPr/>
        </p:nvSpPr>
        <p:spPr>
          <a:xfrm>
            <a:off x="3394541" y="1524002"/>
            <a:ext cx="891148"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RJH 5330</a:t>
            </a:r>
          </a:p>
        </p:txBody>
      </p:sp>
      <p:pic>
        <p:nvPicPr>
          <p:cNvPr id="38" name="Picture 37">
            <a:extLst>
              <a:ext uri="{FF2B5EF4-FFF2-40B4-BE49-F238E27FC236}">
                <a16:creationId xmlns:a16="http://schemas.microsoft.com/office/drawing/2014/main" id="{2561D16C-28E3-421E-8730-80178B4510A3}"/>
              </a:ext>
            </a:extLst>
          </p:cNvPr>
          <p:cNvPicPr>
            <a:picLocks noChangeAspect="1"/>
          </p:cNvPicPr>
          <p:nvPr/>
        </p:nvPicPr>
        <p:blipFill>
          <a:blip r:embed="rId3"/>
          <a:stretch>
            <a:fillRect/>
          </a:stretch>
        </p:blipFill>
        <p:spPr>
          <a:xfrm>
            <a:off x="3664368" y="2084003"/>
            <a:ext cx="229715" cy="397133"/>
          </a:xfrm>
          <a:prstGeom prst="rect">
            <a:avLst/>
          </a:prstGeom>
        </p:spPr>
      </p:pic>
      <p:sp>
        <p:nvSpPr>
          <p:cNvPr id="22" name="TextBox 21">
            <a:extLst>
              <a:ext uri="{FF2B5EF4-FFF2-40B4-BE49-F238E27FC236}">
                <a16:creationId xmlns:a16="http://schemas.microsoft.com/office/drawing/2014/main" id="{06D5D91F-1385-4234-AB4E-207A9AEC80CC}"/>
              </a:ext>
            </a:extLst>
          </p:cNvPr>
          <p:cNvSpPr txBox="1"/>
          <p:nvPr/>
        </p:nvSpPr>
        <p:spPr>
          <a:xfrm>
            <a:off x="2959371" y="2743200"/>
            <a:ext cx="1869423"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Cells transferred to IGL. Cell concentration and viability are determined.</a:t>
            </a:r>
          </a:p>
        </p:txBody>
      </p:sp>
      <p:pic>
        <p:nvPicPr>
          <p:cNvPr id="23" name="Picture 22">
            <a:extLst>
              <a:ext uri="{FF2B5EF4-FFF2-40B4-BE49-F238E27FC236}">
                <a16:creationId xmlns:a16="http://schemas.microsoft.com/office/drawing/2014/main" id="{A144F4EB-5F49-4C73-A7A8-1DDA27B51010}"/>
              </a:ext>
            </a:extLst>
          </p:cNvPr>
          <p:cNvPicPr>
            <a:picLocks noChangeAspect="1"/>
          </p:cNvPicPr>
          <p:nvPr/>
        </p:nvPicPr>
        <p:blipFill>
          <a:blip r:embed="rId4"/>
          <a:stretch>
            <a:fillRect/>
          </a:stretch>
        </p:blipFill>
        <p:spPr>
          <a:xfrm>
            <a:off x="4817265" y="1552220"/>
            <a:ext cx="891148" cy="1421325"/>
          </a:xfrm>
          <a:prstGeom prst="rect">
            <a:avLst/>
          </a:prstGeom>
        </p:spPr>
      </p:pic>
      <p:sp>
        <p:nvSpPr>
          <p:cNvPr id="39" name="TextBox 38">
            <a:extLst>
              <a:ext uri="{FF2B5EF4-FFF2-40B4-BE49-F238E27FC236}">
                <a16:creationId xmlns:a16="http://schemas.microsoft.com/office/drawing/2014/main" id="{5BCA33BF-A69E-479D-8FBC-BA4A291FB98B}"/>
              </a:ext>
            </a:extLst>
          </p:cNvPr>
          <p:cNvSpPr txBox="1"/>
          <p:nvPr/>
        </p:nvSpPr>
        <p:spPr>
          <a:xfrm>
            <a:off x="7471792" y="2435564"/>
            <a:ext cx="1365754"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Ideally, ~50µL of sample with ~1000 cells/µL are provided.</a:t>
            </a:r>
          </a:p>
        </p:txBody>
      </p:sp>
      <p:sp>
        <p:nvSpPr>
          <p:cNvPr id="40" name="Arrow: Down 39">
            <a:extLst>
              <a:ext uri="{FF2B5EF4-FFF2-40B4-BE49-F238E27FC236}">
                <a16:creationId xmlns:a16="http://schemas.microsoft.com/office/drawing/2014/main" id="{A4E10AD8-ED08-4DE6-AD3D-2A6FC4A49C16}"/>
              </a:ext>
            </a:extLst>
          </p:cNvPr>
          <p:cNvSpPr/>
          <p:nvPr/>
        </p:nvSpPr>
        <p:spPr>
          <a:xfrm>
            <a:off x="6614675" y="3422285"/>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pic>
        <p:nvPicPr>
          <p:cNvPr id="41" name="Picture 40">
            <a:extLst>
              <a:ext uri="{FF2B5EF4-FFF2-40B4-BE49-F238E27FC236}">
                <a16:creationId xmlns:a16="http://schemas.microsoft.com/office/drawing/2014/main" id="{F16F63E6-46B4-4846-BD2B-4E4F217C0479}"/>
              </a:ext>
            </a:extLst>
          </p:cNvPr>
          <p:cNvPicPr>
            <a:picLocks noChangeAspect="1"/>
          </p:cNvPicPr>
          <p:nvPr/>
        </p:nvPicPr>
        <p:blipFill>
          <a:blip r:embed="rId5"/>
          <a:stretch>
            <a:fillRect/>
          </a:stretch>
        </p:blipFill>
        <p:spPr>
          <a:xfrm>
            <a:off x="6597617" y="4612607"/>
            <a:ext cx="1726266" cy="1467175"/>
          </a:xfrm>
          <a:prstGeom prst="rect">
            <a:avLst/>
          </a:prstGeom>
        </p:spPr>
      </p:pic>
      <p:sp>
        <p:nvSpPr>
          <p:cNvPr id="42" name="TextBox 41">
            <a:extLst>
              <a:ext uri="{FF2B5EF4-FFF2-40B4-BE49-F238E27FC236}">
                <a16:creationId xmlns:a16="http://schemas.microsoft.com/office/drawing/2014/main" id="{2000F9CE-16EA-4708-8773-6F1FFB28E1D7}"/>
              </a:ext>
            </a:extLst>
          </p:cNvPr>
          <p:cNvSpPr txBox="1"/>
          <p:nvPr/>
        </p:nvSpPr>
        <p:spPr>
          <a:xfrm>
            <a:off x="5230847" y="3810000"/>
            <a:ext cx="3093035"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If samples look good, the investigator leaves the cells/nuclei with us. The IGL will process samples on the Chromium Controller to form single cell GEMs.</a:t>
            </a:r>
          </a:p>
        </p:txBody>
      </p:sp>
      <p:pic>
        <p:nvPicPr>
          <p:cNvPr id="43" name="Picture 42">
            <a:extLst>
              <a:ext uri="{FF2B5EF4-FFF2-40B4-BE49-F238E27FC236}">
                <a16:creationId xmlns:a16="http://schemas.microsoft.com/office/drawing/2014/main" id="{830F4473-5DC6-4215-A24D-A1449A54431C}"/>
              </a:ext>
            </a:extLst>
          </p:cNvPr>
          <p:cNvPicPr>
            <a:picLocks noChangeAspect="1"/>
          </p:cNvPicPr>
          <p:nvPr/>
        </p:nvPicPr>
        <p:blipFill>
          <a:blip r:embed="rId6"/>
          <a:stretch>
            <a:fillRect/>
          </a:stretch>
        </p:blipFill>
        <p:spPr>
          <a:xfrm>
            <a:off x="4804821" y="4821839"/>
            <a:ext cx="1804423" cy="1048710"/>
          </a:xfrm>
          <a:prstGeom prst="rect">
            <a:avLst/>
          </a:prstGeom>
        </p:spPr>
      </p:pic>
      <p:sp>
        <p:nvSpPr>
          <p:cNvPr id="44" name="Arrow: Left 43">
            <a:extLst>
              <a:ext uri="{FF2B5EF4-FFF2-40B4-BE49-F238E27FC236}">
                <a16:creationId xmlns:a16="http://schemas.microsoft.com/office/drawing/2014/main" id="{7EE1CEE0-DE19-4690-BB88-5C981593F4D3}"/>
              </a:ext>
            </a:extLst>
          </p:cNvPr>
          <p:cNvSpPr/>
          <p:nvPr/>
        </p:nvSpPr>
        <p:spPr>
          <a:xfrm>
            <a:off x="4343400" y="5058672"/>
            <a:ext cx="339905" cy="2753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45" name="TextBox 44">
            <a:extLst>
              <a:ext uri="{FF2B5EF4-FFF2-40B4-BE49-F238E27FC236}">
                <a16:creationId xmlns:a16="http://schemas.microsoft.com/office/drawing/2014/main" id="{5A7333CA-FE33-4339-8BC7-68BF47E9A2CF}"/>
              </a:ext>
            </a:extLst>
          </p:cNvPr>
          <p:cNvSpPr txBox="1"/>
          <p:nvPr/>
        </p:nvSpPr>
        <p:spPr>
          <a:xfrm>
            <a:off x="2358931" y="4782385"/>
            <a:ext cx="1993685"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Single cell GEMs are processed for RT reaction, cDNA amplification, and clean-up.</a:t>
            </a:r>
          </a:p>
        </p:txBody>
      </p:sp>
      <p:sp>
        <p:nvSpPr>
          <p:cNvPr id="47" name="Arrow: Left 46">
            <a:extLst>
              <a:ext uri="{FF2B5EF4-FFF2-40B4-BE49-F238E27FC236}">
                <a16:creationId xmlns:a16="http://schemas.microsoft.com/office/drawing/2014/main" id="{A3F59274-27A5-4AF2-99D8-3170957D1783}"/>
              </a:ext>
            </a:extLst>
          </p:cNvPr>
          <p:cNvSpPr/>
          <p:nvPr/>
        </p:nvSpPr>
        <p:spPr>
          <a:xfrm>
            <a:off x="2053759" y="5141465"/>
            <a:ext cx="264134" cy="1925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48" name="TextBox 47">
            <a:extLst>
              <a:ext uri="{FF2B5EF4-FFF2-40B4-BE49-F238E27FC236}">
                <a16:creationId xmlns:a16="http://schemas.microsoft.com/office/drawing/2014/main" id="{84DFDDAF-446F-4CB1-8C68-8C4E6D0E12F2}"/>
              </a:ext>
            </a:extLst>
          </p:cNvPr>
          <p:cNvSpPr txBox="1"/>
          <p:nvPr/>
        </p:nvSpPr>
        <p:spPr>
          <a:xfrm>
            <a:off x="205977" y="5092383"/>
            <a:ext cx="1726266" cy="1015663"/>
          </a:xfrm>
          <a:prstGeom prst="rect">
            <a:avLst/>
          </a:prstGeom>
          <a:noFill/>
          <a:ln>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If cDNAs pass quality metrics, samples are handed off to MPSSR for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library</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prep and sequencing.</a:t>
            </a:r>
          </a:p>
        </p:txBody>
      </p:sp>
      <p:grpSp>
        <p:nvGrpSpPr>
          <p:cNvPr id="3" name="Group 2">
            <a:extLst>
              <a:ext uri="{FF2B5EF4-FFF2-40B4-BE49-F238E27FC236}">
                <a16:creationId xmlns:a16="http://schemas.microsoft.com/office/drawing/2014/main" id="{FCAC5CC9-B876-4022-9990-A5C54D3FF32E}"/>
              </a:ext>
            </a:extLst>
          </p:cNvPr>
          <p:cNvGrpSpPr/>
          <p:nvPr/>
        </p:nvGrpSpPr>
        <p:grpSpPr>
          <a:xfrm>
            <a:off x="85112" y="3708446"/>
            <a:ext cx="2259362" cy="1174114"/>
            <a:chOff x="2089909" y="3872444"/>
            <a:chExt cx="2259362" cy="1174114"/>
          </a:xfrm>
        </p:grpSpPr>
        <p:pic>
          <p:nvPicPr>
            <p:cNvPr id="46" name="Picture 45">
              <a:extLst>
                <a:ext uri="{FF2B5EF4-FFF2-40B4-BE49-F238E27FC236}">
                  <a16:creationId xmlns:a16="http://schemas.microsoft.com/office/drawing/2014/main" id="{40AF7FF8-4E30-48C2-862F-05A63A73A2DB}"/>
                </a:ext>
              </a:extLst>
            </p:cNvPr>
            <p:cNvPicPr>
              <a:picLocks noChangeAspect="1"/>
            </p:cNvPicPr>
            <p:nvPr/>
          </p:nvPicPr>
          <p:blipFill>
            <a:blip r:embed="rId7"/>
            <a:stretch>
              <a:fillRect/>
            </a:stretch>
          </p:blipFill>
          <p:spPr>
            <a:xfrm>
              <a:off x="2089909" y="4082267"/>
              <a:ext cx="2226316" cy="964291"/>
            </a:xfrm>
            <a:prstGeom prst="rect">
              <a:avLst/>
            </a:prstGeom>
          </p:spPr>
        </p:pic>
        <p:sp>
          <p:nvSpPr>
            <p:cNvPr id="2" name="TextBox 1">
              <a:extLst>
                <a:ext uri="{FF2B5EF4-FFF2-40B4-BE49-F238E27FC236}">
                  <a16:creationId xmlns:a16="http://schemas.microsoft.com/office/drawing/2014/main" id="{14103F1C-8510-42D5-A3AF-2438025BDB8C}"/>
                </a:ext>
              </a:extLst>
            </p:cNvPr>
            <p:cNvSpPr txBox="1"/>
            <p:nvPr/>
          </p:nvSpPr>
          <p:spPr>
            <a:xfrm>
              <a:off x="2133600" y="3872444"/>
              <a:ext cx="2215671"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Bioanalyzer DNA HS Assessment</a:t>
              </a:r>
            </a:p>
          </p:txBody>
        </p:sp>
      </p:grpSp>
      <p:pic>
        <p:nvPicPr>
          <p:cNvPr id="4" name="Picture 3">
            <a:extLst>
              <a:ext uri="{FF2B5EF4-FFF2-40B4-BE49-F238E27FC236}">
                <a16:creationId xmlns:a16="http://schemas.microsoft.com/office/drawing/2014/main" id="{D543A6B4-CB3E-4C4A-B205-B3D9F797A629}"/>
              </a:ext>
            </a:extLst>
          </p:cNvPr>
          <p:cNvPicPr>
            <a:picLocks noChangeAspect="1"/>
          </p:cNvPicPr>
          <p:nvPr/>
        </p:nvPicPr>
        <p:blipFill>
          <a:blip r:embed="rId8"/>
          <a:stretch>
            <a:fillRect/>
          </a:stretch>
        </p:blipFill>
        <p:spPr>
          <a:xfrm>
            <a:off x="5997884" y="1335758"/>
            <a:ext cx="1222720" cy="1930803"/>
          </a:xfrm>
          <a:prstGeom prst="rect">
            <a:avLst/>
          </a:prstGeom>
        </p:spPr>
      </p:pic>
      <p:pic>
        <p:nvPicPr>
          <p:cNvPr id="5" name="Picture 4">
            <a:extLst>
              <a:ext uri="{FF2B5EF4-FFF2-40B4-BE49-F238E27FC236}">
                <a16:creationId xmlns:a16="http://schemas.microsoft.com/office/drawing/2014/main" id="{C751C609-85ED-47A8-A7F9-9F47AE309DB7}"/>
              </a:ext>
            </a:extLst>
          </p:cNvPr>
          <p:cNvPicPr>
            <a:picLocks noChangeAspect="1"/>
          </p:cNvPicPr>
          <p:nvPr/>
        </p:nvPicPr>
        <p:blipFill>
          <a:blip r:embed="rId9"/>
          <a:stretch>
            <a:fillRect/>
          </a:stretch>
        </p:blipFill>
        <p:spPr>
          <a:xfrm>
            <a:off x="7370283" y="1029061"/>
            <a:ext cx="1397000" cy="1397000"/>
          </a:xfrm>
          <a:prstGeom prst="rect">
            <a:avLst/>
          </a:prstGeom>
        </p:spPr>
      </p:pic>
    </p:spTree>
    <p:extLst>
      <p:ext uri="{BB962C8B-B14F-4D97-AF65-F5344CB8AC3E}">
        <p14:creationId xmlns:p14="http://schemas.microsoft.com/office/powerpoint/2010/main" val="173859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p:bldP spid="39" grpId="0"/>
      <p:bldP spid="40" grpId="0" animBg="1"/>
      <p:bldP spid="42" grpId="0"/>
      <p:bldP spid="44" grpId="0" animBg="1"/>
      <p:bldP spid="45" grpId="0"/>
      <p:bldP spid="47" grpId="0" animBg="1"/>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13C6D0D-7892-E04D-82DE-0CB387097538}"/>
              </a:ext>
            </a:extLst>
          </p:cNvPr>
          <p:cNvSpPr>
            <a:spLocks noGrp="1" noChangeArrowheads="1"/>
          </p:cNvSpPr>
          <p:nvPr>
            <p:ph type="title"/>
          </p:nvPr>
        </p:nvSpPr>
        <p:spPr/>
        <p:txBody>
          <a:bodyPr/>
          <a:lstStyle/>
          <a:p>
            <a:r>
              <a:rPr lang="en-US" altLang="en-US" dirty="0"/>
              <a:t>10X Chromium Controller Training and Access</a:t>
            </a:r>
          </a:p>
        </p:txBody>
      </p:sp>
      <p:pic>
        <p:nvPicPr>
          <p:cNvPr id="7" name="Picture 6">
            <a:extLst>
              <a:ext uri="{FF2B5EF4-FFF2-40B4-BE49-F238E27FC236}">
                <a16:creationId xmlns:a16="http://schemas.microsoft.com/office/drawing/2014/main" id="{66EE7688-DAA8-4C92-A0AA-BD1EE4B21F3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600200" y="1562100"/>
            <a:ext cx="5943600" cy="4457700"/>
          </a:xfrm>
          <a:prstGeom prst="rect">
            <a:avLst/>
          </a:prstGeom>
        </p:spPr>
      </p:pic>
      <p:sp>
        <p:nvSpPr>
          <p:cNvPr id="8" name="Arrow: Right 7">
            <a:extLst>
              <a:ext uri="{FF2B5EF4-FFF2-40B4-BE49-F238E27FC236}">
                <a16:creationId xmlns:a16="http://schemas.microsoft.com/office/drawing/2014/main" id="{9E28FDA9-4BC9-4C94-AE23-49683861FA7E}"/>
              </a:ext>
            </a:extLst>
          </p:cNvPr>
          <p:cNvSpPr/>
          <p:nvPr/>
        </p:nvSpPr>
        <p:spPr>
          <a:xfrm rot="2121883">
            <a:off x="1220383" y="2988930"/>
            <a:ext cx="2196608" cy="177744"/>
          </a:xfrm>
          <a:prstGeom prst="right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9" name="TextBox 8">
            <a:extLst>
              <a:ext uri="{FF2B5EF4-FFF2-40B4-BE49-F238E27FC236}">
                <a16:creationId xmlns:a16="http://schemas.microsoft.com/office/drawing/2014/main" id="{CF54D65D-3F65-4BDE-8C4E-516C3144E54C}"/>
              </a:ext>
            </a:extLst>
          </p:cNvPr>
          <p:cNvSpPr txBox="1"/>
          <p:nvPr/>
        </p:nvSpPr>
        <p:spPr>
          <a:xfrm>
            <a:off x="76200" y="2057400"/>
            <a:ext cx="1295400"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10X Chromium Controller</a:t>
            </a:r>
          </a:p>
        </p:txBody>
      </p:sp>
      <p:sp>
        <p:nvSpPr>
          <p:cNvPr id="14" name="Arrow: Right 13">
            <a:extLst>
              <a:ext uri="{FF2B5EF4-FFF2-40B4-BE49-F238E27FC236}">
                <a16:creationId xmlns:a16="http://schemas.microsoft.com/office/drawing/2014/main" id="{0D9BBD09-4895-417D-9DC6-6C7FDEDE5251}"/>
              </a:ext>
            </a:extLst>
          </p:cNvPr>
          <p:cNvSpPr/>
          <p:nvPr/>
        </p:nvSpPr>
        <p:spPr>
          <a:xfrm rot="1651871">
            <a:off x="1180471" y="3220447"/>
            <a:ext cx="1618819" cy="200289"/>
          </a:xfrm>
          <a:prstGeom prst="right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0" name="TextBox 9">
            <a:extLst>
              <a:ext uri="{FF2B5EF4-FFF2-40B4-BE49-F238E27FC236}">
                <a16:creationId xmlns:a16="http://schemas.microsoft.com/office/drawing/2014/main" id="{0ECE0695-C119-451C-8062-0A1F43AC0811}"/>
              </a:ext>
            </a:extLst>
          </p:cNvPr>
          <p:cNvSpPr txBox="1"/>
          <p:nvPr/>
        </p:nvSpPr>
        <p:spPr>
          <a:xfrm>
            <a:off x="76200" y="2782874"/>
            <a:ext cx="1295400"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Microcentrifuge</a:t>
            </a:r>
          </a:p>
        </p:txBody>
      </p:sp>
      <p:sp>
        <p:nvSpPr>
          <p:cNvPr id="11" name="Arrow: Right 10">
            <a:extLst>
              <a:ext uri="{FF2B5EF4-FFF2-40B4-BE49-F238E27FC236}">
                <a16:creationId xmlns:a16="http://schemas.microsoft.com/office/drawing/2014/main" id="{E389DA58-1054-4CE3-A932-7943658E646C}"/>
              </a:ext>
            </a:extLst>
          </p:cNvPr>
          <p:cNvSpPr/>
          <p:nvPr/>
        </p:nvSpPr>
        <p:spPr>
          <a:xfrm>
            <a:off x="1295400" y="3790950"/>
            <a:ext cx="838200" cy="171450"/>
          </a:xfrm>
          <a:prstGeom prst="right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2" name="TextBox 11">
            <a:extLst>
              <a:ext uri="{FF2B5EF4-FFF2-40B4-BE49-F238E27FC236}">
                <a16:creationId xmlns:a16="http://schemas.microsoft.com/office/drawing/2014/main" id="{20B03AB9-A0C1-4624-B7B6-E7DF1B8B654F}"/>
              </a:ext>
            </a:extLst>
          </p:cNvPr>
          <p:cNvSpPr txBox="1"/>
          <p:nvPr/>
        </p:nvSpPr>
        <p:spPr>
          <a:xfrm>
            <a:off x="76200" y="3461176"/>
            <a:ext cx="1282542"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1.5mL tube and PCR strip quick spin down</a:t>
            </a:r>
          </a:p>
        </p:txBody>
      </p:sp>
      <p:sp>
        <p:nvSpPr>
          <p:cNvPr id="18" name="Arrow: Right 17">
            <a:extLst>
              <a:ext uri="{FF2B5EF4-FFF2-40B4-BE49-F238E27FC236}">
                <a16:creationId xmlns:a16="http://schemas.microsoft.com/office/drawing/2014/main" id="{7AC7E23E-8873-4FB1-AE1B-2BC7B4F2B4FE}"/>
              </a:ext>
            </a:extLst>
          </p:cNvPr>
          <p:cNvSpPr/>
          <p:nvPr/>
        </p:nvSpPr>
        <p:spPr>
          <a:xfrm rot="20499951">
            <a:off x="1416802" y="4246082"/>
            <a:ext cx="2491780" cy="162811"/>
          </a:xfrm>
          <a:prstGeom prst="right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 name="TextBox 12">
            <a:extLst>
              <a:ext uri="{FF2B5EF4-FFF2-40B4-BE49-F238E27FC236}">
                <a16:creationId xmlns:a16="http://schemas.microsoft.com/office/drawing/2014/main" id="{603DD01B-503D-4C42-99C2-1630A4ABDEB3}"/>
              </a:ext>
            </a:extLst>
          </p:cNvPr>
          <p:cNvSpPr txBox="1"/>
          <p:nvPr/>
        </p:nvSpPr>
        <p:spPr>
          <a:xfrm>
            <a:off x="76200" y="4572000"/>
            <a:ext cx="136538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Accessory Kit (chip holder, tube strip magnet)</a:t>
            </a:r>
          </a:p>
        </p:txBody>
      </p:sp>
      <p:sp>
        <p:nvSpPr>
          <p:cNvPr id="20" name="Arrow: Right 19">
            <a:extLst>
              <a:ext uri="{FF2B5EF4-FFF2-40B4-BE49-F238E27FC236}">
                <a16:creationId xmlns:a16="http://schemas.microsoft.com/office/drawing/2014/main" id="{719DC4DF-F3F3-4876-BD08-BBC71F0DA7B7}"/>
              </a:ext>
            </a:extLst>
          </p:cNvPr>
          <p:cNvSpPr/>
          <p:nvPr/>
        </p:nvSpPr>
        <p:spPr>
          <a:xfrm rot="9168467">
            <a:off x="4774661" y="2713469"/>
            <a:ext cx="3150666" cy="172243"/>
          </a:xfrm>
          <a:prstGeom prst="right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5" name="TextBox 14">
            <a:extLst>
              <a:ext uri="{FF2B5EF4-FFF2-40B4-BE49-F238E27FC236}">
                <a16:creationId xmlns:a16="http://schemas.microsoft.com/office/drawing/2014/main" id="{4E60CC13-CED5-4582-A928-7256D5CBF8BF}"/>
              </a:ext>
            </a:extLst>
          </p:cNvPr>
          <p:cNvSpPr txBox="1"/>
          <p:nvPr/>
        </p:nvSpPr>
        <p:spPr>
          <a:xfrm>
            <a:off x="7667150" y="1752600"/>
            <a:ext cx="1266954"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BioRad</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C-1000 Thermocycler</a:t>
            </a:r>
          </a:p>
        </p:txBody>
      </p:sp>
      <p:sp>
        <p:nvSpPr>
          <p:cNvPr id="22" name="Arrow: Right 21">
            <a:extLst>
              <a:ext uri="{FF2B5EF4-FFF2-40B4-BE49-F238E27FC236}">
                <a16:creationId xmlns:a16="http://schemas.microsoft.com/office/drawing/2014/main" id="{B583A509-C8D1-4B88-9943-B0148432FF6A}"/>
              </a:ext>
            </a:extLst>
          </p:cNvPr>
          <p:cNvSpPr/>
          <p:nvPr/>
        </p:nvSpPr>
        <p:spPr>
          <a:xfrm rot="12587945">
            <a:off x="5127190" y="4436851"/>
            <a:ext cx="2684631" cy="174778"/>
          </a:xfrm>
          <a:prstGeom prst="right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6" name="TextBox 15">
            <a:extLst>
              <a:ext uri="{FF2B5EF4-FFF2-40B4-BE49-F238E27FC236}">
                <a16:creationId xmlns:a16="http://schemas.microsoft.com/office/drawing/2014/main" id="{BB8248AF-0F70-42E1-AE5B-9D5BA8CCFBB4}"/>
              </a:ext>
            </a:extLst>
          </p:cNvPr>
          <p:cNvSpPr txBox="1"/>
          <p:nvPr/>
        </p:nvSpPr>
        <p:spPr>
          <a:xfrm>
            <a:off x="7677761" y="5128652"/>
            <a:ext cx="1066800"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Heat Block</a:t>
            </a:r>
          </a:p>
        </p:txBody>
      </p:sp>
      <p:sp>
        <p:nvSpPr>
          <p:cNvPr id="24" name="Arrow: Right 23">
            <a:extLst>
              <a:ext uri="{FF2B5EF4-FFF2-40B4-BE49-F238E27FC236}">
                <a16:creationId xmlns:a16="http://schemas.microsoft.com/office/drawing/2014/main" id="{6C895892-6BF5-47D9-BC79-9BE8D4F4B154}"/>
              </a:ext>
            </a:extLst>
          </p:cNvPr>
          <p:cNvSpPr/>
          <p:nvPr/>
        </p:nvSpPr>
        <p:spPr>
          <a:xfrm rot="12131366">
            <a:off x="5538137" y="4135326"/>
            <a:ext cx="2199890" cy="180335"/>
          </a:xfrm>
          <a:prstGeom prst="right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7" name="TextBox 16">
            <a:extLst>
              <a:ext uri="{FF2B5EF4-FFF2-40B4-BE49-F238E27FC236}">
                <a16:creationId xmlns:a16="http://schemas.microsoft.com/office/drawing/2014/main" id="{819645FC-BDF4-4C18-BDC9-31BE0F7B659F}"/>
              </a:ext>
            </a:extLst>
          </p:cNvPr>
          <p:cNvSpPr txBox="1"/>
          <p:nvPr/>
        </p:nvSpPr>
        <p:spPr>
          <a:xfrm>
            <a:off x="7690619" y="4292173"/>
            <a:ext cx="1243485"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Vortexer</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with GEM Bead Adapter</a:t>
            </a:r>
          </a:p>
        </p:txBody>
      </p:sp>
      <p:sp>
        <p:nvSpPr>
          <p:cNvPr id="26" name="Arrow: Right 25">
            <a:extLst>
              <a:ext uri="{FF2B5EF4-FFF2-40B4-BE49-F238E27FC236}">
                <a16:creationId xmlns:a16="http://schemas.microsoft.com/office/drawing/2014/main" id="{DE102F21-63E7-4B0B-85CF-EACA1A3A8FF6}"/>
              </a:ext>
            </a:extLst>
          </p:cNvPr>
          <p:cNvSpPr/>
          <p:nvPr/>
        </p:nvSpPr>
        <p:spPr>
          <a:xfrm rot="10478906">
            <a:off x="5997562" y="3282893"/>
            <a:ext cx="1683922" cy="228669"/>
          </a:xfrm>
          <a:prstGeom prst="rightArrow">
            <a:avLst>
              <a:gd name="adj1" fmla="val 42193"/>
              <a:gd name="adj2" fmla="val 57441"/>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9" name="TextBox 18">
            <a:extLst>
              <a:ext uri="{FF2B5EF4-FFF2-40B4-BE49-F238E27FC236}">
                <a16:creationId xmlns:a16="http://schemas.microsoft.com/office/drawing/2014/main" id="{12A2627F-098B-4234-A6AF-D2EADD73F80D}"/>
              </a:ext>
            </a:extLst>
          </p:cNvPr>
          <p:cNvSpPr txBox="1"/>
          <p:nvPr/>
        </p:nvSpPr>
        <p:spPr>
          <a:xfrm>
            <a:off x="7772400" y="2857653"/>
            <a:ext cx="111395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TC-20 Automated Cell Counter</a:t>
            </a:r>
          </a:p>
        </p:txBody>
      </p:sp>
      <p:sp>
        <p:nvSpPr>
          <p:cNvPr id="2" name="TextBox 1">
            <a:extLst>
              <a:ext uri="{FF2B5EF4-FFF2-40B4-BE49-F238E27FC236}">
                <a16:creationId xmlns:a16="http://schemas.microsoft.com/office/drawing/2014/main" id="{F36D55C5-135E-49C2-8F43-F0212B205BF4}"/>
              </a:ext>
            </a:extLst>
          </p:cNvPr>
          <p:cNvSpPr txBox="1"/>
          <p:nvPr/>
        </p:nvSpPr>
        <p:spPr>
          <a:xfrm>
            <a:off x="3441700" y="1188901"/>
            <a:ext cx="220980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RJH 5330</a:t>
            </a:r>
          </a:p>
        </p:txBody>
      </p:sp>
    </p:spTree>
    <p:extLst>
      <p:ext uri="{BB962C8B-B14F-4D97-AF65-F5344CB8AC3E}">
        <p14:creationId xmlns:p14="http://schemas.microsoft.com/office/powerpoint/2010/main" val="325924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2"/>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5"/>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2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19"/>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26"/>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1" nodeType="clickEffect">
                                  <p:stCondLst>
                                    <p:cond delay="0"/>
                                  </p:stCondLst>
                                  <p:childTnLst>
                                    <p:set>
                                      <p:cBhvr>
                                        <p:cTn id="84" dur="1" fill="hold">
                                          <p:stCondLst>
                                            <p:cond delay="0"/>
                                          </p:stCondLst>
                                        </p:cTn>
                                        <p:tgtEl>
                                          <p:spTgt spid="17"/>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24"/>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grpId="1" nodeType="clickEffect">
                                  <p:stCondLst>
                                    <p:cond delay="0"/>
                                  </p:stCondLst>
                                  <p:childTnLst>
                                    <p:set>
                                      <p:cBhvr>
                                        <p:cTn id="96" dur="1" fill="hold">
                                          <p:stCondLst>
                                            <p:cond delay="0"/>
                                          </p:stCondLst>
                                        </p:cTn>
                                        <p:tgtEl>
                                          <p:spTgt spid="16"/>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p:bldP spid="9" grpId="1"/>
      <p:bldP spid="14" grpId="0" animBg="1"/>
      <p:bldP spid="14" grpId="1" animBg="1"/>
      <p:bldP spid="10" grpId="0"/>
      <p:bldP spid="10" grpId="1"/>
      <p:bldP spid="11" grpId="0" animBg="1"/>
      <p:bldP spid="11" grpId="1" animBg="1"/>
      <p:bldP spid="12" grpId="0"/>
      <p:bldP spid="12" grpId="1"/>
      <p:bldP spid="18" grpId="0" animBg="1"/>
      <p:bldP spid="18" grpId="1" animBg="1"/>
      <p:bldP spid="13" grpId="0"/>
      <p:bldP spid="13" grpId="1"/>
      <p:bldP spid="20" grpId="0" animBg="1"/>
      <p:bldP spid="20" grpId="1" animBg="1"/>
      <p:bldP spid="15" grpId="0"/>
      <p:bldP spid="15" grpId="1"/>
      <p:bldP spid="22" grpId="0" animBg="1"/>
      <p:bldP spid="22" grpId="1" animBg="1"/>
      <p:bldP spid="16" grpId="0"/>
      <p:bldP spid="16" grpId="1"/>
      <p:bldP spid="24" grpId="0" animBg="1"/>
      <p:bldP spid="24" grpId="1" animBg="1"/>
      <p:bldP spid="17" grpId="0"/>
      <p:bldP spid="17" grpId="1"/>
      <p:bldP spid="26" grpId="0" animBg="1"/>
      <p:bldP spid="26" grpId="1" animBg="1"/>
      <p:bldP spid="19" grpId="0"/>
      <p:bldP spid="1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13C6D0D-7892-E04D-82DE-0CB387097538}"/>
              </a:ext>
            </a:extLst>
          </p:cNvPr>
          <p:cNvSpPr>
            <a:spLocks noGrp="1" noChangeArrowheads="1"/>
          </p:cNvSpPr>
          <p:nvPr>
            <p:ph type="title"/>
          </p:nvPr>
        </p:nvSpPr>
        <p:spPr/>
        <p:txBody>
          <a:bodyPr/>
          <a:lstStyle/>
          <a:p>
            <a:r>
              <a:rPr lang="en-US" altLang="en-US" dirty="0"/>
              <a:t>10X Chromium Controller Training</a:t>
            </a:r>
          </a:p>
        </p:txBody>
      </p:sp>
      <p:sp>
        <p:nvSpPr>
          <p:cNvPr id="6147" name="Rectangle 3">
            <a:extLst>
              <a:ext uri="{FF2B5EF4-FFF2-40B4-BE49-F238E27FC236}">
                <a16:creationId xmlns:a16="http://schemas.microsoft.com/office/drawing/2014/main" id="{DE5D10B8-7F22-174F-8D4F-1DD658576319}"/>
              </a:ext>
            </a:extLst>
          </p:cNvPr>
          <p:cNvSpPr>
            <a:spLocks noGrp="1" noChangeArrowheads="1"/>
          </p:cNvSpPr>
          <p:nvPr>
            <p:ph type="body" idx="1"/>
          </p:nvPr>
        </p:nvSpPr>
        <p:spPr>
          <a:xfrm>
            <a:off x="431800" y="1905000"/>
            <a:ext cx="7882311" cy="4117975"/>
          </a:xfrm>
        </p:spPr>
        <p:txBody>
          <a:bodyPr/>
          <a:lstStyle/>
          <a:p>
            <a:pPr marL="0" indent="0">
              <a:lnSpc>
                <a:spcPct val="80000"/>
              </a:lnSpc>
              <a:buNone/>
            </a:pPr>
            <a:r>
              <a:rPr lang="en-US" altLang="en-US" sz="2400" b="1" dirty="0">
                <a:solidFill>
                  <a:schemeClr val="tx1"/>
                </a:solidFill>
              </a:rPr>
              <a:t>Prior to Training:</a:t>
            </a:r>
            <a:endParaRPr lang="en-US" altLang="en-US" sz="2000" b="1" dirty="0">
              <a:solidFill>
                <a:schemeClr val="tx1"/>
              </a:solidFill>
            </a:endParaRPr>
          </a:p>
          <a:p>
            <a:pPr lvl="1">
              <a:lnSpc>
                <a:spcPct val="80000"/>
              </a:lnSpc>
            </a:pPr>
            <a:r>
              <a:rPr lang="en-US" altLang="en-US" sz="2000" dirty="0">
                <a:solidFill>
                  <a:schemeClr val="tx1"/>
                </a:solidFill>
              </a:rPr>
              <a:t>Training protocol and sample preparation protocol sent to investigator.</a:t>
            </a:r>
          </a:p>
          <a:p>
            <a:pPr lvl="1">
              <a:lnSpc>
                <a:spcPct val="80000"/>
              </a:lnSpc>
            </a:pPr>
            <a:r>
              <a:rPr lang="en-US" altLang="en-US" sz="2000" dirty="0">
                <a:solidFill>
                  <a:schemeClr val="tx1"/>
                </a:solidFill>
              </a:rPr>
              <a:t>Resources provided for 10X Genomics technology, how-to videos, and sample prep guides. </a:t>
            </a:r>
          </a:p>
          <a:p>
            <a:pPr lvl="1">
              <a:lnSpc>
                <a:spcPct val="80000"/>
              </a:lnSpc>
            </a:pPr>
            <a:endParaRPr lang="en-US" altLang="en-US" sz="2000" dirty="0">
              <a:solidFill>
                <a:schemeClr val="tx1"/>
              </a:solidFill>
            </a:endParaRPr>
          </a:p>
          <a:p>
            <a:pPr marL="0" indent="0">
              <a:lnSpc>
                <a:spcPct val="80000"/>
              </a:lnSpc>
              <a:buNone/>
            </a:pPr>
            <a:r>
              <a:rPr lang="en-US" altLang="en-US" sz="2400" b="1" dirty="0">
                <a:solidFill>
                  <a:schemeClr val="tx2">
                    <a:lumMod val="95000"/>
                    <a:lumOff val="5000"/>
                  </a:schemeClr>
                </a:solidFill>
              </a:rPr>
              <a:t>Day of Training:</a:t>
            </a:r>
          </a:p>
          <a:p>
            <a:pPr lvl="1">
              <a:lnSpc>
                <a:spcPct val="80000"/>
              </a:lnSpc>
            </a:pPr>
            <a:r>
              <a:rPr lang="en-US" altLang="en-US" sz="2000" dirty="0">
                <a:solidFill>
                  <a:schemeClr val="tx2">
                    <a:lumMod val="95000"/>
                    <a:lumOff val="5000"/>
                  </a:schemeClr>
                </a:solidFill>
              </a:rPr>
              <a:t>Meet with IGL staff at RJH 5330.</a:t>
            </a:r>
          </a:p>
          <a:p>
            <a:pPr lvl="1">
              <a:lnSpc>
                <a:spcPct val="80000"/>
              </a:lnSpc>
            </a:pPr>
            <a:r>
              <a:rPr lang="en-US" altLang="en-US" sz="2000" dirty="0">
                <a:solidFill>
                  <a:schemeClr val="tx2">
                    <a:lumMod val="95000"/>
                    <a:lumOff val="5000"/>
                  </a:schemeClr>
                </a:solidFill>
              </a:rPr>
              <a:t>Maximum of two trainees from a single lab.</a:t>
            </a:r>
          </a:p>
          <a:p>
            <a:pPr lvl="1">
              <a:lnSpc>
                <a:spcPct val="80000"/>
              </a:lnSpc>
            </a:pPr>
            <a:r>
              <a:rPr lang="en-US" altLang="en-US" sz="2000" dirty="0">
                <a:solidFill>
                  <a:schemeClr val="tx2">
                    <a:lumMod val="95000"/>
                    <a:lumOff val="5000"/>
                  </a:schemeClr>
                </a:solidFill>
              </a:rPr>
              <a:t>Entire training takes ~90 minutes.</a:t>
            </a:r>
          </a:p>
          <a:p>
            <a:pPr lvl="1">
              <a:lnSpc>
                <a:spcPct val="80000"/>
              </a:lnSpc>
            </a:pPr>
            <a:r>
              <a:rPr lang="en-US" altLang="en-US" sz="2000" dirty="0">
                <a:solidFill>
                  <a:schemeClr val="tx2">
                    <a:lumMod val="95000"/>
                    <a:lumOff val="5000"/>
                  </a:schemeClr>
                </a:solidFill>
              </a:rPr>
              <a:t>We go through the 10X Genomics training protocol which is abbreviated and uses reagents unique to the training kits. </a:t>
            </a:r>
          </a:p>
          <a:p>
            <a:pPr lvl="1">
              <a:lnSpc>
                <a:spcPct val="80000"/>
              </a:lnSpc>
            </a:pPr>
            <a:endParaRPr lang="en-US" altLang="en-US" sz="2000" dirty="0">
              <a:solidFill>
                <a:schemeClr val="tx2">
                  <a:lumMod val="95000"/>
                  <a:lumOff val="5000"/>
                </a:schemeClr>
              </a:solidFill>
            </a:endParaRPr>
          </a:p>
        </p:txBody>
      </p:sp>
      <p:pic>
        <p:nvPicPr>
          <p:cNvPr id="2" name="Picture 1">
            <a:extLst>
              <a:ext uri="{FF2B5EF4-FFF2-40B4-BE49-F238E27FC236}">
                <a16:creationId xmlns:a16="http://schemas.microsoft.com/office/drawing/2014/main" id="{EBA3C4A4-7D38-4450-A348-00FB28A172F6}"/>
              </a:ext>
            </a:extLst>
          </p:cNvPr>
          <p:cNvPicPr>
            <a:picLocks noChangeAspect="1"/>
          </p:cNvPicPr>
          <p:nvPr/>
        </p:nvPicPr>
        <p:blipFill>
          <a:blip r:embed="rId3"/>
          <a:stretch>
            <a:fillRect/>
          </a:stretch>
        </p:blipFill>
        <p:spPr>
          <a:xfrm>
            <a:off x="6553200" y="3200400"/>
            <a:ext cx="1542745" cy="16831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4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13C6D0D-7892-E04D-82DE-0CB387097538}"/>
              </a:ext>
            </a:extLst>
          </p:cNvPr>
          <p:cNvSpPr>
            <a:spLocks noGrp="1" noChangeArrowheads="1"/>
          </p:cNvSpPr>
          <p:nvPr>
            <p:ph type="title"/>
          </p:nvPr>
        </p:nvSpPr>
        <p:spPr>
          <a:xfrm>
            <a:off x="598946" y="2895600"/>
            <a:ext cx="7630654" cy="611187"/>
          </a:xfrm>
        </p:spPr>
        <p:txBody>
          <a:bodyPr wrap="square"/>
          <a:lstStyle/>
          <a:p>
            <a:r>
              <a:rPr lang="en-US" altLang="en-US" sz="2800" dirty="0">
                <a:solidFill>
                  <a:schemeClr val="tx1"/>
                </a:solidFill>
              </a:rPr>
              <a:t>Consumables and equipment for the 10x workstation to be supplied by investigator</a:t>
            </a:r>
          </a:p>
        </p:txBody>
      </p:sp>
      <p:sp>
        <p:nvSpPr>
          <p:cNvPr id="6147" name="Rectangle 3">
            <a:extLst>
              <a:ext uri="{FF2B5EF4-FFF2-40B4-BE49-F238E27FC236}">
                <a16:creationId xmlns:a16="http://schemas.microsoft.com/office/drawing/2014/main" id="{DE5D10B8-7F22-174F-8D4F-1DD658576319}"/>
              </a:ext>
            </a:extLst>
          </p:cNvPr>
          <p:cNvSpPr>
            <a:spLocks noGrp="1" noChangeArrowheads="1"/>
          </p:cNvSpPr>
          <p:nvPr>
            <p:ph type="body" idx="1"/>
          </p:nvPr>
        </p:nvSpPr>
        <p:spPr>
          <a:xfrm>
            <a:off x="772590" y="3886200"/>
            <a:ext cx="7882311" cy="3581400"/>
          </a:xfrm>
        </p:spPr>
        <p:txBody>
          <a:bodyPr/>
          <a:lstStyle/>
          <a:p>
            <a:pPr lvl="1">
              <a:lnSpc>
                <a:spcPct val="80000"/>
              </a:lnSpc>
              <a:buFont typeface="Arial" panose="020B0604020202020204" pitchFamily="34" charset="0"/>
              <a:buChar char="•"/>
            </a:pPr>
            <a:r>
              <a:rPr lang="en-US" altLang="en-US" sz="2000" dirty="0">
                <a:solidFill>
                  <a:schemeClr val="tx2">
                    <a:lumMod val="95000"/>
                    <a:lumOff val="5000"/>
                  </a:schemeClr>
                </a:solidFill>
              </a:rPr>
              <a:t>P200, P20 and P200 multichannel pipets </a:t>
            </a:r>
          </a:p>
          <a:p>
            <a:pPr lvl="2">
              <a:lnSpc>
                <a:spcPct val="80000"/>
              </a:lnSpc>
              <a:buFont typeface="Arial" panose="020B0604020202020204" pitchFamily="34" charset="0"/>
              <a:buChar char="•"/>
            </a:pPr>
            <a:r>
              <a:rPr lang="en-US" altLang="en-US" sz="1600" dirty="0">
                <a:solidFill>
                  <a:schemeClr val="tx2">
                    <a:lumMod val="95000"/>
                    <a:lumOff val="5000"/>
                  </a:schemeClr>
                </a:solidFill>
              </a:rPr>
              <a:t>Rainin recommended by 10x Genomics</a:t>
            </a:r>
          </a:p>
          <a:p>
            <a:pPr lvl="1">
              <a:lnSpc>
                <a:spcPct val="80000"/>
              </a:lnSpc>
              <a:buFont typeface="Arial" panose="020B0604020202020204" pitchFamily="34" charset="0"/>
              <a:buChar char="•"/>
            </a:pPr>
            <a:r>
              <a:rPr lang="en-US" altLang="en-US" sz="2000" dirty="0">
                <a:solidFill>
                  <a:schemeClr val="tx2">
                    <a:lumMod val="95000"/>
                    <a:lumOff val="5000"/>
                  </a:schemeClr>
                </a:solidFill>
              </a:rPr>
              <a:t>Rainin LTS filtered tips, 200ul and 20ul</a:t>
            </a:r>
          </a:p>
          <a:p>
            <a:pPr lvl="1">
              <a:lnSpc>
                <a:spcPct val="80000"/>
              </a:lnSpc>
              <a:buFont typeface="Arial" panose="020B0604020202020204" pitchFamily="34" charset="0"/>
              <a:buChar char="•"/>
            </a:pPr>
            <a:r>
              <a:rPr lang="en-US" altLang="en-US" sz="2000" dirty="0">
                <a:solidFill>
                  <a:schemeClr val="tx2">
                    <a:lumMod val="95000"/>
                    <a:lumOff val="5000"/>
                  </a:schemeClr>
                </a:solidFill>
              </a:rPr>
              <a:t>1.5ml microcentrifuge tubes</a:t>
            </a:r>
          </a:p>
          <a:p>
            <a:pPr lvl="1">
              <a:lnSpc>
                <a:spcPct val="80000"/>
              </a:lnSpc>
              <a:buFont typeface="Arial" panose="020B0604020202020204" pitchFamily="34" charset="0"/>
              <a:buChar char="•"/>
            </a:pPr>
            <a:r>
              <a:rPr lang="en-US" altLang="en-US" sz="2000" dirty="0">
                <a:solidFill>
                  <a:schemeClr val="tx2">
                    <a:lumMod val="95000"/>
                    <a:lumOff val="5000"/>
                  </a:schemeClr>
                </a:solidFill>
              </a:rPr>
              <a:t>PCR strip tubes and/or 96-well break away plates</a:t>
            </a:r>
          </a:p>
          <a:p>
            <a:pPr lvl="1">
              <a:lnSpc>
                <a:spcPct val="80000"/>
              </a:lnSpc>
              <a:buFont typeface="Arial" panose="020B0604020202020204" pitchFamily="34" charset="0"/>
              <a:buChar char="•"/>
            </a:pPr>
            <a:r>
              <a:rPr lang="en-US" altLang="en-US" sz="2000" dirty="0">
                <a:solidFill>
                  <a:schemeClr val="tx2">
                    <a:lumMod val="95000"/>
                    <a:lumOff val="5000"/>
                  </a:schemeClr>
                </a:solidFill>
              </a:rPr>
              <a:t>10x Genomics Reagents</a:t>
            </a:r>
          </a:p>
          <a:p>
            <a:pPr lvl="1">
              <a:lnSpc>
                <a:spcPct val="80000"/>
              </a:lnSpc>
              <a:buFont typeface="Arial" panose="020B0604020202020204" pitchFamily="34" charset="0"/>
              <a:buChar char="•"/>
            </a:pPr>
            <a:r>
              <a:rPr lang="en-US" altLang="en-US" sz="2000" dirty="0">
                <a:solidFill>
                  <a:schemeClr val="tx2">
                    <a:lumMod val="95000"/>
                    <a:lumOff val="5000"/>
                  </a:schemeClr>
                </a:solidFill>
              </a:rPr>
              <a:t>10x Genomics Chips</a:t>
            </a:r>
          </a:p>
          <a:p>
            <a:pPr lvl="1">
              <a:lnSpc>
                <a:spcPct val="80000"/>
              </a:lnSpc>
              <a:buFont typeface="Arial" panose="020B0604020202020204" pitchFamily="34" charset="0"/>
              <a:buChar char="•"/>
            </a:pPr>
            <a:r>
              <a:rPr lang="en-US" altLang="en-US" sz="2000" dirty="0">
                <a:solidFill>
                  <a:schemeClr val="tx2">
                    <a:lumMod val="95000"/>
                    <a:lumOff val="5000"/>
                  </a:schemeClr>
                </a:solidFill>
              </a:rPr>
              <a:t>Gloves</a:t>
            </a:r>
          </a:p>
          <a:p>
            <a:pPr lvl="1">
              <a:lnSpc>
                <a:spcPct val="80000"/>
              </a:lnSpc>
              <a:buFont typeface="Arial" panose="020B0604020202020204" pitchFamily="34" charset="0"/>
              <a:buChar char="•"/>
            </a:pPr>
            <a:endParaRPr lang="en-US" altLang="en-US" sz="2000" dirty="0">
              <a:solidFill>
                <a:schemeClr val="tx2">
                  <a:lumMod val="95000"/>
                  <a:lumOff val="5000"/>
                </a:schemeClr>
              </a:solidFill>
            </a:endParaRPr>
          </a:p>
          <a:p>
            <a:pPr lvl="1">
              <a:lnSpc>
                <a:spcPct val="80000"/>
              </a:lnSpc>
            </a:pPr>
            <a:endParaRPr lang="en-US" altLang="en-US" sz="2000" dirty="0">
              <a:solidFill>
                <a:schemeClr val="tx2">
                  <a:lumMod val="95000"/>
                  <a:lumOff val="5000"/>
                </a:schemeClr>
              </a:solidFill>
            </a:endParaRPr>
          </a:p>
        </p:txBody>
      </p:sp>
      <p:sp>
        <p:nvSpPr>
          <p:cNvPr id="4" name="Rectangle 3">
            <a:extLst>
              <a:ext uri="{FF2B5EF4-FFF2-40B4-BE49-F238E27FC236}">
                <a16:creationId xmlns:a16="http://schemas.microsoft.com/office/drawing/2014/main" id="{05890538-F3F6-498C-B4F6-114535E76FB8}"/>
              </a:ext>
            </a:extLst>
          </p:cNvPr>
          <p:cNvSpPr txBox="1">
            <a:spLocks noChangeArrowheads="1"/>
          </p:cNvSpPr>
          <p:nvPr/>
        </p:nvSpPr>
        <p:spPr bwMode="auto">
          <a:xfrm>
            <a:off x="1279410" y="4572000"/>
            <a:ext cx="7882311"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4D4D4D"/>
                </a:solidFill>
                <a:latin typeface="+mn-lt"/>
                <a:ea typeface="+mn-ea"/>
                <a:cs typeface="+mn-cs"/>
              </a:defRPr>
            </a:lvl1pPr>
            <a:lvl2pPr marL="742950" indent="-285750" algn="l" rtl="0" eaLnBrk="0" fontAlgn="base" hangingPunct="0">
              <a:spcBef>
                <a:spcPct val="20000"/>
              </a:spcBef>
              <a:spcAft>
                <a:spcPct val="0"/>
              </a:spcAft>
              <a:buChar char="–"/>
              <a:defRPr sz="2800">
                <a:solidFill>
                  <a:srgbClr val="4D4D4D"/>
                </a:solidFill>
                <a:latin typeface="+mn-lt"/>
                <a:cs typeface="+mn-cs"/>
              </a:defRPr>
            </a:lvl2pPr>
            <a:lvl3pPr marL="1143000" indent="-228600" algn="l" rtl="0" eaLnBrk="0" fontAlgn="base" hangingPunct="0">
              <a:spcBef>
                <a:spcPct val="20000"/>
              </a:spcBef>
              <a:spcAft>
                <a:spcPct val="0"/>
              </a:spcAft>
              <a:buChar char="•"/>
              <a:defRPr sz="2400">
                <a:solidFill>
                  <a:srgbClr val="4D4D4D"/>
                </a:solidFill>
                <a:latin typeface="+mn-lt"/>
                <a:cs typeface="+mn-cs"/>
              </a:defRPr>
            </a:lvl3pPr>
            <a:lvl4pPr marL="1600200" indent="-228600" algn="l" rtl="0" eaLnBrk="0" fontAlgn="base" hangingPunct="0">
              <a:spcBef>
                <a:spcPct val="20000"/>
              </a:spcBef>
              <a:spcAft>
                <a:spcPct val="0"/>
              </a:spcAft>
              <a:buChar char="–"/>
              <a:defRPr sz="2000">
                <a:solidFill>
                  <a:srgbClr val="4D4D4D"/>
                </a:solidFill>
                <a:latin typeface="+mn-lt"/>
                <a:cs typeface="+mn-cs"/>
              </a:defRPr>
            </a:lvl4pPr>
            <a:lvl5pPr marL="2057400" indent="-228600" algn="l" rtl="0" eaLnBrk="0" fontAlgn="base" hangingPunct="0">
              <a:spcBef>
                <a:spcPct val="20000"/>
              </a:spcBef>
              <a:spcAft>
                <a:spcPct val="0"/>
              </a:spcAft>
              <a:buChar char="»"/>
              <a:defRPr sz="2000">
                <a:solidFill>
                  <a:srgbClr val="4D4D4D"/>
                </a:solidFill>
                <a:latin typeface="+mn-lt"/>
                <a:cs typeface="+mn-cs"/>
              </a:defRPr>
            </a:lvl5pPr>
            <a:lvl6pPr marL="2514600" indent="-228600" algn="l" rtl="0" fontAlgn="base">
              <a:spcBef>
                <a:spcPct val="20000"/>
              </a:spcBef>
              <a:spcAft>
                <a:spcPct val="0"/>
              </a:spcAft>
              <a:buChar char="»"/>
              <a:defRPr sz="2000">
                <a:solidFill>
                  <a:srgbClr val="4D4D4D"/>
                </a:solidFill>
                <a:latin typeface="+mn-lt"/>
                <a:cs typeface="+mn-cs"/>
              </a:defRPr>
            </a:lvl6pPr>
            <a:lvl7pPr marL="2971800" indent="-228600" algn="l" rtl="0" fontAlgn="base">
              <a:spcBef>
                <a:spcPct val="20000"/>
              </a:spcBef>
              <a:spcAft>
                <a:spcPct val="0"/>
              </a:spcAft>
              <a:buChar char="»"/>
              <a:defRPr sz="2000">
                <a:solidFill>
                  <a:srgbClr val="4D4D4D"/>
                </a:solidFill>
                <a:latin typeface="+mn-lt"/>
                <a:cs typeface="+mn-cs"/>
              </a:defRPr>
            </a:lvl7pPr>
            <a:lvl8pPr marL="3429000" indent="-228600" algn="l" rtl="0" fontAlgn="base">
              <a:spcBef>
                <a:spcPct val="20000"/>
              </a:spcBef>
              <a:spcAft>
                <a:spcPct val="0"/>
              </a:spcAft>
              <a:buChar char="»"/>
              <a:defRPr sz="2000">
                <a:solidFill>
                  <a:srgbClr val="4D4D4D"/>
                </a:solidFill>
                <a:latin typeface="+mn-lt"/>
                <a:cs typeface="+mn-cs"/>
              </a:defRPr>
            </a:lvl8pPr>
            <a:lvl9pPr marL="3886200" indent="-228600" algn="l" rtl="0" fontAlgn="base">
              <a:spcBef>
                <a:spcPct val="20000"/>
              </a:spcBef>
              <a:spcAft>
                <a:spcPct val="0"/>
              </a:spcAft>
              <a:buChar char="»"/>
              <a:defRPr sz="2000">
                <a:solidFill>
                  <a:srgbClr val="4D4D4D"/>
                </a:solidFill>
                <a:latin typeface="+mn-lt"/>
                <a:cs typeface="+mn-cs"/>
              </a:defRPr>
            </a:lvl9pPr>
          </a:lstStyle>
          <a:p>
            <a:pPr marL="457200" marR="0" lvl="1" indent="0" algn="l" defTabSz="914400" rtl="0" eaLnBrk="0" fontAlgn="base" latinLnBrk="0" hangingPunct="0">
              <a:lnSpc>
                <a:spcPct val="80000"/>
              </a:lnSpc>
              <a:spcBef>
                <a:spcPct val="20000"/>
              </a:spcBef>
              <a:spcAft>
                <a:spcPct val="0"/>
              </a:spcAft>
              <a:buClrTx/>
              <a:buSzTx/>
              <a:buFontTx/>
              <a:buNone/>
              <a:tabLst/>
              <a:defRPr/>
            </a:pPr>
            <a:endParaRPr kumimoji="0" lang="en-US" altLang="en-US" sz="2000" b="0" i="0" u="none" strike="noStrike" kern="0" cap="none" spc="0" normalizeH="0" baseline="0" noProof="0" dirty="0">
              <a:ln>
                <a:noFill/>
              </a:ln>
              <a:solidFill>
                <a:srgbClr val="000000"/>
              </a:solidFill>
              <a:effectLst/>
              <a:uLnTx/>
              <a:uFillTx/>
              <a:latin typeface="Arial"/>
              <a:ea typeface="+mn-ea"/>
              <a:cs typeface="Arial"/>
            </a:endParaRPr>
          </a:p>
          <a:p>
            <a:pPr marL="457200" marR="0" lvl="1" indent="0" algn="l" defTabSz="914400" rtl="0" eaLnBrk="0" fontAlgn="base" latinLnBrk="0" hangingPunct="0">
              <a:lnSpc>
                <a:spcPct val="80000"/>
              </a:lnSpc>
              <a:spcBef>
                <a:spcPct val="20000"/>
              </a:spcBef>
              <a:spcAft>
                <a:spcPct val="0"/>
              </a:spcAft>
              <a:buClrTx/>
              <a:buSzTx/>
              <a:buFontTx/>
              <a:buNone/>
              <a:tabLst/>
              <a:defRPr/>
            </a:pPr>
            <a:endParaRPr kumimoji="0" lang="en-US" altLang="en-US" sz="2000" b="0" i="0" u="none" strike="noStrike" kern="0" cap="none" spc="0" normalizeH="0" baseline="0" noProof="0" dirty="0">
              <a:ln>
                <a:noFill/>
              </a:ln>
              <a:solidFill>
                <a:srgbClr val="000000">
                  <a:lumMod val="95000"/>
                  <a:lumOff val="5000"/>
                </a:srgbClr>
              </a:solidFill>
              <a:effectLst/>
              <a:uLnTx/>
              <a:uFillTx/>
              <a:latin typeface="Arial"/>
              <a:ea typeface="+mn-ea"/>
              <a:cs typeface="Arial"/>
            </a:endParaRPr>
          </a:p>
        </p:txBody>
      </p:sp>
      <p:sp>
        <p:nvSpPr>
          <p:cNvPr id="5" name="Rectangle 2">
            <a:extLst>
              <a:ext uri="{FF2B5EF4-FFF2-40B4-BE49-F238E27FC236}">
                <a16:creationId xmlns:a16="http://schemas.microsoft.com/office/drawing/2014/main" id="{A0D1DF9E-584A-4EE1-A810-CAE834FDDA8A}"/>
              </a:ext>
            </a:extLst>
          </p:cNvPr>
          <p:cNvSpPr txBox="1">
            <a:spLocks noChangeArrowheads="1"/>
          </p:cNvSpPr>
          <p:nvPr/>
        </p:nvSpPr>
        <p:spPr bwMode="auto">
          <a:xfrm>
            <a:off x="457200" y="261053"/>
            <a:ext cx="822960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91440" bIns="45720" numCol="1" anchor="t" anchorCtr="0" compatLnSpc="1">
            <a:prstTxWarp prst="textNoShape">
              <a:avLst/>
            </a:prstTxWarp>
          </a:bodyPr>
          <a:lstStyle>
            <a:lvl1pPr algn="l" rtl="0" eaLnBrk="0" fontAlgn="base" hangingPunct="0">
              <a:spcBef>
                <a:spcPct val="0"/>
              </a:spcBef>
              <a:spcAft>
                <a:spcPct val="0"/>
              </a:spcAft>
              <a:defRPr sz="3000" b="1">
                <a:solidFill>
                  <a:schemeClr val="bg1"/>
                </a:solidFill>
                <a:latin typeface="+mj-lt"/>
                <a:ea typeface="+mj-ea"/>
                <a:cs typeface="+mj-cs"/>
              </a:defRPr>
            </a:lvl1pPr>
            <a:lvl2pPr algn="l" rtl="0" eaLnBrk="0" fontAlgn="base" hangingPunct="0">
              <a:spcBef>
                <a:spcPct val="0"/>
              </a:spcBef>
              <a:spcAft>
                <a:spcPct val="0"/>
              </a:spcAft>
              <a:defRPr sz="3000" b="1">
                <a:solidFill>
                  <a:schemeClr val="bg1"/>
                </a:solidFill>
                <a:latin typeface="Arial" charset="0"/>
                <a:cs typeface="Arial" charset="0"/>
              </a:defRPr>
            </a:lvl2pPr>
            <a:lvl3pPr algn="l" rtl="0" eaLnBrk="0" fontAlgn="base" hangingPunct="0">
              <a:spcBef>
                <a:spcPct val="0"/>
              </a:spcBef>
              <a:spcAft>
                <a:spcPct val="0"/>
              </a:spcAft>
              <a:defRPr sz="3000" b="1">
                <a:solidFill>
                  <a:schemeClr val="bg1"/>
                </a:solidFill>
                <a:latin typeface="Arial" charset="0"/>
                <a:cs typeface="Arial" charset="0"/>
              </a:defRPr>
            </a:lvl3pPr>
            <a:lvl4pPr algn="l" rtl="0" eaLnBrk="0" fontAlgn="base" hangingPunct="0">
              <a:spcBef>
                <a:spcPct val="0"/>
              </a:spcBef>
              <a:spcAft>
                <a:spcPct val="0"/>
              </a:spcAft>
              <a:defRPr sz="3000" b="1">
                <a:solidFill>
                  <a:schemeClr val="bg1"/>
                </a:solidFill>
                <a:latin typeface="Arial" charset="0"/>
                <a:cs typeface="Arial" charset="0"/>
              </a:defRPr>
            </a:lvl4pPr>
            <a:lvl5pPr algn="l" rtl="0" eaLnBrk="0" fontAlgn="base" hangingPunct="0">
              <a:spcBef>
                <a:spcPct val="0"/>
              </a:spcBef>
              <a:spcAft>
                <a:spcPct val="0"/>
              </a:spcAft>
              <a:defRPr sz="3000" b="1">
                <a:solidFill>
                  <a:schemeClr val="bg1"/>
                </a:solidFill>
                <a:latin typeface="Arial" charset="0"/>
                <a:cs typeface="Arial" charset="0"/>
              </a:defRPr>
            </a:lvl5pPr>
            <a:lvl6pPr marL="457200" algn="l" rtl="0" fontAlgn="base">
              <a:spcBef>
                <a:spcPct val="0"/>
              </a:spcBef>
              <a:spcAft>
                <a:spcPct val="0"/>
              </a:spcAft>
              <a:defRPr sz="3000" b="1">
                <a:solidFill>
                  <a:schemeClr val="bg1"/>
                </a:solidFill>
                <a:latin typeface="Arial" charset="0"/>
                <a:cs typeface="Arial" charset="0"/>
              </a:defRPr>
            </a:lvl6pPr>
            <a:lvl7pPr marL="914400" algn="l" rtl="0" fontAlgn="base">
              <a:spcBef>
                <a:spcPct val="0"/>
              </a:spcBef>
              <a:spcAft>
                <a:spcPct val="0"/>
              </a:spcAft>
              <a:defRPr sz="3000" b="1">
                <a:solidFill>
                  <a:schemeClr val="bg1"/>
                </a:solidFill>
                <a:latin typeface="Arial" charset="0"/>
                <a:cs typeface="Arial" charset="0"/>
              </a:defRPr>
            </a:lvl7pPr>
            <a:lvl8pPr marL="1371600" algn="l" rtl="0" fontAlgn="base">
              <a:spcBef>
                <a:spcPct val="0"/>
              </a:spcBef>
              <a:spcAft>
                <a:spcPct val="0"/>
              </a:spcAft>
              <a:defRPr sz="3000" b="1">
                <a:solidFill>
                  <a:schemeClr val="bg1"/>
                </a:solidFill>
                <a:latin typeface="Arial" charset="0"/>
                <a:cs typeface="Arial" charset="0"/>
              </a:defRPr>
            </a:lvl8pPr>
            <a:lvl9pPr marL="1828800" algn="l" rtl="0" fontAlgn="base">
              <a:spcBef>
                <a:spcPct val="0"/>
              </a:spcBef>
              <a:spcAft>
                <a:spcPct val="0"/>
              </a:spcAft>
              <a:defRPr sz="3000" b="1">
                <a:solidFill>
                  <a:schemeClr val="bg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1" i="0" u="none" strike="noStrike" kern="0" cap="none" spc="0" normalizeH="0" baseline="0" noProof="0" dirty="0">
                <a:ln>
                  <a:noFill/>
                </a:ln>
                <a:solidFill>
                  <a:srgbClr val="FFFFFF"/>
                </a:solidFill>
                <a:effectLst/>
                <a:uLnTx/>
                <a:uFillTx/>
                <a:latin typeface="Arial"/>
                <a:ea typeface="+mj-ea"/>
                <a:cs typeface="Arial"/>
              </a:rPr>
              <a:t>Chromium Shared Access</a:t>
            </a:r>
          </a:p>
        </p:txBody>
      </p:sp>
      <p:sp>
        <p:nvSpPr>
          <p:cNvPr id="6" name="Rectangle 2">
            <a:extLst>
              <a:ext uri="{FF2B5EF4-FFF2-40B4-BE49-F238E27FC236}">
                <a16:creationId xmlns:a16="http://schemas.microsoft.com/office/drawing/2014/main" id="{B0F85196-1056-41F3-9447-7A0C6CC5B4B4}"/>
              </a:ext>
            </a:extLst>
          </p:cNvPr>
          <p:cNvSpPr txBox="1">
            <a:spLocks noChangeArrowheads="1"/>
          </p:cNvSpPr>
          <p:nvPr/>
        </p:nvSpPr>
        <p:spPr bwMode="auto">
          <a:xfrm>
            <a:off x="598946" y="1756726"/>
            <a:ext cx="822960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91440" bIns="45720" numCol="1" anchor="t" anchorCtr="0" compatLnSpc="1">
            <a:prstTxWarp prst="textNoShape">
              <a:avLst/>
            </a:prstTxWarp>
          </a:bodyPr>
          <a:lstStyle>
            <a:lvl1pPr algn="l" rtl="0" eaLnBrk="0" fontAlgn="base" hangingPunct="0">
              <a:spcBef>
                <a:spcPct val="0"/>
              </a:spcBef>
              <a:spcAft>
                <a:spcPct val="0"/>
              </a:spcAft>
              <a:defRPr sz="3000" b="1">
                <a:solidFill>
                  <a:schemeClr val="bg1"/>
                </a:solidFill>
                <a:latin typeface="+mj-lt"/>
                <a:ea typeface="+mj-ea"/>
                <a:cs typeface="+mj-cs"/>
              </a:defRPr>
            </a:lvl1pPr>
            <a:lvl2pPr algn="l" rtl="0" eaLnBrk="0" fontAlgn="base" hangingPunct="0">
              <a:spcBef>
                <a:spcPct val="0"/>
              </a:spcBef>
              <a:spcAft>
                <a:spcPct val="0"/>
              </a:spcAft>
              <a:defRPr sz="3000" b="1">
                <a:solidFill>
                  <a:schemeClr val="bg1"/>
                </a:solidFill>
                <a:latin typeface="Arial" charset="0"/>
                <a:cs typeface="Arial" charset="0"/>
              </a:defRPr>
            </a:lvl2pPr>
            <a:lvl3pPr algn="l" rtl="0" eaLnBrk="0" fontAlgn="base" hangingPunct="0">
              <a:spcBef>
                <a:spcPct val="0"/>
              </a:spcBef>
              <a:spcAft>
                <a:spcPct val="0"/>
              </a:spcAft>
              <a:defRPr sz="3000" b="1">
                <a:solidFill>
                  <a:schemeClr val="bg1"/>
                </a:solidFill>
                <a:latin typeface="Arial" charset="0"/>
                <a:cs typeface="Arial" charset="0"/>
              </a:defRPr>
            </a:lvl3pPr>
            <a:lvl4pPr algn="l" rtl="0" eaLnBrk="0" fontAlgn="base" hangingPunct="0">
              <a:spcBef>
                <a:spcPct val="0"/>
              </a:spcBef>
              <a:spcAft>
                <a:spcPct val="0"/>
              </a:spcAft>
              <a:defRPr sz="3000" b="1">
                <a:solidFill>
                  <a:schemeClr val="bg1"/>
                </a:solidFill>
                <a:latin typeface="Arial" charset="0"/>
                <a:cs typeface="Arial" charset="0"/>
              </a:defRPr>
            </a:lvl4pPr>
            <a:lvl5pPr algn="l" rtl="0" eaLnBrk="0" fontAlgn="base" hangingPunct="0">
              <a:spcBef>
                <a:spcPct val="0"/>
              </a:spcBef>
              <a:spcAft>
                <a:spcPct val="0"/>
              </a:spcAft>
              <a:defRPr sz="3000" b="1">
                <a:solidFill>
                  <a:schemeClr val="bg1"/>
                </a:solidFill>
                <a:latin typeface="Arial" charset="0"/>
                <a:cs typeface="Arial" charset="0"/>
              </a:defRPr>
            </a:lvl5pPr>
            <a:lvl6pPr marL="457200" algn="l" rtl="0" fontAlgn="base">
              <a:spcBef>
                <a:spcPct val="0"/>
              </a:spcBef>
              <a:spcAft>
                <a:spcPct val="0"/>
              </a:spcAft>
              <a:defRPr sz="3000" b="1">
                <a:solidFill>
                  <a:schemeClr val="bg1"/>
                </a:solidFill>
                <a:latin typeface="Arial" charset="0"/>
                <a:cs typeface="Arial" charset="0"/>
              </a:defRPr>
            </a:lvl6pPr>
            <a:lvl7pPr marL="914400" algn="l" rtl="0" fontAlgn="base">
              <a:spcBef>
                <a:spcPct val="0"/>
              </a:spcBef>
              <a:spcAft>
                <a:spcPct val="0"/>
              </a:spcAft>
              <a:defRPr sz="3000" b="1">
                <a:solidFill>
                  <a:schemeClr val="bg1"/>
                </a:solidFill>
                <a:latin typeface="Arial" charset="0"/>
                <a:cs typeface="Arial" charset="0"/>
              </a:defRPr>
            </a:lvl7pPr>
            <a:lvl8pPr marL="1371600" algn="l" rtl="0" fontAlgn="base">
              <a:spcBef>
                <a:spcPct val="0"/>
              </a:spcBef>
              <a:spcAft>
                <a:spcPct val="0"/>
              </a:spcAft>
              <a:defRPr sz="3000" b="1">
                <a:solidFill>
                  <a:schemeClr val="bg1"/>
                </a:solidFill>
                <a:latin typeface="Arial" charset="0"/>
                <a:cs typeface="Arial" charset="0"/>
              </a:defRPr>
            </a:lvl8pPr>
            <a:lvl9pPr marL="1828800" algn="l" rtl="0" fontAlgn="base">
              <a:spcBef>
                <a:spcPct val="0"/>
              </a:spcBef>
              <a:spcAft>
                <a:spcPct val="0"/>
              </a:spcAft>
              <a:defRPr sz="3000" b="1">
                <a:solidFill>
                  <a:schemeClr val="bg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000000"/>
                </a:solidFill>
                <a:effectLst/>
                <a:uLnTx/>
                <a:uFillTx/>
                <a:latin typeface="Arial"/>
                <a:ea typeface="+mj-ea"/>
                <a:cs typeface="Arial"/>
              </a:rPr>
              <a:t>Access and scheduling</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000" b="0" i="0" u="none" strike="noStrike" kern="0" cap="none" spc="0" normalizeH="0" baseline="0" noProof="0" dirty="0">
                <a:ln>
                  <a:noFill/>
                </a:ln>
                <a:solidFill>
                  <a:srgbClr val="000000"/>
                </a:solidFill>
                <a:effectLst/>
                <a:uLnTx/>
                <a:uFillTx/>
                <a:latin typeface="Arial"/>
                <a:ea typeface="+mj-ea"/>
                <a:cs typeface="Arial"/>
              </a:rPr>
              <a:t>Requires IGL training</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000" b="0" i="0" u="none" strike="noStrike" kern="0" cap="none" spc="0" normalizeH="0" baseline="0" noProof="0" dirty="0">
                <a:ln>
                  <a:noFill/>
                </a:ln>
                <a:solidFill>
                  <a:srgbClr val="000000"/>
                </a:solidFill>
                <a:effectLst/>
                <a:uLnTx/>
                <a:uFillTx/>
                <a:latin typeface="Arial"/>
                <a:ea typeface="+mj-ea"/>
                <a:cs typeface="Arial"/>
              </a:rPr>
              <a:t>Schedule through </a:t>
            </a:r>
            <a:r>
              <a:rPr kumimoji="0" lang="en-US" altLang="en-US" sz="2000" b="0" i="0" u="none" strike="noStrike" kern="0" cap="none" spc="0" normalizeH="0" baseline="0" noProof="0" dirty="0" err="1">
                <a:ln>
                  <a:noFill/>
                </a:ln>
                <a:solidFill>
                  <a:srgbClr val="000000"/>
                </a:solidFill>
                <a:effectLst/>
                <a:uLnTx/>
                <a:uFillTx/>
                <a:latin typeface="Arial"/>
                <a:ea typeface="+mj-ea"/>
                <a:cs typeface="Arial"/>
              </a:rPr>
              <a:t>iLAB</a:t>
            </a:r>
            <a:r>
              <a:rPr kumimoji="0" lang="en-US" altLang="en-US" sz="2000" b="0" i="0" u="none" strike="noStrike" kern="0" cap="none" spc="0" normalizeH="0" baseline="0" noProof="0" dirty="0">
                <a:ln>
                  <a:noFill/>
                </a:ln>
                <a:solidFill>
                  <a:srgbClr val="000000"/>
                </a:solidFill>
                <a:effectLst/>
                <a:uLnTx/>
                <a:uFillTx/>
                <a:latin typeface="Arial"/>
                <a:ea typeface="+mj-ea"/>
                <a:cs typeface="Arial"/>
              </a:rPr>
              <a:t> calendar (GPSR page)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2000" b="0" i="0" u="none" strike="noStrike" kern="0" cap="none" spc="0" normalizeH="0" baseline="0" noProof="0" dirty="0">
              <a:ln>
                <a:noFill/>
              </a:ln>
              <a:solidFill>
                <a:srgbClr val="000000"/>
              </a:solidFill>
              <a:effectLst/>
              <a:uLnTx/>
              <a:uFillTx/>
              <a:latin typeface="Arial"/>
              <a:ea typeface="+mj-ea"/>
              <a:cs typeface="Arial"/>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2800" b="1" i="0" u="none" strike="noStrike" kern="0" cap="none" spc="0" normalizeH="0" baseline="0" noProof="0" dirty="0">
              <a:ln>
                <a:noFill/>
              </a:ln>
              <a:solidFill>
                <a:srgbClr val="000000"/>
              </a:solidFill>
              <a:effectLst/>
              <a:uLnTx/>
              <a:uFillTx/>
              <a:latin typeface="Arial"/>
              <a:ea typeface="+mj-ea"/>
              <a:cs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0" cap="none" spc="0" normalizeH="0" baseline="0" noProof="0" dirty="0">
              <a:ln>
                <a:noFill/>
              </a:ln>
              <a:solidFill>
                <a:srgbClr val="000000"/>
              </a:solidFill>
              <a:effectLst/>
              <a:uLnTx/>
              <a:uFillTx/>
              <a:latin typeface="Arial"/>
              <a:ea typeface="+mj-ea"/>
              <a:cs typeface="Arial"/>
            </a:endParaRPr>
          </a:p>
        </p:txBody>
      </p:sp>
    </p:spTree>
    <p:extLst>
      <p:ext uri="{BB962C8B-B14F-4D97-AF65-F5344CB8AC3E}">
        <p14:creationId xmlns:p14="http://schemas.microsoft.com/office/powerpoint/2010/main" val="17446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theme/theme1.xml><?xml version="1.0" encoding="utf-8"?>
<a:theme xmlns:a="http://schemas.openxmlformats.org/drawingml/2006/main" name="OHSU Cool Blues Theme">
  <a:themeElements>
    <a:clrScheme name="Custom 11">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Slide, No Logo">
  <a:themeElements>
    <a:clrScheme name="Custom 12">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ray Slide with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Gray Slide No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resentation_white">
  <a:themeElements>
    <a:clrScheme name="Presentation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_whi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6265</TotalTime>
  <Words>1600</Words>
  <Application>Microsoft Office PowerPoint</Application>
  <PresentationFormat>On-screen Show (4:3)</PresentationFormat>
  <Paragraphs>176</Paragraphs>
  <Slides>13</Slides>
  <Notes>13</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13</vt:i4>
      </vt:variant>
    </vt:vector>
  </HeadingPairs>
  <TitlesOfParts>
    <vt:vector size="25" baseType="lpstr">
      <vt:lpstr>Arial</vt:lpstr>
      <vt:lpstr>Courier New</vt:lpstr>
      <vt:lpstr>Lato</vt:lpstr>
      <vt:lpstr>Lato Light</vt:lpstr>
      <vt:lpstr>Lato Regular</vt:lpstr>
      <vt:lpstr>Noto</vt:lpstr>
      <vt:lpstr>Noto Serif</vt:lpstr>
      <vt:lpstr>OHSU Cool Blues Theme</vt:lpstr>
      <vt:lpstr>White Slide, No Logo</vt:lpstr>
      <vt:lpstr>Gray Slide with Logo</vt:lpstr>
      <vt:lpstr>Gray Slide No Logo</vt:lpstr>
      <vt:lpstr>Presentation_white</vt:lpstr>
      <vt:lpstr>Integrated Genomics Laboratory</vt:lpstr>
      <vt:lpstr>Integrated Genomics Laboratory</vt:lpstr>
      <vt:lpstr>Integrated Genomics Laboratory</vt:lpstr>
      <vt:lpstr>10X Genomics Support Provided by the  Integrated Genomics Laboratory (IGL)  </vt:lpstr>
      <vt:lpstr>10X Support Options through IGL</vt:lpstr>
      <vt:lpstr>Full Support for 10X 3’ RNA-Seq Submissions Workflow</vt:lpstr>
      <vt:lpstr>10X Chromium Controller Training and Access</vt:lpstr>
      <vt:lpstr>10X Chromium Controller Training</vt:lpstr>
      <vt:lpstr>Consumables and equipment for the 10x workstation to be supplied by investigator</vt:lpstr>
      <vt:lpstr>10X Single Cell Sequencing Costs</vt:lpstr>
      <vt:lpstr>10X Single Cell Future Plans</vt:lpstr>
      <vt:lpstr>Resources For Planning Experiments</vt:lpstr>
      <vt:lpstr>PowerPoint Presentation</vt:lpstr>
    </vt:vector>
  </TitlesOfParts>
  <Company>Sockeye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OHSU</dc:creator>
  <cp:lastModifiedBy>Chris Harrington</cp:lastModifiedBy>
  <cp:revision>539</cp:revision>
  <cp:lastPrinted>2019-04-09T01:48:29Z</cp:lastPrinted>
  <dcterms:created xsi:type="dcterms:W3CDTF">2015-05-18T16:26:35Z</dcterms:created>
  <dcterms:modified xsi:type="dcterms:W3CDTF">2022-05-25T21:39:31Z</dcterms:modified>
</cp:coreProperties>
</file>