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 id="2147483708" r:id="rId5"/>
  </p:sldMasterIdLst>
  <p:notesMasterIdLst>
    <p:notesMasterId r:id="rId28"/>
  </p:notesMasterIdLst>
  <p:sldIdLst>
    <p:sldId id="256" r:id="rId6"/>
    <p:sldId id="257" r:id="rId7"/>
    <p:sldId id="279" r:id="rId8"/>
    <p:sldId id="258" r:id="rId9"/>
    <p:sldId id="280" r:id="rId10"/>
    <p:sldId id="259" r:id="rId11"/>
    <p:sldId id="265" r:id="rId12"/>
    <p:sldId id="266" r:id="rId13"/>
    <p:sldId id="260" r:id="rId14"/>
    <p:sldId id="261" r:id="rId15"/>
    <p:sldId id="262" r:id="rId16"/>
    <p:sldId id="271" r:id="rId17"/>
    <p:sldId id="263" r:id="rId18"/>
    <p:sldId id="270" r:id="rId19"/>
    <p:sldId id="277" r:id="rId20"/>
    <p:sldId id="273" r:id="rId21"/>
    <p:sldId id="276" r:id="rId22"/>
    <p:sldId id="274" r:id="rId23"/>
    <p:sldId id="275" r:id="rId24"/>
    <p:sldId id="278" r:id="rId25"/>
    <p:sldId id="264"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8"/>
    <p:restoredTop sz="94686"/>
  </p:normalViewPr>
  <p:slideViewPr>
    <p:cSldViewPr snapToGrid="0" snapToObjects="1">
      <p:cViewPr varScale="1">
        <p:scale>
          <a:sx n="109" d="100"/>
          <a:sy n="109"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2AF22-7A7E-B641-AFC4-C92B6A4F2033}"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D0BBB-4FBC-E845-B0E5-994EF6484D94}" type="slidenum">
              <a:rPr lang="en-US" smtClean="0"/>
              <a:t>‹#›</a:t>
            </a:fld>
            <a:endParaRPr lang="en-US"/>
          </a:p>
        </p:txBody>
      </p:sp>
    </p:spTree>
    <p:extLst>
      <p:ext uri="{BB962C8B-B14F-4D97-AF65-F5344CB8AC3E}">
        <p14:creationId xmlns:p14="http://schemas.microsoft.com/office/powerpoint/2010/main" val="264079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1D0BBB-4FBC-E845-B0E5-994EF6484D94}" type="slidenum">
              <a:rPr lang="en-US" smtClean="0"/>
              <a:t>2</a:t>
            </a:fld>
            <a:endParaRPr lang="en-US"/>
          </a:p>
        </p:txBody>
      </p:sp>
    </p:spTree>
    <p:extLst>
      <p:ext uri="{BB962C8B-B14F-4D97-AF65-F5344CB8AC3E}">
        <p14:creationId xmlns:p14="http://schemas.microsoft.com/office/powerpoint/2010/main" val="1388928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C8C3-5EF4-3B4F-A824-4ECC1AEEB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E113C-31DE-6D49-BD4D-DCBADFB5AE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AAA885-0645-F241-829F-5AAAFE55DB47}"/>
              </a:ext>
            </a:extLst>
          </p:cNvPr>
          <p:cNvSpPr>
            <a:spLocks noGrp="1"/>
          </p:cNvSpPr>
          <p:nvPr>
            <p:ph type="dt" sz="half" idx="10"/>
          </p:nvPr>
        </p:nvSpPr>
        <p:spPr/>
        <p:txBody>
          <a:bodyPr/>
          <a:lstStyle/>
          <a:p>
            <a:fld id="{9780624E-FB50-EA40-B0D8-FD34597149D9}" type="datetimeFigureOut">
              <a:rPr lang="en-US" smtClean="0"/>
              <a:t>10/14/2022</a:t>
            </a:fld>
            <a:endParaRPr lang="en-US"/>
          </a:p>
        </p:txBody>
      </p:sp>
      <p:sp>
        <p:nvSpPr>
          <p:cNvPr id="5" name="Footer Placeholder 4">
            <a:extLst>
              <a:ext uri="{FF2B5EF4-FFF2-40B4-BE49-F238E27FC236}">
                <a16:creationId xmlns:a16="http://schemas.microsoft.com/office/drawing/2014/main" id="{7FD6078D-C50A-724C-A44D-7F940E25A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1A79D-32D0-CC42-B4FC-6795644630DC}"/>
              </a:ext>
            </a:extLst>
          </p:cNvPr>
          <p:cNvSpPr>
            <a:spLocks noGrp="1"/>
          </p:cNvSpPr>
          <p:nvPr>
            <p:ph type="sldNum" sz="quarter" idx="12"/>
          </p:nvPr>
        </p:nvSpPr>
        <p:spPr/>
        <p:txBody>
          <a:bodyPr/>
          <a:lstStyle/>
          <a:p>
            <a:fld id="{E54B7C41-90CA-E34C-888C-A21C8A857DB3}" type="slidenum">
              <a:rPr lang="en-US" smtClean="0"/>
              <a:t>‹#›</a:t>
            </a:fld>
            <a:endParaRPr lang="en-US"/>
          </a:p>
        </p:txBody>
      </p:sp>
      <p:sp>
        <p:nvSpPr>
          <p:cNvPr id="7" name="Rectangle 6">
            <a:extLst>
              <a:ext uri="{FF2B5EF4-FFF2-40B4-BE49-F238E27FC236}">
                <a16:creationId xmlns:a16="http://schemas.microsoft.com/office/drawing/2014/main" id="{B374B0B6-7666-9F43-BC80-BC342660EEB5}"/>
              </a:ext>
            </a:extLst>
          </p:cNvPr>
          <p:cNvSpPr/>
          <p:nvPr userDrawn="1"/>
        </p:nvSpPr>
        <p:spPr>
          <a:xfrm>
            <a:off x="0" y="0"/>
            <a:ext cx="152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8DC87B5-0026-0743-B6EB-52DC335BCDC7}"/>
              </a:ext>
            </a:extLst>
          </p:cNvPr>
          <p:cNvSpPr/>
          <p:nvPr userDrawn="1"/>
        </p:nvSpPr>
        <p:spPr>
          <a:xfrm>
            <a:off x="0" y="0"/>
            <a:ext cx="152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80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4906-F645-9A4F-B7AE-4358CA5E3A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52AF55-5E0E-0740-BE9F-84EBC89421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F6718-350B-794E-8917-DD3395FF4565}"/>
              </a:ext>
            </a:extLst>
          </p:cNvPr>
          <p:cNvSpPr>
            <a:spLocks noGrp="1"/>
          </p:cNvSpPr>
          <p:nvPr>
            <p:ph type="dt" sz="half" idx="10"/>
          </p:nvPr>
        </p:nvSpPr>
        <p:spPr/>
        <p:txBody>
          <a:bodyPr/>
          <a:lstStyle/>
          <a:p>
            <a:fld id="{9780624E-FB50-EA40-B0D8-FD34597149D9}" type="datetimeFigureOut">
              <a:rPr lang="en-US" smtClean="0"/>
              <a:t>10/14/2022</a:t>
            </a:fld>
            <a:endParaRPr lang="en-US"/>
          </a:p>
        </p:txBody>
      </p:sp>
      <p:sp>
        <p:nvSpPr>
          <p:cNvPr id="5" name="Footer Placeholder 4">
            <a:extLst>
              <a:ext uri="{FF2B5EF4-FFF2-40B4-BE49-F238E27FC236}">
                <a16:creationId xmlns:a16="http://schemas.microsoft.com/office/drawing/2014/main" id="{A5535262-D929-C44D-8F84-8F62A83B2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1AAD0-E25E-6A46-8505-CD32A03C480D}"/>
              </a:ext>
            </a:extLst>
          </p:cNvPr>
          <p:cNvSpPr>
            <a:spLocks noGrp="1"/>
          </p:cNvSpPr>
          <p:nvPr>
            <p:ph type="sldNum" sz="quarter" idx="12"/>
          </p:nvPr>
        </p:nvSpPr>
        <p:spPr/>
        <p:txBody>
          <a:bodyPr/>
          <a:lstStyle/>
          <a:p>
            <a:fld id="{E54B7C41-90CA-E34C-888C-A21C8A857DB3}" type="slidenum">
              <a:rPr lang="en-US" smtClean="0"/>
              <a:t>‹#›</a:t>
            </a:fld>
            <a:endParaRPr lang="en-US"/>
          </a:p>
        </p:txBody>
      </p:sp>
    </p:spTree>
    <p:extLst>
      <p:ext uri="{BB962C8B-B14F-4D97-AF65-F5344CB8AC3E}">
        <p14:creationId xmlns:p14="http://schemas.microsoft.com/office/powerpoint/2010/main" val="82929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ABAF73-88E9-D248-848C-7A1DCF0552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DAD38F-94DE-AB40-B3F9-C395AA8CDD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12EF6-1DAE-524A-A8C8-921192D2DF0C}"/>
              </a:ext>
            </a:extLst>
          </p:cNvPr>
          <p:cNvSpPr>
            <a:spLocks noGrp="1"/>
          </p:cNvSpPr>
          <p:nvPr>
            <p:ph type="dt" sz="half" idx="10"/>
          </p:nvPr>
        </p:nvSpPr>
        <p:spPr/>
        <p:txBody>
          <a:bodyPr/>
          <a:lstStyle/>
          <a:p>
            <a:fld id="{9780624E-FB50-EA40-B0D8-FD34597149D9}" type="datetimeFigureOut">
              <a:rPr lang="en-US" smtClean="0"/>
              <a:t>10/14/2022</a:t>
            </a:fld>
            <a:endParaRPr lang="en-US"/>
          </a:p>
        </p:txBody>
      </p:sp>
      <p:sp>
        <p:nvSpPr>
          <p:cNvPr id="5" name="Footer Placeholder 4">
            <a:extLst>
              <a:ext uri="{FF2B5EF4-FFF2-40B4-BE49-F238E27FC236}">
                <a16:creationId xmlns:a16="http://schemas.microsoft.com/office/drawing/2014/main" id="{BEDD1916-3DFD-EC47-89B2-4E4B0C769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4B9E5-C48D-E34E-B39C-148E33FE8A67}"/>
              </a:ext>
            </a:extLst>
          </p:cNvPr>
          <p:cNvSpPr>
            <a:spLocks noGrp="1"/>
          </p:cNvSpPr>
          <p:nvPr>
            <p:ph type="sldNum" sz="quarter" idx="12"/>
          </p:nvPr>
        </p:nvSpPr>
        <p:spPr/>
        <p:txBody>
          <a:bodyPr/>
          <a:lstStyle/>
          <a:p>
            <a:fld id="{E54B7C41-90CA-E34C-888C-A21C8A857DB3}" type="slidenum">
              <a:rPr lang="en-US" smtClean="0"/>
              <a:t>‹#›</a:t>
            </a:fld>
            <a:endParaRPr lang="en-US"/>
          </a:p>
        </p:txBody>
      </p:sp>
    </p:spTree>
    <p:extLst>
      <p:ext uri="{BB962C8B-B14F-4D97-AF65-F5344CB8AC3E}">
        <p14:creationId xmlns:p14="http://schemas.microsoft.com/office/powerpoint/2010/main" val="2613011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A0C9D-EF8F-2543-A2FF-D17AFCB6E2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A074AA-614C-B846-891B-5738B68D2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79697A-27B6-4544-BE17-83DA0ED98963}"/>
              </a:ext>
            </a:extLst>
          </p:cNvPr>
          <p:cNvSpPr>
            <a:spLocks noGrp="1"/>
          </p:cNvSpPr>
          <p:nvPr>
            <p:ph type="dt" sz="half" idx="10"/>
          </p:nvPr>
        </p:nvSpPr>
        <p:spPr/>
        <p:txBody>
          <a:bodyPr/>
          <a:lstStyle/>
          <a:p>
            <a:fld id="{3887CB5B-A7CA-454A-A528-D9C6A9A39F89}" type="datetimeFigureOut">
              <a:rPr lang="en-US" smtClean="0"/>
              <a:t>10/14/2022</a:t>
            </a:fld>
            <a:endParaRPr lang="en-US"/>
          </a:p>
        </p:txBody>
      </p:sp>
      <p:sp>
        <p:nvSpPr>
          <p:cNvPr id="5" name="Footer Placeholder 4">
            <a:extLst>
              <a:ext uri="{FF2B5EF4-FFF2-40B4-BE49-F238E27FC236}">
                <a16:creationId xmlns:a16="http://schemas.microsoft.com/office/drawing/2014/main" id="{8590B605-DE29-3545-8B2D-42928997A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3FF77-85F1-0449-91ED-F9A232D011C3}"/>
              </a:ext>
            </a:extLst>
          </p:cNvPr>
          <p:cNvSpPr>
            <a:spLocks noGrp="1"/>
          </p:cNvSpPr>
          <p:nvPr>
            <p:ph type="sldNum" sz="quarter" idx="12"/>
          </p:nvPr>
        </p:nvSpPr>
        <p:spPr/>
        <p:txBody>
          <a:bodyPr/>
          <a:lstStyle/>
          <a:p>
            <a:fld id="{9C0E9D45-4D6C-1846-988F-D3338C1221AC}" type="slidenum">
              <a:rPr lang="en-US" smtClean="0"/>
              <a:t>‹#›</a:t>
            </a:fld>
            <a:endParaRPr lang="en-US"/>
          </a:p>
        </p:txBody>
      </p:sp>
    </p:spTree>
    <p:extLst>
      <p:ext uri="{BB962C8B-B14F-4D97-AF65-F5344CB8AC3E}">
        <p14:creationId xmlns:p14="http://schemas.microsoft.com/office/powerpoint/2010/main" val="4065703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169B-DD37-1043-AB47-AC57953113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870413-A7B4-214C-8BDA-080531E9C2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3876A-9A89-F043-92DA-33AE178DEAB0}"/>
              </a:ext>
            </a:extLst>
          </p:cNvPr>
          <p:cNvSpPr>
            <a:spLocks noGrp="1"/>
          </p:cNvSpPr>
          <p:nvPr>
            <p:ph type="dt" sz="half" idx="10"/>
          </p:nvPr>
        </p:nvSpPr>
        <p:spPr/>
        <p:txBody>
          <a:bodyPr/>
          <a:lstStyle/>
          <a:p>
            <a:fld id="{3887CB5B-A7CA-454A-A528-D9C6A9A39F89}" type="datetimeFigureOut">
              <a:rPr lang="en-US" smtClean="0"/>
              <a:t>10/14/2022</a:t>
            </a:fld>
            <a:endParaRPr lang="en-US"/>
          </a:p>
        </p:txBody>
      </p:sp>
      <p:sp>
        <p:nvSpPr>
          <p:cNvPr id="5" name="Footer Placeholder 4">
            <a:extLst>
              <a:ext uri="{FF2B5EF4-FFF2-40B4-BE49-F238E27FC236}">
                <a16:creationId xmlns:a16="http://schemas.microsoft.com/office/drawing/2014/main" id="{9F0CC062-6102-CE4F-8F48-5A36A8819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B1835-18D5-744D-8BD7-B33746C982F8}"/>
              </a:ext>
            </a:extLst>
          </p:cNvPr>
          <p:cNvSpPr>
            <a:spLocks noGrp="1"/>
          </p:cNvSpPr>
          <p:nvPr>
            <p:ph type="sldNum" sz="quarter" idx="12"/>
          </p:nvPr>
        </p:nvSpPr>
        <p:spPr/>
        <p:txBody>
          <a:bodyPr/>
          <a:lstStyle/>
          <a:p>
            <a:fld id="{9C0E9D45-4D6C-1846-988F-D3338C1221AC}" type="slidenum">
              <a:rPr lang="en-US" smtClean="0"/>
              <a:t>‹#›</a:t>
            </a:fld>
            <a:endParaRPr lang="en-US"/>
          </a:p>
        </p:txBody>
      </p:sp>
    </p:spTree>
    <p:extLst>
      <p:ext uri="{BB962C8B-B14F-4D97-AF65-F5344CB8AC3E}">
        <p14:creationId xmlns:p14="http://schemas.microsoft.com/office/powerpoint/2010/main" val="1311060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CABB-8FDD-A848-8C7E-339F63A04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3F66E4-BA9A-BA47-98F1-7EF48B9A25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6CBCE9-9FE6-DC4F-8246-B5FA1C1278EA}"/>
              </a:ext>
            </a:extLst>
          </p:cNvPr>
          <p:cNvSpPr>
            <a:spLocks noGrp="1"/>
          </p:cNvSpPr>
          <p:nvPr>
            <p:ph type="dt" sz="half" idx="10"/>
          </p:nvPr>
        </p:nvSpPr>
        <p:spPr/>
        <p:txBody>
          <a:bodyPr/>
          <a:lstStyle/>
          <a:p>
            <a:fld id="{3887CB5B-A7CA-454A-A528-D9C6A9A39F89}" type="datetimeFigureOut">
              <a:rPr lang="en-US" smtClean="0"/>
              <a:t>10/14/2022</a:t>
            </a:fld>
            <a:endParaRPr lang="en-US"/>
          </a:p>
        </p:txBody>
      </p:sp>
      <p:sp>
        <p:nvSpPr>
          <p:cNvPr id="5" name="Footer Placeholder 4">
            <a:extLst>
              <a:ext uri="{FF2B5EF4-FFF2-40B4-BE49-F238E27FC236}">
                <a16:creationId xmlns:a16="http://schemas.microsoft.com/office/drawing/2014/main" id="{751EE73F-FDC2-474A-82A7-93710883D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BE666-3BC4-2247-8936-D2F75A908EA4}"/>
              </a:ext>
            </a:extLst>
          </p:cNvPr>
          <p:cNvSpPr>
            <a:spLocks noGrp="1"/>
          </p:cNvSpPr>
          <p:nvPr>
            <p:ph type="sldNum" sz="quarter" idx="12"/>
          </p:nvPr>
        </p:nvSpPr>
        <p:spPr/>
        <p:txBody>
          <a:bodyPr/>
          <a:lstStyle/>
          <a:p>
            <a:fld id="{9C0E9D45-4D6C-1846-988F-D3338C1221AC}" type="slidenum">
              <a:rPr lang="en-US" smtClean="0"/>
              <a:t>‹#›</a:t>
            </a:fld>
            <a:endParaRPr lang="en-US"/>
          </a:p>
        </p:txBody>
      </p:sp>
    </p:spTree>
    <p:extLst>
      <p:ext uri="{BB962C8B-B14F-4D97-AF65-F5344CB8AC3E}">
        <p14:creationId xmlns:p14="http://schemas.microsoft.com/office/powerpoint/2010/main" val="3306690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8864-D45E-0E40-A21C-C6C8ACEB1D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0CA5FB-774D-9E47-BEF2-00BBF700F4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C0B000-0834-1A4E-8537-32FFB9D07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C63281-4B5B-E44F-96B0-38D39B417CC1}"/>
              </a:ext>
            </a:extLst>
          </p:cNvPr>
          <p:cNvSpPr>
            <a:spLocks noGrp="1"/>
          </p:cNvSpPr>
          <p:nvPr>
            <p:ph type="dt" sz="half" idx="10"/>
          </p:nvPr>
        </p:nvSpPr>
        <p:spPr/>
        <p:txBody>
          <a:bodyPr/>
          <a:lstStyle/>
          <a:p>
            <a:fld id="{3887CB5B-A7CA-454A-A528-D9C6A9A39F89}" type="datetimeFigureOut">
              <a:rPr lang="en-US" smtClean="0"/>
              <a:t>10/14/2022</a:t>
            </a:fld>
            <a:endParaRPr lang="en-US"/>
          </a:p>
        </p:txBody>
      </p:sp>
      <p:sp>
        <p:nvSpPr>
          <p:cNvPr id="6" name="Footer Placeholder 5">
            <a:extLst>
              <a:ext uri="{FF2B5EF4-FFF2-40B4-BE49-F238E27FC236}">
                <a16:creationId xmlns:a16="http://schemas.microsoft.com/office/drawing/2014/main" id="{BCE0FB28-1B82-6D41-A21C-19B5AAAA5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36B37-6534-DD47-93EB-4762C85C72FC}"/>
              </a:ext>
            </a:extLst>
          </p:cNvPr>
          <p:cNvSpPr>
            <a:spLocks noGrp="1"/>
          </p:cNvSpPr>
          <p:nvPr>
            <p:ph type="sldNum" sz="quarter" idx="12"/>
          </p:nvPr>
        </p:nvSpPr>
        <p:spPr/>
        <p:txBody>
          <a:bodyPr/>
          <a:lstStyle/>
          <a:p>
            <a:fld id="{9C0E9D45-4D6C-1846-988F-D3338C1221AC}" type="slidenum">
              <a:rPr lang="en-US" smtClean="0"/>
              <a:t>‹#›</a:t>
            </a:fld>
            <a:endParaRPr lang="en-US"/>
          </a:p>
        </p:txBody>
      </p:sp>
    </p:spTree>
    <p:extLst>
      <p:ext uri="{BB962C8B-B14F-4D97-AF65-F5344CB8AC3E}">
        <p14:creationId xmlns:p14="http://schemas.microsoft.com/office/powerpoint/2010/main" val="547627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A353-78EE-144D-81AD-4D97D8B435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5ED51E-6039-344F-84D2-82E500BAA4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A94B47-2507-784F-A863-7DF5701744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724C08-0F87-1149-82B5-C053BEB06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3C8828-9852-A44E-BC0B-482B85A1CF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854750-FAE1-8B4A-8664-100A8523697F}"/>
              </a:ext>
            </a:extLst>
          </p:cNvPr>
          <p:cNvSpPr>
            <a:spLocks noGrp="1"/>
          </p:cNvSpPr>
          <p:nvPr>
            <p:ph type="dt" sz="half" idx="10"/>
          </p:nvPr>
        </p:nvSpPr>
        <p:spPr/>
        <p:txBody>
          <a:bodyPr/>
          <a:lstStyle/>
          <a:p>
            <a:fld id="{3887CB5B-A7CA-454A-A528-D9C6A9A39F89}" type="datetimeFigureOut">
              <a:rPr lang="en-US" smtClean="0"/>
              <a:t>10/14/2022</a:t>
            </a:fld>
            <a:endParaRPr lang="en-US"/>
          </a:p>
        </p:txBody>
      </p:sp>
      <p:sp>
        <p:nvSpPr>
          <p:cNvPr id="8" name="Footer Placeholder 7">
            <a:extLst>
              <a:ext uri="{FF2B5EF4-FFF2-40B4-BE49-F238E27FC236}">
                <a16:creationId xmlns:a16="http://schemas.microsoft.com/office/drawing/2014/main" id="{35EFD17F-09ED-CA4D-95B1-E09FF247A3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CB6D56-3C42-6443-A479-F83326B5AFB3}"/>
              </a:ext>
            </a:extLst>
          </p:cNvPr>
          <p:cNvSpPr>
            <a:spLocks noGrp="1"/>
          </p:cNvSpPr>
          <p:nvPr>
            <p:ph type="sldNum" sz="quarter" idx="12"/>
          </p:nvPr>
        </p:nvSpPr>
        <p:spPr/>
        <p:txBody>
          <a:bodyPr/>
          <a:lstStyle/>
          <a:p>
            <a:fld id="{9C0E9D45-4D6C-1846-988F-D3338C1221AC}" type="slidenum">
              <a:rPr lang="en-US" smtClean="0"/>
              <a:t>‹#›</a:t>
            </a:fld>
            <a:endParaRPr lang="en-US"/>
          </a:p>
        </p:txBody>
      </p:sp>
    </p:spTree>
    <p:extLst>
      <p:ext uri="{BB962C8B-B14F-4D97-AF65-F5344CB8AC3E}">
        <p14:creationId xmlns:p14="http://schemas.microsoft.com/office/powerpoint/2010/main" val="3829866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C4A1-B9DC-4D40-896E-529F7068C7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6B6B31-0DA1-0A43-860F-C9BABB80B1B5}"/>
              </a:ext>
            </a:extLst>
          </p:cNvPr>
          <p:cNvSpPr>
            <a:spLocks noGrp="1"/>
          </p:cNvSpPr>
          <p:nvPr>
            <p:ph type="dt" sz="half" idx="10"/>
          </p:nvPr>
        </p:nvSpPr>
        <p:spPr/>
        <p:txBody>
          <a:bodyPr/>
          <a:lstStyle/>
          <a:p>
            <a:fld id="{3887CB5B-A7CA-454A-A528-D9C6A9A39F89}" type="datetimeFigureOut">
              <a:rPr lang="en-US" smtClean="0"/>
              <a:t>10/14/2022</a:t>
            </a:fld>
            <a:endParaRPr lang="en-US"/>
          </a:p>
        </p:txBody>
      </p:sp>
      <p:sp>
        <p:nvSpPr>
          <p:cNvPr id="4" name="Footer Placeholder 3">
            <a:extLst>
              <a:ext uri="{FF2B5EF4-FFF2-40B4-BE49-F238E27FC236}">
                <a16:creationId xmlns:a16="http://schemas.microsoft.com/office/drawing/2014/main" id="{F4B4CD5F-9454-044F-872B-BBC3D1837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4FD329-B2E1-E14F-AAE8-D5FB397639C6}"/>
              </a:ext>
            </a:extLst>
          </p:cNvPr>
          <p:cNvSpPr>
            <a:spLocks noGrp="1"/>
          </p:cNvSpPr>
          <p:nvPr>
            <p:ph type="sldNum" sz="quarter" idx="12"/>
          </p:nvPr>
        </p:nvSpPr>
        <p:spPr/>
        <p:txBody>
          <a:bodyPr/>
          <a:lstStyle/>
          <a:p>
            <a:fld id="{9C0E9D45-4D6C-1846-988F-D3338C1221AC}" type="slidenum">
              <a:rPr lang="en-US" smtClean="0"/>
              <a:t>‹#›</a:t>
            </a:fld>
            <a:endParaRPr lang="en-US"/>
          </a:p>
        </p:txBody>
      </p:sp>
    </p:spTree>
    <p:extLst>
      <p:ext uri="{BB962C8B-B14F-4D97-AF65-F5344CB8AC3E}">
        <p14:creationId xmlns:p14="http://schemas.microsoft.com/office/powerpoint/2010/main" val="3318454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8D29E-91C1-0A4F-9C36-4D8ECC33F879}"/>
              </a:ext>
            </a:extLst>
          </p:cNvPr>
          <p:cNvSpPr>
            <a:spLocks noGrp="1"/>
          </p:cNvSpPr>
          <p:nvPr>
            <p:ph type="dt" sz="half" idx="10"/>
          </p:nvPr>
        </p:nvSpPr>
        <p:spPr/>
        <p:txBody>
          <a:bodyPr/>
          <a:lstStyle/>
          <a:p>
            <a:fld id="{3887CB5B-A7CA-454A-A528-D9C6A9A39F89}" type="datetimeFigureOut">
              <a:rPr lang="en-US" smtClean="0"/>
              <a:t>10/14/2022</a:t>
            </a:fld>
            <a:endParaRPr lang="en-US"/>
          </a:p>
        </p:txBody>
      </p:sp>
      <p:sp>
        <p:nvSpPr>
          <p:cNvPr id="3" name="Footer Placeholder 2">
            <a:extLst>
              <a:ext uri="{FF2B5EF4-FFF2-40B4-BE49-F238E27FC236}">
                <a16:creationId xmlns:a16="http://schemas.microsoft.com/office/drawing/2014/main" id="{4876C4EF-0481-C142-A9F5-AB9B28577A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89F2C2-04F2-B74D-BBC6-7DD484A8F027}"/>
              </a:ext>
            </a:extLst>
          </p:cNvPr>
          <p:cNvSpPr>
            <a:spLocks noGrp="1"/>
          </p:cNvSpPr>
          <p:nvPr>
            <p:ph type="sldNum" sz="quarter" idx="12"/>
          </p:nvPr>
        </p:nvSpPr>
        <p:spPr/>
        <p:txBody>
          <a:bodyPr/>
          <a:lstStyle/>
          <a:p>
            <a:fld id="{9C0E9D45-4D6C-1846-988F-D3338C1221AC}" type="slidenum">
              <a:rPr lang="en-US" smtClean="0"/>
              <a:t>‹#›</a:t>
            </a:fld>
            <a:endParaRPr lang="en-US"/>
          </a:p>
        </p:txBody>
      </p:sp>
    </p:spTree>
    <p:extLst>
      <p:ext uri="{BB962C8B-B14F-4D97-AF65-F5344CB8AC3E}">
        <p14:creationId xmlns:p14="http://schemas.microsoft.com/office/powerpoint/2010/main" val="1020096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AE7F-4289-F64A-833C-629CC6770D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40E78D-CDA3-DB45-91E2-A43416349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00887-925F-4E4E-B59D-72178A23F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7D613-472D-6648-89E7-150650C5E9D9}"/>
              </a:ext>
            </a:extLst>
          </p:cNvPr>
          <p:cNvSpPr>
            <a:spLocks noGrp="1"/>
          </p:cNvSpPr>
          <p:nvPr>
            <p:ph type="dt" sz="half" idx="10"/>
          </p:nvPr>
        </p:nvSpPr>
        <p:spPr/>
        <p:txBody>
          <a:bodyPr/>
          <a:lstStyle/>
          <a:p>
            <a:fld id="{3887CB5B-A7CA-454A-A528-D9C6A9A39F89}" type="datetimeFigureOut">
              <a:rPr lang="en-US" smtClean="0"/>
              <a:t>10/14/2022</a:t>
            </a:fld>
            <a:endParaRPr lang="en-US"/>
          </a:p>
        </p:txBody>
      </p:sp>
      <p:sp>
        <p:nvSpPr>
          <p:cNvPr id="6" name="Footer Placeholder 5">
            <a:extLst>
              <a:ext uri="{FF2B5EF4-FFF2-40B4-BE49-F238E27FC236}">
                <a16:creationId xmlns:a16="http://schemas.microsoft.com/office/drawing/2014/main" id="{0711536B-DC74-4F4A-A96C-1E680767B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6453B-8975-774D-903C-DE1A46D04340}"/>
              </a:ext>
            </a:extLst>
          </p:cNvPr>
          <p:cNvSpPr>
            <a:spLocks noGrp="1"/>
          </p:cNvSpPr>
          <p:nvPr>
            <p:ph type="sldNum" sz="quarter" idx="12"/>
          </p:nvPr>
        </p:nvSpPr>
        <p:spPr/>
        <p:txBody>
          <a:bodyPr/>
          <a:lstStyle/>
          <a:p>
            <a:fld id="{9C0E9D45-4D6C-1846-988F-D3338C1221AC}" type="slidenum">
              <a:rPr lang="en-US" smtClean="0"/>
              <a:t>‹#›</a:t>
            </a:fld>
            <a:endParaRPr lang="en-US"/>
          </a:p>
        </p:txBody>
      </p:sp>
    </p:spTree>
    <p:extLst>
      <p:ext uri="{BB962C8B-B14F-4D97-AF65-F5344CB8AC3E}">
        <p14:creationId xmlns:p14="http://schemas.microsoft.com/office/powerpoint/2010/main" val="328005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2456-6F8F-464C-BB34-E4BAC37E68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E2BFF-70D2-7441-8AC8-ECA1C8106E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FF844-481A-394A-8782-6DBCE44C580B}"/>
              </a:ext>
            </a:extLst>
          </p:cNvPr>
          <p:cNvSpPr>
            <a:spLocks noGrp="1"/>
          </p:cNvSpPr>
          <p:nvPr>
            <p:ph type="dt" sz="half" idx="10"/>
          </p:nvPr>
        </p:nvSpPr>
        <p:spPr/>
        <p:txBody>
          <a:bodyPr/>
          <a:lstStyle/>
          <a:p>
            <a:fld id="{9780624E-FB50-EA40-B0D8-FD34597149D9}" type="datetimeFigureOut">
              <a:rPr lang="en-US" smtClean="0"/>
              <a:t>10/14/2022</a:t>
            </a:fld>
            <a:endParaRPr lang="en-US"/>
          </a:p>
        </p:txBody>
      </p:sp>
      <p:sp>
        <p:nvSpPr>
          <p:cNvPr id="5" name="Footer Placeholder 4">
            <a:extLst>
              <a:ext uri="{FF2B5EF4-FFF2-40B4-BE49-F238E27FC236}">
                <a16:creationId xmlns:a16="http://schemas.microsoft.com/office/drawing/2014/main" id="{8BBA9B5D-55D0-4046-A4E1-4CF273AA4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C1321-2DAF-B247-8640-70B2FE2BF7CE}"/>
              </a:ext>
            </a:extLst>
          </p:cNvPr>
          <p:cNvSpPr>
            <a:spLocks noGrp="1"/>
          </p:cNvSpPr>
          <p:nvPr>
            <p:ph type="sldNum" sz="quarter" idx="12"/>
          </p:nvPr>
        </p:nvSpPr>
        <p:spPr/>
        <p:txBody>
          <a:bodyPr/>
          <a:lstStyle/>
          <a:p>
            <a:fld id="{E54B7C41-90CA-E34C-888C-A21C8A857DB3}" type="slidenum">
              <a:rPr lang="en-US" smtClean="0"/>
              <a:t>‹#›</a:t>
            </a:fld>
            <a:endParaRPr lang="en-US"/>
          </a:p>
        </p:txBody>
      </p:sp>
    </p:spTree>
    <p:extLst>
      <p:ext uri="{BB962C8B-B14F-4D97-AF65-F5344CB8AC3E}">
        <p14:creationId xmlns:p14="http://schemas.microsoft.com/office/powerpoint/2010/main" val="2844266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9918-C2C0-144F-BDAC-536B805E3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9479A6-4F77-584C-AE57-C40E52E87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670523-8196-5347-8784-59082B259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494F5-8689-404F-8C10-A6269AE2DB43}"/>
              </a:ext>
            </a:extLst>
          </p:cNvPr>
          <p:cNvSpPr>
            <a:spLocks noGrp="1"/>
          </p:cNvSpPr>
          <p:nvPr>
            <p:ph type="dt" sz="half" idx="10"/>
          </p:nvPr>
        </p:nvSpPr>
        <p:spPr/>
        <p:txBody>
          <a:bodyPr/>
          <a:lstStyle/>
          <a:p>
            <a:fld id="{3887CB5B-A7CA-454A-A528-D9C6A9A39F89}" type="datetimeFigureOut">
              <a:rPr lang="en-US" smtClean="0"/>
              <a:t>10/14/2022</a:t>
            </a:fld>
            <a:endParaRPr lang="en-US"/>
          </a:p>
        </p:txBody>
      </p:sp>
      <p:sp>
        <p:nvSpPr>
          <p:cNvPr id="6" name="Footer Placeholder 5">
            <a:extLst>
              <a:ext uri="{FF2B5EF4-FFF2-40B4-BE49-F238E27FC236}">
                <a16:creationId xmlns:a16="http://schemas.microsoft.com/office/drawing/2014/main" id="{C8037DCB-8756-5B41-891E-847D84DB5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CBB6-DDBA-CE4A-97E5-FF692F17697A}"/>
              </a:ext>
            </a:extLst>
          </p:cNvPr>
          <p:cNvSpPr>
            <a:spLocks noGrp="1"/>
          </p:cNvSpPr>
          <p:nvPr>
            <p:ph type="sldNum" sz="quarter" idx="12"/>
          </p:nvPr>
        </p:nvSpPr>
        <p:spPr/>
        <p:txBody>
          <a:bodyPr/>
          <a:lstStyle/>
          <a:p>
            <a:fld id="{9C0E9D45-4D6C-1846-988F-D3338C1221AC}" type="slidenum">
              <a:rPr lang="en-US" smtClean="0"/>
              <a:t>‹#›</a:t>
            </a:fld>
            <a:endParaRPr lang="en-US"/>
          </a:p>
        </p:txBody>
      </p:sp>
    </p:spTree>
    <p:extLst>
      <p:ext uri="{BB962C8B-B14F-4D97-AF65-F5344CB8AC3E}">
        <p14:creationId xmlns:p14="http://schemas.microsoft.com/office/powerpoint/2010/main" val="2447866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2C28-3FBC-804F-A3C3-B315CC687D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C4ED04-14E8-764B-AEFF-F0D2A311DB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52168-DC72-3940-8901-BC2C0E0B628C}"/>
              </a:ext>
            </a:extLst>
          </p:cNvPr>
          <p:cNvSpPr>
            <a:spLocks noGrp="1"/>
          </p:cNvSpPr>
          <p:nvPr>
            <p:ph type="dt" sz="half" idx="10"/>
          </p:nvPr>
        </p:nvSpPr>
        <p:spPr/>
        <p:txBody>
          <a:bodyPr/>
          <a:lstStyle/>
          <a:p>
            <a:fld id="{3887CB5B-A7CA-454A-A528-D9C6A9A39F89}" type="datetimeFigureOut">
              <a:rPr lang="en-US" smtClean="0"/>
              <a:t>10/14/2022</a:t>
            </a:fld>
            <a:endParaRPr lang="en-US"/>
          </a:p>
        </p:txBody>
      </p:sp>
      <p:sp>
        <p:nvSpPr>
          <p:cNvPr id="5" name="Footer Placeholder 4">
            <a:extLst>
              <a:ext uri="{FF2B5EF4-FFF2-40B4-BE49-F238E27FC236}">
                <a16:creationId xmlns:a16="http://schemas.microsoft.com/office/drawing/2014/main" id="{5F70BB2C-8D5D-E245-AA8F-50DD5E023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2D6CC-CE50-5F4F-90B5-E9546153BA0A}"/>
              </a:ext>
            </a:extLst>
          </p:cNvPr>
          <p:cNvSpPr>
            <a:spLocks noGrp="1"/>
          </p:cNvSpPr>
          <p:nvPr>
            <p:ph type="sldNum" sz="quarter" idx="12"/>
          </p:nvPr>
        </p:nvSpPr>
        <p:spPr/>
        <p:txBody>
          <a:bodyPr/>
          <a:lstStyle/>
          <a:p>
            <a:fld id="{9C0E9D45-4D6C-1846-988F-D3338C1221AC}" type="slidenum">
              <a:rPr lang="en-US" smtClean="0"/>
              <a:t>‹#›</a:t>
            </a:fld>
            <a:endParaRPr lang="en-US"/>
          </a:p>
        </p:txBody>
      </p:sp>
    </p:spTree>
    <p:extLst>
      <p:ext uri="{BB962C8B-B14F-4D97-AF65-F5344CB8AC3E}">
        <p14:creationId xmlns:p14="http://schemas.microsoft.com/office/powerpoint/2010/main" val="79421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FE406D-A8AA-5B4F-B437-080E2481D4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6C994B-BCCB-1B47-8774-99D10396B0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16F22-A042-5346-B6BC-64E25217BDE8}"/>
              </a:ext>
            </a:extLst>
          </p:cNvPr>
          <p:cNvSpPr>
            <a:spLocks noGrp="1"/>
          </p:cNvSpPr>
          <p:nvPr>
            <p:ph type="dt" sz="half" idx="10"/>
          </p:nvPr>
        </p:nvSpPr>
        <p:spPr/>
        <p:txBody>
          <a:bodyPr/>
          <a:lstStyle/>
          <a:p>
            <a:fld id="{3887CB5B-A7CA-454A-A528-D9C6A9A39F89}" type="datetimeFigureOut">
              <a:rPr lang="en-US" smtClean="0"/>
              <a:t>10/14/2022</a:t>
            </a:fld>
            <a:endParaRPr lang="en-US"/>
          </a:p>
        </p:txBody>
      </p:sp>
      <p:sp>
        <p:nvSpPr>
          <p:cNvPr id="5" name="Footer Placeholder 4">
            <a:extLst>
              <a:ext uri="{FF2B5EF4-FFF2-40B4-BE49-F238E27FC236}">
                <a16:creationId xmlns:a16="http://schemas.microsoft.com/office/drawing/2014/main" id="{F0EF4C04-06EB-C14B-ADC9-49745CA9C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06A59-352D-0640-8B0F-150D76168194}"/>
              </a:ext>
            </a:extLst>
          </p:cNvPr>
          <p:cNvSpPr>
            <a:spLocks noGrp="1"/>
          </p:cNvSpPr>
          <p:nvPr>
            <p:ph type="sldNum" sz="quarter" idx="12"/>
          </p:nvPr>
        </p:nvSpPr>
        <p:spPr/>
        <p:txBody>
          <a:bodyPr/>
          <a:lstStyle/>
          <a:p>
            <a:fld id="{9C0E9D45-4D6C-1846-988F-D3338C1221AC}" type="slidenum">
              <a:rPr lang="en-US" smtClean="0"/>
              <a:t>‹#›</a:t>
            </a:fld>
            <a:endParaRPr lang="en-US"/>
          </a:p>
        </p:txBody>
      </p:sp>
    </p:spTree>
    <p:extLst>
      <p:ext uri="{BB962C8B-B14F-4D97-AF65-F5344CB8AC3E}">
        <p14:creationId xmlns:p14="http://schemas.microsoft.com/office/powerpoint/2010/main" val="385414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3842-EAB6-3449-BC36-76473FF096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D65A6E-47E6-EE4B-82A7-B2A5EBB5C5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C3DF98-6F44-554F-8F6C-51C9BF44D197}"/>
              </a:ext>
            </a:extLst>
          </p:cNvPr>
          <p:cNvSpPr>
            <a:spLocks noGrp="1"/>
          </p:cNvSpPr>
          <p:nvPr>
            <p:ph type="dt" sz="half" idx="10"/>
          </p:nvPr>
        </p:nvSpPr>
        <p:spPr/>
        <p:txBody>
          <a:bodyPr/>
          <a:lstStyle/>
          <a:p>
            <a:fld id="{9780624E-FB50-EA40-B0D8-FD34597149D9}" type="datetimeFigureOut">
              <a:rPr lang="en-US" smtClean="0"/>
              <a:t>10/14/2022</a:t>
            </a:fld>
            <a:endParaRPr lang="en-US"/>
          </a:p>
        </p:txBody>
      </p:sp>
      <p:sp>
        <p:nvSpPr>
          <p:cNvPr id="5" name="Footer Placeholder 4">
            <a:extLst>
              <a:ext uri="{FF2B5EF4-FFF2-40B4-BE49-F238E27FC236}">
                <a16:creationId xmlns:a16="http://schemas.microsoft.com/office/drawing/2014/main" id="{F89D3011-7614-0C40-9B9E-D47547948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D5E96-202C-8F4A-B3D1-98C4E88D47EF}"/>
              </a:ext>
            </a:extLst>
          </p:cNvPr>
          <p:cNvSpPr>
            <a:spLocks noGrp="1"/>
          </p:cNvSpPr>
          <p:nvPr>
            <p:ph type="sldNum" sz="quarter" idx="12"/>
          </p:nvPr>
        </p:nvSpPr>
        <p:spPr/>
        <p:txBody>
          <a:bodyPr/>
          <a:lstStyle/>
          <a:p>
            <a:fld id="{E54B7C41-90CA-E34C-888C-A21C8A857DB3}" type="slidenum">
              <a:rPr lang="en-US" smtClean="0"/>
              <a:t>‹#›</a:t>
            </a:fld>
            <a:endParaRPr lang="en-US"/>
          </a:p>
        </p:txBody>
      </p:sp>
    </p:spTree>
    <p:extLst>
      <p:ext uri="{BB962C8B-B14F-4D97-AF65-F5344CB8AC3E}">
        <p14:creationId xmlns:p14="http://schemas.microsoft.com/office/powerpoint/2010/main" val="343209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B12D-CFC7-B049-8E0F-F305A7083B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B5ACAF-0797-DE41-8E5D-708086A993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D5E665-5E1D-E94A-AA5E-9CB84C1499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22952C-1910-8D42-AA1D-6CC264A2912E}"/>
              </a:ext>
            </a:extLst>
          </p:cNvPr>
          <p:cNvSpPr>
            <a:spLocks noGrp="1"/>
          </p:cNvSpPr>
          <p:nvPr>
            <p:ph type="dt" sz="half" idx="10"/>
          </p:nvPr>
        </p:nvSpPr>
        <p:spPr/>
        <p:txBody>
          <a:bodyPr/>
          <a:lstStyle/>
          <a:p>
            <a:fld id="{9780624E-FB50-EA40-B0D8-FD34597149D9}" type="datetimeFigureOut">
              <a:rPr lang="en-US" smtClean="0"/>
              <a:t>10/14/2022</a:t>
            </a:fld>
            <a:endParaRPr lang="en-US"/>
          </a:p>
        </p:txBody>
      </p:sp>
      <p:sp>
        <p:nvSpPr>
          <p:cNvPr id="6" name="Footer Placeholder 5">
            <a:extLst>
              <a:ext uri="{FF2B5EF4-FFF2-40B4-BE49-F238E27FC236}">
                <a16:creationId xmlns:a16="http://schemas.microsoft.com/office/drawing/2014/main" id="{16C77348-F2BC-4044-83AC-4D7D4AA3B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BF1A4-CCB2-3D43-868D-3846FB76263E}"/>
              </a:ext>
            </a:extLst>
          </p:cNvPr>
          <p:cNvSpPr>
            <a:spLocks noGrp="1"/>
          </p:cNvSpPr>
          <p:nvPr>
            <p:ph type="sldNum" sz="quarter" idx="12"/>
          </p:nvPr>
        </p:nvSpPr>
        <p:spPr/>
        <p:txBody>
          <a:bodyPr/>
          <a:lstStyle/>
          <a:p>
            <a:fld id="{E54B7C41-90CA-E34C-888C-A21C8A857DB3}" type="slidenum">
              <a:rPr lang="en-US" smtClean="0"/>
              <a:t>‹#›</a:t>
            </a:fld>
            <a:endParaRPr lang="en-US"/>
          </a:p>
        </p:txBody>
      </p:sp>
    </p:spTree>
    <p:extLst>
      <p:ext uri="{BB962C8B-B14F-4D97-AF65-F5344CB8AC3E}">
        <p14:creationId xmlns:p14="http://schemas.microsoft.com/office/powerpoint/2010/main" val="64984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1D4E-4C07-3040-9060-6A14E010A6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DC48E9-B5FC-9549-9AB5-D92E48275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C3EF62-498C-6840-8E47-7D3524417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F6626C-78B1-294C-8AB8-4319D4784F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9013FB-4919-AD45-8DE3-D5BEFCA5A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AAB4C9-630B-B844-AF8F-C328ED0B161A}"/>
              </a:ext>
            </a:extLst>
          </p:cNvPr>
          <p:cNvSpPr>
            <a:spLocks noGrp="1"/>
          </p:cNvSpPr>
          <p:nvPr>
            <p:ph type="dt" sz="half" idx="10"/>
          </p:nvPr>
        </p:nvSpPr>
        <p:spPr/>
        <p:txBody>
          <a:bodyPr/>
          <a:lstStyle/>
          <a:p>
            <a:fld id="{9780624E-FB50-EA40-B0D8-FD34597149D9}" type="datetimeFigureOut">
              <a:rPr lang="en-US" smtClean="0"/>
              <a:t>10/14/2022</a:t>
            </a:fld>
            <a:endParaRPr lang="en-US"/>
          </a:p>
        </p:txBody>
      </p:sp>
      <p:sp>
        <p:nvSpPr>
          <p:cNvPr id="8" name="Footer Placeholder 7">
            <a:extLst>
              <a:ext uri="{FF2B5EF4-FFF2-40B4-BE49-F238E27FC236}">
                <a16:creationId xmlns:a16="http://schemas.microsoft.com/office/drawing/2014/main" id="{31FAF417-C6AB-DC45-97B9-A484FCD3E0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9A1416-473A-7E4F-BF3F-D474543A4A18}"/>
              </a:ext>
            </a:extLst>
          </p:cNvPr>
          <p:cNvSpPr>
            <a:spLocks noGrp="1"/>
          </p:cNvSpPr>
          <p:nvPr>
            <p:ph type="sldNum" sz="quarter" idx="12"/>
          </p:nvPr>
        </p:nvSpPr>
        <p:spPr/>
        <p:txBody>
          <a:bodyPr/>
          <a:lstStyle/>
          <a:p>
            <a:fld id="{E54B7C41-90CA-E34C-888C-A21C8A857DB3}" type="slidenum">
              <a:rPr lang="en-US" smtClean="0"/>
              <a:t>‹#›</a:t>
            </a:fld>
            <a:endParaRPr lang="en-US"/>
          </a:p>
        </p:txBody>
      </p:sp>
    </p:spTree>
    <p:extLst>
      <p:ext uri="{BB962C8B-B14F-4D97-AF65-F5344CB8AC3E}">
        <p14:creationId xmlns:p14="http://schemas.microsoft.com/office/powerpoint/2010/main" val="420702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39DF-0AE1-FB4E-98F8-722060D4A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AE5803-1BA7-E247-8BAD-85BFF67D9909}"/>
              </a:ext>
            </a:extLst>
          </p:cNvPr>
          <p:cNvSpPr>
            <a:spLocks noGrp="1"/>
          </p:cNvSpPr>
          <p:nvPr>
            <p:ph type="dt" sz="half" idx="10"/>
          </p:nvPr>
        </p:nvSpPr>
        <p:spPr/>
        <p:txBody>
          <a:bodyPr/>
          <a:lstStyle/>
          <a:p>
            <a:fld id="{9780624E-FB50-EA40-B0D8-FD34597149D9}" type="datetimeFigureOut">
              <a:rPr lang="en-US" smtClean="0"/>
              <a:t>10/14/2022</a:t>
            </a:fld>
            <a:endParaRPr lang="en-US"/>
          </a:p>
        </p:txBody>
      </p:sp>
      <p:sp>
        <p:nvSpPr>
          <p:cNvPr id="4" name="Footer Placeholder 3">
            <a:extLst>
              <a:ext uri="{FF2B5EF4-FFF2-40B4-BE49-F238E27FC236}">
                <a16:creationId xmlns:a16="http://schemas.microsoft.com/office/drawing/2014/main" id="{8F401950-6C69-AD46-A6B0-93884F5A06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9B7AFA-8B01-FC4F-A070-D3FE04FD12B9}"/>
              </a:ext>
            </a:extLst>
          </p:cNvPr>
          <p:cNvSpPr>
            <a:spLocks noGrp="1"/>
          </p:cNvSpPr>
          <p:nvPr>
            <p:ph type="sldNum" sz="quarter" idx="12"/>
          </p:nvPr>
        </p:nvSpPr>
        <p:spPr/>
        <p:txBody>
          <a:bodyPr/>
          <a:lstStyle/>
          <a:p>
            <a:fld id="{E54B7C41-90CA-E34C-888C-A21C8A857DB3}" type="slidenum">
              <a:rPr lang="en-US" smtClean="0"/>
              <a:t>‹#›</a:t>
            </a:fld>
            <a:endParaRPr lang="en-US"/>
          </a:p>
        </p:txBody>
      </p:sp>
    </p:spTree>
    <p:extLst>
      <p:ext uri="{BB962C8B-B14F-4D97-AF65-F5344CB8AC3E}">
        <p14:creationId xmlns:p14="http://schemas.microsoft.com/office/powerpoint/2010/main" val="200204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84BE6-110D-3948-805B-03410C909739}"/>
              </a:ext>
            </a:extLst>
          </p:cNvPr>
          <p:cNvSpPr>
            <a:spLocks noGrp="1"/>
          </p:cNvSpPr>
          <p:nvPr>
            <p:ph type="dt" sz="half" idx="10"/>
          </p:nvPr>
        </p:nvSpPr>
        <p:spPr/>
        <p:txBody>
          <a:bodyPr/>
          <a:lstStyle/>
          <a:p>
            <a:fld id="{9780624E-FB50-EA40-B0D8-FD34597149D9}" type="datetimeFigureOut">
              <a:rPr lang="en-US" smtClean="0"/>
              <a:t>10/14/2022</a:t>
            </a:fld>
            <a:endParaRPr lang="en-US"/>
          </a:p>
        </p:txBody>
      </p:sp>
      <p:sp>
        <p:nvSpPr>
          <p:cNvPr id="3" name="Footer Placeholder 2">
            <a:extLst>
              <a:ext uri="{FF2B5EF4-FFF2-40B4-BE49-F238E27FC236}">
                <a16:creationId xmlns:a16="http://schemas.microsoft.com/office/drawing/2014/main" id="{9A33527E-F355-D848-9B6F-A27E3C39F0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C5319B-0B71-6541-B196-75F4ACC842D0}"/>
              </a:ext>
            </a:extLst>
          </p:cNvPr>
          <p:cNvSpPr>
            <a:spLocks noGrp="1"/>
          </p:cNvSpPr>
          <p:nvPr>
            <p:ph type="sldNum" sz="quarter" idx="12"/>
          </p:nvPr>
        </p:nvSpPr>
        <p:spPr/>
        <p:txBody>
          <a:bodyPr/>
          <a:lstStyle/>
          <a:p>
            <a:fld id="{E54B7C41-90CA-E34C-888C-A21C8A857DB3}" type="slidenum">
              <a:rPr lang="en-US" smtClean="0"/>
              <a:t>‹#›</a:t>
            </a:fld>
            <a:endParaRPr lang="en-US"/>
          </a:p>
        </p:txBody>
      </p:sp>
    </p:spTree>
    <p:extLst>
      <p:ext uri="{BB962C8B-B14F-4D97-AF65-F5344CB8AC3E}">
        <p14:creationId xmlns:p14="http://schemas.microsoft.com/office/powerpoint/2010/main" val="354406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D652-26DE-3449-9C0D-845382FDB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F40300-C5B6-9049-8207-4C4AB46C2A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D16C07-FA45-3849-80BF-234C6C0A6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9E48E-E224-3044-8D6E-F50EBBDB912B}"/>
              </a:ext>
            </a:extLst>
          </p:cNvPr>
          <p:cNvSpPr>
            <a:spLocks noGrp="1"/>
          </p:cNvSpPr>
          <p:nvPr>
            <p:ph type="dt" sz="half" idx="10"/>
          </p:nvPr>
        </p:nvSpPr>
        <p:spPr/>
        <p:txBody>
          <a:bodyPr/>
          <a:lstStyle/>
          <a:p>
            <a:fld id="{9780624E-FB50-EA40-B0D8-FD34597149D9}" type="datetimeFigureOut">
              <a:rPr lang="en-US" smtClean="0"/>
              <a:t>10/14/2022</a:t>
            </a:fld>
            <a:endParaRPr lang="en-US"/>
          </a:p>
        </p:txBody>
      </p:sp>
      <p:sp>
        <p:nvSpPr>
          <p:cNvPr id="6" name="Footer Placeholder 5">
            <a:extLst>
              <a:ext uri="{FF2B5EF4-FFF2-40B4-BE49-F238E27FC236}">
                <a16:creationId xmlns:a16="http://schemas.microsoft.com/office/drawing/2014/main" id="{F884A8F8-EA71-A341-B580-2C0B1D837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83A38-6D10-D04B-8AEA-CAAF9FBFC858}"/>
              </a:ext>
            </a:extLst>
          </p:cNvPr>
          <p:cNvSpPr>
            <a:spLocks noGrp="1"/>
          </p:cNvSpPr>
          <p:nvPr>
            <p:ph type="sldNum" sz="quarter" idx="12"/>
          </p:nvPr>
        </p:nvSpPr>
        <p:spPr/>
        <p:txBody>
          <a:bodyPr/>
          <a:lstStyle/>
          <a:p>
            <a:fld id="{E54B7C41-90CA-E34C-888C-A21C8A857DB3}" type="slidenum">
              <a:rPr lang="en-US" smtClean="0"/>
              <a:t>‹#›</a:t>
            </a:fld>
            <a:endParaRPr lang="en-US"/>
          </a:p>
        </p:txBody>
      </p:sp>
    </p:spTree>
    <p:extLst>
      <p:ext uri="{BB962C8B-B14F-4D97-AF65-F5344CB8AC3E}">
        <p14:creationId xmlns:p14="http://schemas.microsoft.com/office/powerpoint/2010/main" val="369791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FC8D-37BB-DB47-A55E-6315D14B4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6BFB-2D55-FB4E-8423-094C77176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A2E680-68FA-1449-9ADB-7B7E564ED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A412A3-674C-654E-AFFE-0E885DC042F2}"/>
              </a:ext>
            </a:extLst>
          </p:cNvPr>
          <p:cNvSpPr>
            <a:spLocks noGrp="1"/>
          </p:cNvSpPr>
          <p:nvPr>
            <p:ph type="dt" sz="half" idx="10"/>
          </p:nvPr>
        </p:nvSpPr>
        <p:spPr/>
        <p:txBody>
          <a:bodyPr/>
          <a:lstStyle/>
          <a:p>
            <a:fld id="{9780624E-FB50-EA40-B0D8-FD34597149D9}" type="datetimeFigureOut">
              <a:rPr lang="en-US" smtClean="0"/>
              <a:t>10/14/2022</a:t>
            </a:fld>
            <a:endParaRPr lang="en-US"/>
          </a:p>
        </p:txBody>
      </p:sp>
      <p:sp>
        <p:nvSpPr>
          <p:cNvPr id="6" name="Footer Placeholder 5">
            <a:extLst>
              <a:ext uri="{FF2B5EF4-FFF2-40B4-BE49-F238E27FC236}">
                <a16:creationId xmlns:a16="http://schemas.microsoft.com/office/drawing/2014/main" id="{1E86FF40-2075-0347-A75A-25C84986B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16F99F-0957-A346-840F-BCAE766CDC7E}"/>
              </a:ext>
            </a:extLst>
          </p:cNvPr>
          <p:cNvSpPr>
            <a:spLocks noGrp="1"/>
          </p:cNvSpPr>
          <p:nvPr>
            <p:ph type="sldNum" sz="quarter" idx="12"/>
          </p:nvPr>
        </p:nvSpPr>
        <p:spPr/>
        <p:txBody>
          <a:bodyPr/>
          <a:lstStyle/>
          <a:p>
            <a:fld id="{E54B7C41-90CA-E34C-888C-A21C8A857DB3}" type="slidenum">
              <a:rPr lang="en-US" smtClean="0"/>
              <a:t>‹#›</a:t>
            </a:fld>
            <a:endParaRPr lang="en-US"/>
          </a:p>
        </p:txBody>
      </p:sp>
    </p:spTree>
    <p:extLst>
      <p:ext uri="{BB962C8B-B14F-4D97-AF65-F5344CB8AC3E}">
        <p14:creationId xmlns:p14="http://schemas.microsoft.com/office/powerpoint/2010/main" val="288327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F1F9DA-21A4-674D-AEF6-FF7C0BA1DCF5}"/>
              </a:ext>
            </a:extLst>
          </p:cNvPr>
          <p:cNvSpPr>
            <a:spLocks noGrp="1"/>
          </p:cNvSpPr>
          <p:nvPr>
            <p:ph type="title"/>
          </p:nvPr>
        </p:nvSpPr>
        <p:spPr>
          <a:xfrm>
            <a:off x="1252817" y="407987"/>
            <a:ext cx="9686365" cy="12811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AA0FCB2-995B-9B47-974B-FBB1E7824C8C}"/>
              </a:ext>
            </a:extLst>
          </p:cNvPr>
          <p:cNvSpPr>
            <a:spLocks noGrp="1"/>
          </p:cNvSpPr>
          <p:nvPr>
            <p:ph type="body" idx="1"/>
          </p:nvPr>
        </p:nvSpPr>
        <p:spPr>
          <a:xfrm>
            <a:off x="1252817" y="1689100"/>
            <a:ext cx="9686366" cy="45307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5E4EBE-1475-964A-B9E5-031899633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0624E-FB50-EA40-B0D8-FD34597149D9}" type="datetimeFigureOut">
              <a:rPr lang="en-US" smtClean="0"/>
              <a:t>10/14/2022</a:t>
            </a:fld>
            <a:endParaRPr lang="en-US"/>
          </a:p>
        </p:txBody>
      </p:sp>
      <p:sp>
        <p:nvSpPr>
          <p:cNvPr id="5" name="Footer Placeholder 4">
            <a:extLst>
              <a:ext uri="{FF2B5EF4-FFF2-40B4-BE49-F238E27FC236}">
                <a16:creationId xmlns:a16="http://schemas.microsoft.com/office/drawing/2014/main" id="{E1B7A827-6A5B-D441-9CEF-971F32D87B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D5611E-67EB-F64D-B7E5-F206A1CE7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B7C41-90CA-E34C-888C-A21C8A857DB3}" type="slidenum">
              <a:rPr lang="en-US" smtClean="0"/>
              <a:t>‹#›</a:t>
            </a:fld>
            <a:endParaRPr lang="en-US"/>
          </a:p>
        </p:txBody>
      </p:sp>
      <p:sp>
        <p:nvSpPr>
          <p:cNvPr id="7" name="Rectangle 6">
            <a:extLst>
              <a:ext uri="{FF2B5EF4-FFF2-40B4-BE49-F238E27FC236}">
                <a16:creationId xmlns:a16="http://schemas.microsoft.com/office/drawing/2014/main" id="{895584D1-EEFA-9C4D-8558-783A0D14E50E}"/>
              </a:ext>
            </a:extLst>
          </p:cNvPr>
          <p:cNvSpPr/>
          <p:nvPr userDrawn="1"/>
        </p:nvSpPr>
        <p:spPr>
          <a:xfrm>
            <a:off x="1" y="0"/>
            <a:ext cx="8382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22297312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17B02-FF20-6C4F-930B-03EE2CC7F8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4BE7D8-E324-4B4A-9F57-D4ADDB92CD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F4D37-EACE-C545-8B32-EAFCB613C5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7CB5B-A7CA-454A-A528-D9C6A9A39F89}" type="datetimeFigureOut">
              <a:rPr lang="en-US" smtClean="0"/>
              <a:t>10/14/2022</a:t>
            </a:fld>
            <a:endParaRPr lang="en-US"/>
          </a:p>
        </p:txBody>
      </p:sp>
      <p:sp>
        <p:nvSpPr>
          <p:cNvPr id="5" name="Footer Placeholder 4">
            <a:extLst>
              <a:ext uri="{FF2B5EF4-FFF2-40B4-BE49-F238E27FC236}">
                <a16:creationId xmlns:a16="http://schemas.microsoft.com/office/drawing/2014/main" id="{3F7BB57E-DEF2-B04F-9288-AACBDA33EF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24283-5BCA-F94E-8889-7F6ACC061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E9D45-4D6C-1846-988F-D3338C1221AC}" type="slidenum">
              <a:rPr lang="en-US" smtClean="0"/>
              <a:t>‹#›</a:t>
            </a:fld>
            <a:endParaRPr lang="en-US"/>
          </a:p>
        </p:txBody>
      </p:sp>
    </p:spTree>
    <p:extLst>
      <p:ext uri="{BB962C8B-B14F-4D97-AF65-F5344CB8AC3E}">
        <p14:creationId xmlns:p14="http://schemas.microsoft.com/office/powerpoint/2010/main" val="11232557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hourglass-timer-sand-clock-23654/"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Accessibility"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15.jpg"/><Relationship Id="rId5" Type="http://schemas.microsoft.com/office/2007/relationships/hdphoto" Target="../media/hdphoto1.wdp"/><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ublicdomainpictures.net/view-image.php?image=71182&amp;picture=clock-icon"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phone-green-circle-call-30574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2988-430A-EB42-99C1-524E13811C1B}"/>
              </a:ext>
            </a:extLst>
          </p:cNvPr>
          <p:cNvSpPr>
            <a:spLocks noGrp="1"/>
          </p:cNvSpPr>
          <p:nvPr>
            <p:ph type="ctrTitle"/>
          </p:nvPr>
        </p:nvSpPr>
        <p:spPr>
          <a:xfrm>
            <a:off x="1775792" y="1214438"/>
            <a:ext cx="9144000" cy="2387600"/>
          </a:xfrm>
        </p:spPr>
        <p:txBody>
          <a:bodyPr>
            <a:normAutofit/>
          </a:bodyPr>
          <a:lstStyle/>
          <a:p>
            <a:pPr algn="l"/>
            <a:r>
              <a:rPr lang="en-US" sz="8000" dirty="0">
                <a:latin typeface="Arial" panose="020B0604020202020204" pitchFamily="34" charset="0"/>
                <a:cs typeface="Arial" panose="020B0604020202020204" pitchFamily="34" charset="0"/>
              </a:rPr>
              <a:t>Me and My Accommodations</a:t>
            </a:r>
          </a:p>
        </p:txBody>
      </p:sp>
      <p:sp>
        <p:nvSpPr>
          <p:cNvPr id="3" name="Subtitle 2">
            <a:extLst>
              <a:ext uri="{FF2B5EF4-FFF2-40B4-BE49-F238E27FC236}">
                <a16:creationId xmlns:a16="http://schemas.microsoft.com/office/drawing/2014/main" id="{1AD428D7-1E77-4846-B44B-79DB7E291472}"/>
              </a:ext>
            </a:extLst>
          </p:cNvPr>
          <p:cNvSpPr>
            <a:spLocks noGrp="1"/>
          </p:cNvSpPr>
          <p:nvPr>
            <p:ph type="subTitle" idx="1"/>
          </p:nvPr>
        </p:nvSpPr>
        <p:spPr>
          <a:xfrm>
            <a:off x="1775792" y="3721307"/>
            <a:ext cx="9144000" cy="1655762"/>
          </a:xfrm>
        </p:spPr>
        <p:txBody>
          <a:bodyPr/>
          <a:lstStyle/>
          <a:p>
            <a:r>
              <a:rPr lang="en-US" b="1"/>
              <a:t>Module </a:t>
            </a:r>
            <a:r>
              <a:rPr lang="en-US" b="1" dirty="0"/>
              <a:t>10</a:t>
            </a:r>
          </a:p>
        </p:txBody>
      </p:sp>
      <p:cxnSp>
        <p:nvCxnSpPr>
          <p:cNvPr id="5" name="Straight Connector 4"/>
          <p:cNvCxnSpPr/>
          <p:nvPr/>
        </p:nvCxnSpPr>
        <p:spPr>
          <a:xfrm>
            <a:off x="1775792" y="3602038"/>
            <a:ext cx="936495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380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C68-4114-6E4E-AB9A-3E10BF5DEEB1}"/>
              </a:ext>
            </a:extLst>
          </p:cNvPr>
          <p:cNvSpPr>
            <a:spLocks noGrp="1"/>
          </p:cNvSpPr>
          <p:nvPr>
            <p:ph type="title"/>
          </p:nvPr>
        </p:nvSpPr>
        <p:spPr>
          <a:xfrm>
            <a:off x="1252817" y="407987"/>
            <a:ext cx="10317142" cy="1281113"/>
          </a:xfrm>
        </p:spPr>
        <p:txBody>
          <a:bodyPr>
            <a:normAutofit/>
          </a:bodyPr>
          <a:lstStyle/>
          <a:p>
            <a:r>
              <a:rPr lang="en-US" sz="3600" dirty="0">
                <a:latin typeface="Arial" panose="020B0604020202020204" pitchFamily="34" charset="0"/>
                <a:cs typeface="Arial" panose="020B0604020202020204" pitchFamily="34" charset="0"/>
              </a:rPr>
              <a:t>What </a:t>
            </a:r>
            <a:r>
              <a:rPr lang="en-US" sz="3600" dirty="0"/>
              <a:t>T</a:t>
            </a:r>
            <a:r>
              <a:rPr lang="en-US" sz="3600" dirty="0">
                <a:latin typeface="Arial" panose="020B0604020202020204" pitchFamily="34" charset="0"/>
                <a:cs typeface="Arial" panose="020B0604020202020204" pitchFamily="34" charset="0"/>
              </a:rPr>
              <a:t>o </a:t>
            </a:r>
            <a:r>
              <a:rPr lang="en-US" sz="3600" dirty="0"/>
              <a:t>D</a:t>
            </a:r>
            <a:r>
              <a:rPr lang="en-US" sz="3600" dirty="0">
                <a:latin typeface="Arial" panose="020B0604020202020204" pitchFamily="34" charset="0"/>
                <a:cs typeface="Arial" panose="020B0604020202020204" pitchFamily="34" charset="0"/>
              </a:rPr>
              <a:t>o </a:t>
            </a:r>
            <a:r>
              <a:rPr lang="en-US" sz="3600" dirty="0"/>
              <a:t>I</a:t>
            </a:r>
            <a:r>
              <a:rPr lang="en-US" sz="3600" dirty="0">
                <a:latin typeface="Arial" panose="020B0604020202020204" pitchFamily="34" charset="0"/>
                <a:cs typeface="Arial" panose="020B0604020202020204" pitchFamily="34" charset="0"/>
              </a:rPr>
              <a:t>f </a:t>
            </a:r>
            <a:r>
              <a:rPr lang="en-US" sz="3600" dirty="0"/>
              <a:t>Y</a:t>
            </a:r>
            <a:r>
              <a:rPr lang="en-US" sz="3600" dirty="0">
                <a:latin typeface="Arial" panose="020B0604020202020204" pitchFamily="34" charset="0"/>
                <a:cs typeface="Arial" panose="020B0604020202020204" pitchFamily="34" charset="0"/>
              </a:rPr>
              <a:t>ou </a:t>
            </a:r>
            <a:r>
              <a:rPr lang="en-US" sz="3600" dirty="0"/>
              <a:t>D</a:t>
            </a:r>
            <a:r>
              <a:rPr lang="en-US" sz="3600" dirty="0">
                <a:latin typeface="Arial" panose="020B0604020202020204" pitchFamily="34" charset="0"/>
                <a:cs typeface="Arial" panose="020B0604020202020204" pitchFamily="34" charset="0"/>
              </a:rPr>
              <a:t>o </a:t>
            </a:r>
            <a:r>
              <a:rPr lang="en-US" sz="3600" dirty="0"/>
              <a:t>N</a:t>
            </a:r>
            <a:r>
              <a:rPr lang="en-US" sz="3600" dirty="0">
                <a:latin typeface="Arial" panose="020B0604020202020204" pitchFamily="34" charset="0"/>
                <a:cs typeface="Arial" panose="020B0604020202020204" pitchFamily="34" charset="0"/>
              </a:rPr>
              <a:t>ot Receive </a:t>
            </a:r>
            <a:r>
              <a:rPr lang="en-US" sz="3600" dirty="0"/>
              <a:t>Y</a:t>
            </a:r>
            <a:r>
              <a:rPr lang="en-US" sz="3600" dirty="0">
                <a:latin typeface="Arial" panose="020B0604020202020204" pitchFamily="34" charset="0"/>
                <a:cs typeface="Arial" panose="020B0604020202020204" pitchFamily="34" charset="0"/>
              </a:rPr>
              <a:t>our </a:t>
            </a:r>
            <a:r>
              <a:rPr lang="en-US" sz="3600" dirty="0"/>
              <a:t>A</a:t>
            </a:r>
            <a:r>
              <a:rPr lang="en-US" sz="3600" dirty="0">
                <a:latin typeface="Arial" panose="020B0604020202020204" pitchFamily="34" charset="0"/>
                <a:cs typeface="Arial" panose="020B0604020202020204" pitchFamily="34" charset="0"/>
              </a:rPr>
              <a:t>ccommodation</a:t>
            </a:r>
          </a:p>
        </p:txBody>
      </p:sp>
      <p:sp>
        <p:nvSpPr>
          <p:cNvPr id="3" name="Content Placeholder 2">
            <a:extLst>
              <a:ext uri="{FF2B5EF4-FFF2-40B4-BE49-F238E27FC236}">
                <a16:creationId xmlns:a16="http://schemas.microsoft.com/office/drawing/2014/main" id="{27C45F41-AA4F-A64B-B8B3-DF42819A2EA7}"/>
              </a:ext>
            </a:extLst>
          </p:cNvPr>
          <p:cNvSpPr>
            <a:spLocks noGrp="1"/>
          </p:cNvSpPr>
          <p:nvPr>
            <p:ph idx="1"/>
          </p:nvPr>
        </p:nvSpPr>
        <p:spPr>
          <a:xfrm>
            <a:off x="1252817" y="1738313"/>
            <a:ext cx="9686366" cy="4530725"/>
          </a:xfrm>
        </p:spPr>
        <p:txBody>
          <a:bodyPr/>
          <a:lstStyle/>
          <a:p>
            <a:pPr marL="0" indent="0">
              <a:buNone/>
            </a:pPr>
            <a:r>
              <a:rPr lang="en-US" dirty="0"/>
              <a:t>Ask to speak with a </a:t>
            </a:r>
          </a:p>
          <a:p>
            <a:r>
              <a:rPr lang="en-US" dirty="0"/>
              <a:t>Disability Access Coordinator</a:t>
            </a:r>
          </a:p>
          <a:p>
            <a:pPr marL="0" indent="0">
              <a:buNone/>
            </a:pPr>
            <a:r>
              <a:rPr lang="en-US" dirty="0"/>
              <a:t>Or </a:t>
            </a:r>
          </a:p>
          <a:p>
            <a:r>
              <a:rPr lang="en-US" dirty="0"/>
              <a:t> ADA coordinator, or a patient advocate</a:t>
            </a:r>
          </a:p>
          <a:p>
            <a:endParaRPr lang="en-US" dirty="0"/>
          </a:p>
          <a:p>
            <a:pPr marL="0" indent="0">
              <a:buNone/>
            </a:pPr>
            <a:r>
              <a:rPr lang="en-US" dirty="0"/>
              <a:t>Let them know what accommodations you need. </a:t>
            </a:r>
          </a:p>
        </p:txBody>
      </p:sp>
      <p:cxnSp>
        <p:nvCxnSpPr>
          <p:cNvPr id="5" name="Straight Connector 4"/>
          <p:cNvCxnSpPr/>
          <p:nvPr/>
        </p:nvCxnSpPr>
        <p:spPr>
          <a:xfrm flipV="1">
            <a:off x="1252817" y="1595535"/>
            <a:ext cx="9686366" cy="1866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00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E6D5-98DA-E84E-83D9-415E361CEF4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Other Types of Accommodations</a:t>
            </a:r>
          </a:p>
        </p:txBody>
      </p:sp>
      <p:sp>
        <p:nvSpPr>
          <p:cNvPr id="3" name="Content Placeholder 2">
            <a:extLst>
              <a:ext uri="{FF2B5EF4-FFF2-40B4-BE49-F238E27FC236}">
                <a16:creationId xmlns:a16="http://schemas.microsoft.com/office/drawing/2014/main" id="{C9B1D251-49CD-9144-9F20-6C6B004D8A7C}"/>
              </a:ext>
            </a:extLst>
          </p:cNvPr>
          <p:cNvSpPr>
            <a:spLocks noGrp="1"/>
          </p:cNvSpPr>
          <p:nvPr>
            <p:ph idx="1"/>
          </p:nvPr>
        </p:nvSpPr>
        <p:spPr>
          <a:xfrm>
            <a:off x="1279711" y="1689100"/>
            <a:ext cx="5616389" cy="4103042"/>
          </a:xfrm>
        </p:spPr>
        <p:txBody>
          <a:bodyPr>
            <a:noAutofit/>
          </a:bodyPr>
          <a:lstStyle/>
          <a:p>
            <a:pPr marL="0" indent="0">
              <a:lnSpc>
                <a:spcPct val="150000"/>
              </a:lnSpc>
              <a:buNone/>
            </a:pPr>
            <a:r>
              <a:rPr lang="en-US" sz="3000" b="1" dirty="0">
                <a:latin typeface="Arial" panose="020B0604020202020204" pitchFamily="34" charset="0"/>
                <a:cs typeface="Arial" panose="020B0604020202020204" pitchFamily="34" charset="0"/>
              </a:rPr>
              <a:t>If you need more time: </a:t>
            </a:r>
          </a:p>
          <a:p>
            <a:pPr>
              <a:lnSpc>
                <a:spcPct val="150000"/>
              </a:lnSpc>
            </a:pPr>
            <a:r>
              <a:rPr lang="en-US" sz="2500" dirty="0">
                <a:latin typeface="Arial" panose="020B0604020202020204" pitchFamily="34" charset="0"/>
                <a:cs typeface="Arial" panose="020B0604020202020204" pitchFamily="34" charset="0"/>
              </a:rPr>
              <a:t>An extra long appointment or two appointments</a:t>
            </a:r>
          </a:p>
          <a:p>
            <a:pPr>
              <a:lnSpc>
                <a:spcPct val="150000"/>
              </a:lnSpc>
            </a:pPr>
            <a:r>
              <a:rPr lang="en-US" sz="2500" dirty="0">
                <a:latin typeface="Arial" panose="020B0604020202020204" pitchFamily="34" charset="0"/>
                <a:cs typeface="Arial" panose="020B0604020202020204" pitchFamily="34" charset="0"/>
              </a:rPr>
              <a:t>Modified breaks or longer breaks</a:t>
            </a:r>
          </a:p>
          <a:p>
            <a:pPr>
              <a:lnSpc>
                <a:spcPct val="150000"/>
              </a:lnSpc>
            </a:pPr>
            <a:r>
              <a:rPr lang="en-US" sz="2500" dirty="0">
                <a:latin typeface="Arial" panose="020B0604020202020204" pitchFamily="34" charset="0"/>
                <a:cs typeface="Arial" panose="020B0604020202020204" pitchFamily="34" charset="0"/>
              </a:rPr>
              <a:t>A checklist to help you stay on task</a:t>
            </a:r>
          </a:p>
        </p:txBody>
      </p:sp>
      <p:pic>
        <p:nvPicPr>
          <p:cNvPr id="11" name="Picture 10" descr="A close up of a logo&#10;&#10;Description automatically generated">
            <a:extLst>
              <a:ext uri="{FF2B5EF4-FFF2-40B4-BE49-F238E27FC236}">
                <a16:creationId xmlns:a16="http://schemas.microsoft.com/office/drawing/2014/main" id="{3CC005B4-FCB9-D041-B271-514749AB72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37509" y="1923577"/>
            <a:ext cx="2439031" cy="4103043"/>
          </a:xfrm>
          <a:prstGeom prst="rect">
            <a:avLst/>
          </a:prstGeom>
        </p:spPr>
      </p:pic>
      <p:cxnSp>
        <p:nvCxnSpPr>
          <p:cNvPr id="5" name="Straight Connector 4"/>
          <p:cNvCxnSpPr/>
          <p:nvPr/>
        </p:nvCxnSpPr>
        <p:spPr>
          <a:xfrm>
            <a:off x="1279711" y="1474237"/>
            <a:ext cx="9562460" cy="2799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281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E4820-DCB6-A440-990B-009D896E7DEF}"/>
              </a:ext>
            </a:extLst>
          </p:cNvPr>
          <p:cNvSpPr>
            <a:spLocks noGrp="1"/>
          </p:cNvSpPr>
          <p:nvPr>
            <p:ph type="title"/>
          </p:nvPr>
        </p:nvSpPr>
        <p:spPr>
          <a:xfrm>
            <a:off x="1225924" y="246623"/>
            <a:ext cx="9686365" cy="1281113"/>
          </a:xfrm>
        </p:spPr>
        <p:txBody>
          <a:bodyPr/>
          <a:lstStyle/>
          <a:p>
            <a:r>
              <a:rPr lang="en-US" dirty="0">
                <a:latin typeface="Arial" panose="020B0604020202020204" pitchFamily="34" charset="0"/>
                <a:cs typeface="Arial" panose="020B0604020202020204" pitchFamily="34" charset="0"/>
              </a:rPr>
              <a:t>Communication Accommodations</a:t>
            </a:r>
          </a:p>
        </p:txBody>
      </p:sp>
      <p:sp>
        <p:nvSpPr>
          <p:cNvPr id="4" name="Content Placeholder 2">
            <a:extLst>
              <a:ext uri="{FF2B5EF4-FFF2-40B4-BE49-F238E27FC236}">
                <a16:creationId xmlns:a16="http://schemas.microsoft.com/office/drawing/2014/main" id="{93726EEE-0810-304D-838B-837490FC89FA}"/>
              </a:ext>
            </a:extLst>
          </p:cNvPr>
          <p:cNvSpPr>
            <a:spLocks noGrp="1"/>
          </p:cNvSpPr>
          <p:nvPr>
            <p:ph idx="1"/>
          </p:nvPr>
        </p:nvSpPr>
        <p:spPr>
          <a:xfrm>
            <a:off x="1225924" y="1165912"/>
            <a:ext cx="11492753" cy="6849035"/>
          </a:xfrm>
        </p:spPr>
        <p:txBody>
          <a:bodyPr>
            <a:normAutofit/>
          </a:bodyPr>
          <a:lstStyle/>
          <a:p>
            <a:pPr>
              <a:lnSpc>
                <a:spcPct val="150000"/>
              </a:lnSpc>
            </a:pPr>
            <a:r>
              <a:rPr lang="en-US" sz="2300" dirty="0">
                <a:latin typeface="Arial" panose="020B0604020202020204" pitchFamily="34" charset="0"/>
                <a:cs typeface="Arial" panose="020B0604020202020204" pitchFamily="34" charset="0"/>
              </a:rPr>
              <a:t>Telephone calls instead of e-mails</a:t>
            </a:r>
          </a:p>
          <a:p>
            <a:pPr>
              <a:lnSpc>
                <a:spcPct val="150000"/>
              </a:lnSpc>
            </a:pPr>
            <a:r>
              <a:rPr lang="en-US" sz="2300" dirty="0">
                <a:latin typeface="Arial" panose="020B0604020202020204" pitchFamily="34" charset="0"/>
                <a:cs typeface="Arial" panose="020B0604020202020204" pitchFamily="34" charset="0"/>
              </a:rPr>
              <a:t>Information provided in writing is written in plain language</a:t>
            </a:r>
          </a:p>
          <a:p>
            <a:pPr>
              <a:lnSpc>
                <a:spcPct val="150000"/>
              </a:lnSpc>
            </a:pPr>
            <a:r>
              <a:rPr lang="en-US" sz="2300" dirty="0">
                <a:latin typeface="Arial" panose="020B0604020202020204" pitchFamily="34" charset="0"/>
                <a:cs typeface="Arial" panose="020B0604020202020204" pitchFamily="34" charset="0"/>
              </a:rPr>
              <a:t> Information in audio format</a:t>
            </a:r>
          </a:p>
          <a:p>
            <a:pPr>
              <a:lnSpc>
                <a:spcPct val="150000"/>
              </a:lnSpc>
            </a:pPr>
            <a:r>
              <a:rPr lang="en-US" sz="2300" dirty="0">
                <a:latin typeface="Arial" panose="020B0604020202020204" pitchFamily="34" charset="0"/>
                <a:cs typeface="Arial" panose="020B0604020202020204" pitchFamily="34" charset="0"/>
              </a:rPr>
              <a:t>Plain language used when spoken</a:t>
            </a:r>
          </a:p>
          <a:p>
            <a:pPr>
              <a:lnSpc>
                <a:spcPct val="150000"/>
              </a:lnSpc>
            </a:pPr>
            <a:r>
              <a:rPr lang="en-US" sz="2300" dirty="0">
                <a:latin typeface="Arial" panose="020B0604020202020204" pitchFamily="34" charset="0"/>
                <a:cs typeface="Arial" panose="020B0604020202020204" pitchFamily="34" charset="0"/>
              </a:rPr>
              <a:t>Emails instead of telephone calls</a:t>
            </a:r>
          </a:p>
          <a:p>
            <a:pPr>
              <a:lnSpc>
                <a:spcPct val="150000"/>
              </a:lnSpc>
            </a:pPr>
            <a:r>
              <a:rPr lang="en-US" sz="2300" dirty="0">
                <a:latin typeface="Arial" panose="020B0604020202020204" pitchFamily="34" charset="0"/>
                <a:cs typeface="Arial" panose="020B0604020202020204" pitchFamily="34" charset="0"/>
              </a:rPr>
              <a:t>Assistance with reading and writing to fill out forms</a:t>
            </a:r>
          </a:p>
        </p:txBody>
      </p:sp>
      <p:sp>
        <p:nvSpPr>
          <p:cNvPr id="5" name="TextBox 4">
            <a:extLst>
              <a:ext uri="{FF2B5EF4-FFF2-40B4-BE49-F238E27FC236}">
                <a16:creationId xmlns:a16="http://schemas.microsoft.com/office/drawing/2014/main" id="{4F1AC287-8731-5D4F-8AF4-9020C8238F19}"/>
              </a:ext>
            </a:extLst>
          </p:cNvPr>
          <p:cNvSpPr txBox="1"/>
          <p:nvPr/>
        </p:nvSpPr>
        <p:spPr>
          <a:xfrm>
            <a:off x="1225924" y="4991959"/>
            <a:ext cx="10515600" cy="1619418"/>
          </a:xfrm>
          <a:prstGeom prst="rect">
            <a:avLst/>
          </a:prstGeom>
          <a:noFill/>
        </p:spPr>
        <p:txBody>
          <a:bodyPr wrap="square" rtlCol="0">
            <a:spAutoFit/>
          </a:bodyPr>
          <a:lstStyle/>
          <a:p>
            <a:pPr>
              <a:lnSpc>
                <a:spcPct val="150000"/>
              </a:lnSpc>
            </a:pPr>
            <a:r>
              <a:rPr lang="en-US" sz="2300" b="1" dirty="0">
                <a:latin typeface="Arial" panose="020B0604020202020204" pitchFamily="34" charset="0"/>
                <a:cs typeface="Arial" panose="020B0604020202020204" pitchFamily="34" charset="0"/>
              </a:rPr>
              <a:t>If your communication style is more visual, you may ask for: </a:t>
            </a:r>
          </a:p>
          <a:p>
            <a:pPr marL="342900" indent="-342900">
              <a:lnSpc>
                <a:spcPct val="150000"/>
              </a:lnSpc>
              <a:buFont typeface="Arial" panose="020B0604020202020204" pitchFamily="34" charset="0"/>
              <a:buChar char="•"/>
            </a:pPr>
            <a:r>
              <a:rPr lang="en-US" sz="2300" dirty="0">
                <a:latin typeface="Arial" panose="020B0604020202020204" pitchFamily="34" charset="0"/>
                <a:cs typeface="Arial" panose="020B0604020202020204" pitchFamily="34" charset="0"/>
              </a:rPr>
              <a:t>Diagrams, models, pictures to communicate ideas</a:t>
            </a:r>
          </a:p>
          <a:p>
            <a:pPr marL="342900" indent="-342900">
              <a:lnSpc>
                <a:spcPct val="150000"/>
              </a:lnSpc>
              <a:buFont typeface="Arial" panose="020B0604020202020204" pitchFamily="34" charset="0"/>
              <a:buChar char="•"/>
            </a:pPr>
            <a:r>
              <a:rPr lang="en-US" sz="2300" dirty="0">
                <a:latin typeface="Arial" panose="020B0604020202020204" pitchFamily="34" charset="0"/>
                <a:cs typeface="Arial" panose="020B0604020202020204" pitchFamily="34" charset="0"/>
              </a:rPr>
              <a:t>Color coding use to identify specific documents </a:t>
            </a:r>
          </a:p>
        </p:txBody>
      </p:sp>
      <p:cxnSp>
        <p:nvCxnSpPr>
          <p:cNvPr id="6" name="Straight Connector 5"/>
          <p:cNvCxnSpPr/>
          <p:nvPr/>
        </p:nvCxnSpPr>
        <p:spPr>
          <a:xfrm>
            <a:off x="1225924" y="1268963"/>
            <a:ext cx="9271015" cy="4665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256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A4D1-9E46-5342-8729-ACBDE67CCE8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More Types of Accommodations</a:t>
            </a:r>
          </a:p>
        </p:txBody>
      </p:sp>
      <p:sp>
        <p:nvSpPr>
          <p:cNvPr id="3" name="Content Placeholder 2">
            <a:extLst>
              <a:ext uri="{FF2B5EF4-FFF2-40B4-BE49-F238E27FC236}">
                <a16:creationId xmlns:a16="http://schemas.microsoft.com/office/drawing/2014/main" id="{F7306796-912E-A04D-84DD-0ED713FB5355}"/>
              </a:ext>
            </a:extLst>
          </p:cNvPr>
          <p:cNvSpPr>
            <a:spLocks noGrp="1"/>
          </p:cNvSpPr>
          <p:nvPr>
            <p:ph idx="1"/>
          </p:nvPr>
        </p:nvSpPr>
        <p:spPr>
          <a:xfrm>
            <a:off x="1252817" y="1689100"/>
            <a:ext cx="10134600" cy="3951754"/>
          </a:xfrm>
        </p:spPr>
        <p:txBody>
          <a:bodyPr>
            <a:normAutofit fontScale="77500" lnSpcReduction="20000"/>
          </a:bodyPr>
          <a:lstStyle/>
          <a:p>
            <a:pPr marL="0" indent="0">
              <a:lnSpc>
                <a:spcPct val="150000"/>
              </a:lnSpc>
              <a:buNone/>
            </a:pPr>
            <a:r>
              <a:rPr lang="en-US" b="1" dirty="0">
                <a:latin typeface="Arial" panose="020B0604020202020204" pitchFamily="34" charset="0"/>
                <a:cs typeface="Arial" panose="020B0604020202020204" pitchFamily="34" charset="0"/>
              </a:rPr>
              <a:t>Other communication accommodations:</a:t>
            </a:r>
          </a:p>
          <a:p>
            <a:pPr>
              <a:lnSpc>
                <a:spcPct val="150000"/>
              </a:lnSpc>
            </a:pPr>
            <a:r>
              <a:rPr lang="en-US" dirty="0">
                <a:latin typeface="Arial" panose="020B0604020202020204" pitchFamily="34" charset="0"/>
                <a:cs typeface="Arial" panose="020B0604020202020204" pitchFamily="34" charset="0"/>
              </a:rPr>
              <a:t>Telephone calls instead of e-mails</a:t>
            </a:r>
          </a:p>
          <a:p>
            <a:pPr>
              <a:lnSpc>
                <a:spcPct val="150000"/>
              </a:lnSpc>
            </a:pPr>
            <a:r>
              <a:rPr lang="en-US" dirty="0">
                <a:latin typeface="Arial" panose="020B0604020202020204" pitchFamily="34" charset="0"/>
                <a:cs typeface="Arial" panose="020B0604020202020204" pitchFamily="34" charset="0"/>
              </a:rPr>
              <a:t>Information provided in writing is written in plain language</a:t>
            </a:r>
          </a:p>
          <a:p>
            <a:pPr>
              <a:lnSpc>
                <a:spcPct val="150000"/>
              </a:lnSpc>
            </a:pPr>
            <a:r>
              <a:rPr lang="en-US" dirty="0">
                <a:latin typeface="Arial" panose="020B0604020202020204" pitchFamily="34" charset="0"/>
                <a:cs typeface="Arial" panose="020B0604020202020204" pitchFamily="34" charset="0"/>
              </a:rPr>
              <a:t> Information in audio format</a:t>
            </a:r>
          </a:p>
          <a:p>
            <a:pPr>
              <a:lnSpc>
                <a:spcPct val="150000"/>
              </a:lnSpc>
            </a:pPr>
            <a:r>
              <a:rPr lang="en-US" dirty="0">
                <a:latin typeface="Arial" panose="020B0604020202020204" pitchFamily="34" charset="0"/>
                <a:cs typeface="Arial" panose="020B0604020202020204" pitchFamily="34" charset="0"/>
              </a:rPr>
              <a:t>Plain language used when spoken</a:t>
            </a:r>
          </a:p>
          <a:p>
            <a:pPr>
              <a:lnSpc>
                <a:spcPct val="150000"/>
              </a:lnSpc>
            </a:pPr>
            <a:r>
              <a:rPr lang="en-US" dirty="0">
                <a:latin typeface="Arial" panose="020B0604020202020204" pitchFamily="34" charset="0"/>
                <a:cs typeface="Arial" panose="020B0604020202020204" pitchFamily="34" charset="0"/>
              </a:rPr>
              <a:t>Emails instead of telephone calls</a:t>
            </a:r>
          </a:p>
          <a:p>
            <a:pPr>
              <a:lnSpc>
                <a:spcPct val="150000"/>
              </a:lnSpc>
            </a:pPr>
            <a:r>
              <a:rPr lang="en-US" dirty="0">
                <a:latin typeface="Arial" panose="020B0604020202020204" pitchFamily="34" charset="0"/>
                <a:cs typeface="Arial" panose="020B0604020202020204" pitchFamily="34" charset="0"/>
              </a:rPr>
              <a:t>Assistance with reading and writing to fill out forms</a:t>
            </a:r>
          </a:p>
          <a:p>
            <a:endParaRPr lang="en-US" dirty="0"/>
          </a:p>
        </p:txBody>
      </p:sp>
      <p:cxnSp>
        <p:nvCxnSpPr>
          <p:cNvPr id="5" name="Straight Connector 4"/>
          <p:cNvCxnSpPr/>
          <p:nvPr/>
        </p:nvCxnSpPr>
        <p:spPr>
          <a:xfrm>
            <a:off x="1334278" y="1418253"/>
            <a:ext cx="9069355" cy="4665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9641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F844-69E2-054D-890F-B829CF1C7AF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Sensory Accommodations</a:t>
            </a:r>
          </a:p>
        </p:txBody>
      </p:sp>
      <p:sp>
        <p:nvSpPr>
          <p:cNvPr id="4" name="Content Placeholder 3">
            <a:extLst>
              <a:ext uri="{FF2B5EF4-FFF2-40B4-BE49-F238E27FC236}">
                <a16:creationId xmlns:a16="http://schemas.microsoft.com/office/drawing/2014/main" id="{A533385B-00B9-9147-BD42-2F4D6B50786D}"/>
              </a:ext>
            </a:extLst>
          </p:cNvPr>
          <p:cNvSpPr txBox="1">
            <a:spLocks noGrp="1"/>
          </p:cNvSpPr>
          <p:nvPr>
            <p:ph idx="1"/>
          </p:nvPr>
        </p:nvSpPr>
        <p:spPr>
          <a:xfrm>
            <a:off x="1279711" y="1689100"/>
            <a:ext cx="10515600" cy="3080395"/>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200" dirty="0">
                <a:latin typeface="Arial" panose="020B0604020202020204" pitchFamily="34" charset="0"/>
                <a:cs typeface="Arial" panose="020B0604020202020204" pitchFamily="34" charset="0"/>
              </a:rPr>
              <a:t>White noise machines to reduce distractions</a:t>
            </a:r>
          </a:p>
          <a:p>
            <a:pPr marL="342900" indent="-342900">
              <a:lnSpc>
                <a:spcPct val="200000"/>
              </a:lnSpc>
              <a:buFont typeface="Arial" panose="020B0604020202020204" pitchFamily="34" charset="0"/>
              <a:buChar char="•"/>
            </a:pPr>
            <a:r>
              <a:rPr lang="en-US" sz="2200" dirty="0">
                <a:latin typeface="Arial" panose="020B0604020202020204" pitchFamily="34" charset="0"/>
                <a:cs typeface="Arial" panose="020B0604020202020204" pitchFamily="34" charset="0"/>
              </a:rPr>
              <a:t>Dimmable, natural, or full spectrum room lighting instead of fluorescent </a:t>
            </a:r>
          </a:p>
          <a:p>
            <a:pPr marL="342900" indent="-342900">
              <a:lnSpc>
                <a:spcPct val="200000"/>
              </a:lnSpc>
              <a:buFont typeface="Arial" panose="020B0604020202020204" pitchFamily="34" charset="0"/>
              <a:buChar char="•"/>
            </a:pPr>
            <a:r>
              <a:rPr lang="en-US" sz="2200" dirty="0">
                <a:latin typeface="Arial" panose="020B0604020202020204" pitchFamily="34" charset="0"/>
                <a:cs typeface="Arial" panose="020B0604020202020204" pitchFamily="34" charset="0"/>
              </a:rPr>
              <a:t>Your support person to be with you always</a:t>
            </a:r>
          </a:p>
          <a:p>
            <a:pPr marL="342900" indent="-342900">
              <a:lnSpc>
                <a:spcPct val="200000"/>
              </a:lnSpc>
              <a:buFont typeface="Arial" panose="020B0604020202020204" pitchFamily="34" charset="0"/>
              <a:buChar char="•"/>
            </a:pPr>
            <a:r>
              <a:rPr lang="en-US" sz="2200" dirty="0">
                <a:latin typeface="Arial" panose="020B0604020202020204" pitchFamily="34" charset="0"/>
                <a:cs typeface="Arial" panose="020B0604020202020204" pitchFamily="34" charset="0"/>
              </a:rPr>
              <a:t>Ask the medical professional to tell you when they are going to touch you</a:t>
            </a:r>
          </a:p>
        </p:txBody>
      </p:sp>
      <p:cxnSp>
        <p:nvCxnSpPr>
          <p:cNvPr id="5" name="Straight Connector 4"/>
          <p:cNvCxnSpPr/>
          <p:nvPr/>
        </p:nvCxnSpPr>
        <p:spPr>
          <a:xfrm>
            <a:off x="1252817" y="1492898"/>
            <a:ext cx="9160146" cy="1866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16488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BC3E8-3F06-4441-9E21-6C069875A8A9}"/>
              </a:ext>
            </a:extLst>
          </p:cNvPr>
          <p:cNvSpPr>
            <a:spLocks noGrp="1"/>
          </p:cNvSpPr>
          <p:nvPr>
            <p:ph idx="1"/>
          </p:nvPr>
        </p:nvSpPr>
        <p:spPr>
          <a:xfrm>
            <a:off x="1018903" y="339634"/>
            <a:ext cx="10523468" cy="5980484"/>
          </a:xfrm>
        </p:spPr>
        <p:txBody>
          <a:bodyPr/>
          <a:lstStyle/>
          <a:p>
            <a:pPr marL="0" indent="0">
              <a:buNone/>
            </a:pPr>
            <a:r>
              <a:rPr lang="en-US" b="1" dirty="0"/>
              <a:t>The following slides show 5 stories of people advocating for their accommodations </a:t>
            </a:r>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endParaRPr lang="en-US" dirty="0"/>
          </a:p>
          <a:p>
            <a:pPr marL="0" indent="0" algn="ctr">
              <a:buNone/>
            </a:pPr>
            <a:r>
              <a:rPr lang="en-US" dirty="0"/>
              <a:t>Option for discussion after each slide*</a:t>
            </a:r>
          </a:p>
        </p:txBody>
      </p:sp>
      <p:pic>
        <p:nvPicPr>
          <p:cNvPr id="5" name="Picture 4" descr="A picture containing transport&#10;&#10;Description automatically generated">
            <a:extLst>
              <a:ext uri="{FF2B5EF4-FFF2-40B4-BE49-F238E27FC236}">
                <a16:creationId xmlns:a16="http://schemas.microsoft.com/office/drawing/2014/main" id="{58149698-AAF9-7041-B274-D097F285185D}"/>
              </a:ext>
            </a:extLst>
          </p:cNvPr>
          <p:cNvPicPr>
            <a:picLocks noChangeAspect="1"/>
          </p:cNvPicPr>
          <p:nvPr/>
        </p:nvPicPr>
        <p:blipFill>
          <a:blip r:embed="rId2"/>
          <a:stretch>
            <a:fillRect/>
          </a:stretch>
        </p:blipFill>
        <p:spPr>
          <a:xfrm>
            <a:off x="956873" y="1530978"/>
            <a:ext cx="2306544" cy="2573539"/>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17DA5FE5-10FE-2645-BA10-E936B065FB85}"/>
              </a:ext>
            </a:extLst>
          </p:cNvPr>
          <p:cNvPicPr>
            <a:picLocks noChangeAspect="1"/>
          </p:cNvPicPr>
          <p:nvPr/>
        </p:nvPicPr>
        <p:blipFill>
          <a:blip r:embed="rId3"/>
          <a:stretch>
            <a:fillRect/>
          </a:stretch>
        </p:blipFill>
        <p:spPr>
          <a:xfrm>
            <a:off x="2923542" y="2122456"/>
            <a:ext cx="2415989" cy="269565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01F8ED4-B09E-1F46-8588-C209D8D23F40}"/>
              </a:ext>
            </a:extLst>
          </p:cNvPr>
          <p:cNvPicPr>
            <a:picLocks noChangeAspect="1"/>
          </p:cNvPicPr>
          <p:nvPr/>
        </p:nvPicPr>
        <p:blipFill>
          <a:blip r:embed="rId4"/>
          <a:stretch>
            <a:fillRect/>
          </a:stretch>
        </p:blipFill>
        <p:spPr>
          <a:xfrm>
            <a:off x="4981135" y="1477190"/>
            <a:ext cx="2306544" cy="2573539"/>
          </a:xfrm>
          <a:prstGeom prst="rect">
            <a:avLst/>
          </a:prstGeom>
        </p:spPr>
      </p:pic>
      <p:pic>
        <p:nvPicPr>
          <p:cNvPr id="11" name="Picture 10" descr="A picture containing skiing, snow, game&#10;&#10;Description automatically generated">
            <a:extLst>
              <a:ext uri="{FF2B5EF4-FFF2-40B4-BE49-F238E27FC236}">
                <a16:creationId xmlns:a16="http://schemas.microsoft.com/office/drawing/2014/main" id="{6513CC02-BD88-0D46-BF5F-1467390E02A5}"/>
              </a:ext>
            </a:extLst>
          </p:cNvPr>
          <p:cNvPicPr>
            <a:picLocks noChangeAspect="1"/>
          </p:cNvPicPr>
          <p:nvPr/>
        </p:nvPicPr>
        <p:blipFill>
          <a:blip r:embed="rId5"/>
          <a:stretch>
            <a:fillRect/>
          </a:stretch>
        </p:blipFill>
        <p:spPr>
          <a:xfrm>
            <a:off x="9320283" y="1530978"/>
            <a:ext cx="2222088" cy="2519751"/>
          </a:xfrm>
          <a:prstGeom prst="rect">
            <a:avLst/>
          </a:prstGeom>
        </p:spPr>
      </p:pic>
      <p:cxnSp>
        <p:nvCxnSpPr>
          <p:cNvPr id="4" name="Straight Connector 3"/>
          <p:cNvCxnSpPr/>
          <p:nvPr/>
        </p:nvCxnSpPr>
        <p:spPr>
          <a:xfrm>
            <a:off x="1018903" y="1266196"/>
            <a:ext cx="10523468" cy="0"/>
          </a:xfrm>
          <a:prstGeom prst="line">
            <a:avLst/>
          </a:prstGeom>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2135" y="2649416"/>
            <a:ext cx="1905000" cy="1981200"/>
          </a:xfrm>
          <a:prstGeom prst="rect">
            <a:avLst/>
          </a:prstGeom>
        </p:spPr>
      </p:pic>
    </p:spTree>
    <p:extLst>
      <p:ext uri="{BB962C8B-B14F-4D97-AF65-F5344CB8AC3E}">
        <p14:creationId xmlns:p14="http://schemas.microsoft.com/office/powerpoint/2010/main" val="520467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9C25C-67A1-B64F-979F-95706B7DE5D8}"/>
              </a:ext>
            </a:extLst>
          </p:cNvPr>
          <p:cNvSpPr>
            <a:spLocks noGrp="1"/>
          </p:cNvSpPr>
          <p:nvPr>
            <p:ph idx="1"/>
          </p:nvPr>
        </p:nvSpPr>
        <p:spPr>
          <a:xfrm>
            <a:off x="1139439" y="771087"/>
            <a:ext cx="9513795" cy="5278531"/>
          </a:xfrm>
        </p:spPr>
        <p:txBody>
          <a:bodyPr>
            <a:normAutofit/>
          </a:bodyPr>
          <a:lstStyle/>
          <a:p>
            <a:pPr marL="0" indent="0">
              <a:lnSpc>
                <a:spcPct val="150000"/>
              </a:lnSpc>
              <a:buNone/>
            </a:pPr>
            <a:r>
              <a:rPr lang="en-US" sz="3000" b="1" dirty="0"/>
              <a:t>Omar advocated for what he needed. He asked the following questions: </a:t>
            </a:r>
          </a:p>
          <a:p>
            <a:pPr>
              <a:lnSpc>
                <a:spcPct val="150000"/>
              </a:lnSpc>
            </a:pPr>
            <a:r>
              <a:rPr lang="en-US" sz="2200" dirty="0"/>
              <a:t>Is the building accessible? </a:t>
            </a:r>
          </a:p>
          <a:p>
            <a:pPr>
              <a:lnSpc>
                <a:spcPct val="150000"/>
              </a:lnSpc>
            </a:pPr>
            <a:r>
              <a:rPr lang="en-US" sz="2200" dirty="0"/>
              <a:t>Is there an accessible exam table? </a:t>
            </a:r>
          </a:p>
          <a:p>
            <a:pPr lvl="1">
              <a:lnSpc>
                <a:spcPct val="150000"/>
              </a:lnSpc>
            </a:pPr>
            <a:r>
              <a:rPr lang="en-US" sz="2200" dirty="0"/>
              <a:t>If not, is there a Hoyer lift or transfer team?</a:t>
            </a:r>
          </a:p>
          <a:p>
            <a:pPr>
              <a:lnSpc>
                <a:spcPct val="150000"/>
              </a:lnSpc>
            </a:pPr>
            <a:r>
              <a:rPr lang="en-US" sz="2200" dirty="0"/>
              <a:t>Is the bathroom accessible and ADA compliant?</a:t>
            </a:r>
          </a:p>
          <a:p>
            <a:pPr>
              <a:lnSpc>
                <a:spcPct val="150000"/>
              </a:lnSpc>
            </a:pPr>
            <a:r>
              <a:rPr lang="en-US" sz="2200" dirty="0"/>
              <a:t>In the exam room is there enough room for me,</a:t>
            </a:r>
          </a:p>
          <a:p>
            <a:pPr marL="0" indent="0">
              <a:lnSpc>
                <a:spcPct val="150000"/>
              </a:lnSpc>
              <a:buNone/>
            </a:pPr>
            <a:r>
              <a:rPr lang="en-US" sz="2200" dirty="0"/>
              <a:t> my wheelchair, and a support person?</a:t>
            </a:r>
          </a:p>
          <a:p>
            <a:pPr marL="457200" lvl="1" indent="0">
              <a:buNone/>
            </a:pPr>
            <a:endParaRPr lang="en-US" dirty="0"/>
          </a:p>
          <a:p>
            <a:pPr lvl="1"/>
            <a:endParaRPr lang="en-US" dirty="0"/>
          </a:p>
        </p:txBody>
      </p:sp>
      <p:pic>
        <p:nvPicPr>
          <p:cNvPr id="4" name="Picture 3" descr="A picture containing transport&#10;&#10;Description automatically generated">
            <a:extLst>
              <a:ext uri="{FF2B5EF4-FFF2-40B4-BE49-F238E27FC236}">
                <a16:creationId xmlns:a16="http://schemas.microsoft.com/office/drawing/2014/main" id="{0B245CEB-D60A-7A49-8B31-E7162B6C1F7A}"/>
              </a:ext>
            </a:extLst>
          </p:cNvPr>
          <p:cNvPicPr>
            <a:picLocks noChangeAspect="1"/>
          </p:cNvPicPr>
          <p:nvPr/>
        </p:nvPicPr>
        <p:blipFill>
          <a:blip r:embed="rId2"/>
          <a:stretch>
            <a:fillRect/>
          </a:stretch>
        </p:blipFill>
        <p:spPr>
          <a:xfrm>
            <a:off x="8690398" y="2161334"/>
            <a:ext cx="3501602" cy="3906931"/>
          </a:xfrm>
          <a:prstGeom prst="rect">
            <a:avLst/>
          </a:prstGeom>
        </p:spPr>
      </p:pic>
      <p:cxnSp>
        <p:nvCxnSpPr>
          <p:cNvPr id="5" name="Straight Connector 4"/>
          <p:cNvCxnSpPr/>
          <p:nvPr/>
        </p:nvCxnSpPr>
        <p:spPr>
          <a:xfrm>
            <a:off x="1139439" y="2161334"/>
            <a:ext cx="972139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5078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drawing&#10;&#10;Description automatically generated">
            <a:extLst>
              <a:ext uri="{FF2B5EF4-FFF2-40B4-BE49-F238E27FC236}">
                <a16:creationId xmlns:a16="http://schemas.microsoft.com/office/drawing/2014/main" id="{732B6C5A-A147-EA4A-A319-508F1BC33CE0}"/>
              </a:ext>
            </a:extLst>
          </p:cNvPr>
          <p:cNvPicPr>
            <a:picLocks noGrp="1" noChangeAspect="1"/>
          </p:cNvPicPr>
          <p:nvPr>
            <p:ph idx="1"/>
          </p:nvPr>
        </p:nvPicPr>
        <p:blipFill>
          <a:blip r:embed="rId2"/>
          <a:stretch>
            <a:fillRect/>
          </a:stretch>
        </p:blipFill>
        <p:spPr>
          <a:xfrm>
            <a:off x="7637929" y="1447732"/>
            <a:ext cx="3949700" cy="4406900"/>
          </a:xfrm>
          <a:prstGeom prst="rect">
            <a:avLst/>
          </a:prstGeom>
        </p:spPr>
      </p:pic>
      <p:sp>
        <p:nvSpPr>
          <p:cNvPr id="8" name="TextBox 7">
            <a:extLst>
              <a:ext uri="{FF2B5EF4-FFF2-40B4-BE49-F238E27FC236}">
                <a16:creationId xmlns:a16="http://schemas.microsoft.com/office/drawing/2014/main" id="{B699A90A-D242-E048-AE25-86C78BA6F2A6}"/>
              </a:ext>
            </a:extLst>
          </p:cNvPr>
          <p:cNvSpPr txBox="1"/>
          <p:nvPr/>
        </p:nvSpPr>
        <p:spPr>
          <a:xfrm>
            <a:off x="1306604" y="234862"/>
            <a:ext cx="6976784" cy="6832640"/>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Tanisha did the following steps to ensure a successful appointment: </a:t>
            </a:r>
          </a:p>
          <a:p>
            <a:endParaRPr lang="en-US" sz="3000"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 Requested a longer appointment so that she’d have more time to communicate with the doctor</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E-mailed the doctors office asking for the forms she would need to fill out so she could fill them out at home</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Met with her support person before her appointment and programmed all her questions into her communication device</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Asked the doctor to speak to her directly</a:t>
            </a:r>
          </a:p>
          <a:p>
            <a:pPr marL="285750" indent="-28575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At the end of the appointment, Tanisha asked the doctor to email her the summary of her visit and they set up her next appointment. </a:t>
            </a:r>
          </a:p>
          <a:p>
            <a:endParaRPr lang="en-US" dirty="0"/>
          </a:p>
        </p:txBody>
      </p:sp>
      <p:cxnSp>
        <p:nvCxnSpPr>
          <p:cNvPr id="3" name="Straight Connector 2"/>
          <p:cNvCxnSpPr/>
          <p:nvPr/>
        </p:nvCxnSpPr>
        <p:spPr>
          <a:xfrm>
            <a:off x="1306604" y="1334278"/>
            <a:ext cx="8975731" cy="1866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8713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CB1DA2-EBDB-ED46-B49A-E35D0F1A3B9A}"/>
              </a:ext>
            </a:extLst>
          </p:cNvPr>
          <p:cNvSpPr>
            <a:spLocks noGrp="1"/>
          </p:cNvSpPr>
          <p:nvPr>
            <p:ph idx="1"/>
          </p:nvPr>
        </p:nvSpPr>
        <p:spPr>
          <a:xfrm>
            <a:off x="1013011" y="309283"/>
            <a:ext cx="10981765" cy="6239434"/>
          </a:xfrm>
        </p:spPr>
        <p:txBody>
          <a:bodyPr>
            <a:normAutofit fontScale="62500" lnSpcReduction="20000"/>
          </a:bodyPr>
          <a:lstStyle/>
          <a:p>
            <a:pPr marL="0" indent="0">
              <a:lnSpc>
                <a:spcPct val="160000"/>
              </a:lnSpc>
              <a:buNone/>
            </a:pPr>
            <a:r>
              <a:rPr lang="en-US" sz="4300" b="1" dirty="0"/>
              <a:t>Sebastian did these things to prepare for this appointment:</a:t>
            </a:r>
          </a:p>
          <a:p>
            <a:pPr>
              <a:lnSpc>
                <a:spcPct val="160000"/>
              </a:lnSpc>
            </a:pPr>
            <a:r>
              <a:rPr lang="en-US" dirty="0"/>
              <a:t>Requested an exam room without bright lights or noises</a:t>
            </a:r>
          </a:p>
          <a:p>
            <a:pPr>
              <a:lnSpc>
                <a:spcPct val="160000"/>
              </a:lnSpc>
            </a:pPr>
            <a:r>
              <a:rPr lang="en-US" dirty="0"/>
              <a:t>Let the doctors office know that he would be bringing a support person</a:t>
            </a:r>
          </a:p>
          <a:p>
            <a:pPr>
              <a:lnSpc>
                <a:spcPct val="160000"/>
              </a:lnSpc>
            </a:pPr>
            <a:r>
              <a:rPr lang="en-US" dirty="0"/>
              <a:t>Wrote down several questions to ask his</a:t>
            </a:r>
          </a:p>
          <a:p>
            <a:pPr marL="0" indent="0">
              <a:lnSpc>
                <a:spcPct val="160000"/>
              </a:lnSpc>
              <a:buNone/>
            </a:pPr>
            <a:r>
              <a:rPr lang="en-US" dirty="0"/>
              <a:t>doctor, with his support person</a:t>
            </a:r>
          </a:p>
          <a:p>
            <a:pPr>
              <a:lnSpc>
                <a:spcPct val="160000"/>
              </a:lnSpc>
            </a:pPr>
            <a:r>
              <a:rPr lang="en-US" dirty="0"/>
              <a:t>Practiced asking his doctor questions by role </a:t>
            </a:r>
          </a:p>
          <a:p>
            <a:pPr marL="0" indent="0">
              <a:lnSpc>
                <a:spcPct val="160000"/>
              </a:lnSpc>
              <a:buNone/>
            </a:pPr>
            <a:r>
              <a:rPr lang="en-US" dirty="0"/>
              <a:t>playing with his support person. </a:t>
            </a:r>
          </a:p>
          <a:p>
            <a:pPr marL="0" indent="0">
              <a:lnSpc>
                <a:spcPct val="160000"/>
              </a:lnSpc>
              <a:buNone/>
            </a:pPr>
            <a:endParaRPr lang="en-US" dirty="0"/>
          </a:p>
          <a:p>
            <a:pPr marL="0" indent="0">
              <a:lnSpc>
                <a:spcPct val="160000"/>
              </a:lnSpc>
              <a:buNone/>
            </a:pPr>
            <a:r>
              <a:rPr lang="en-US" sz="4800" b="1" dirty="0"/>
              <a:t>During the appointment, Sebastian… </a:t>
            </a:r>
          </a:p>
          <a:p>
            <a:pPr>
              <a:lnSpc>
                <a:spcPct val="160000"/>
              </a:lnSpc>
            </a:pPr>
            <a:r>
              <a:rPr lang="en-US" dirty="0"/>
              <a:t>Reminded the doctor to speak directly to him</a:t>
            </a:r>
          </a:p>
          <a:p>
            <a:pPr>
              <a:lnSpc>
                <a:spcPct val="160000"/>
              </a:lnSpc>
            </a:pPr>
            <a:r>
              <a:rPr lang="en-US" dirty="0"/>
              <a:t>Asked the doctor his prepared questions</a:t>
            </a:r>
          </a:p>
          <a:p>
            <a:pPr marL="0" indent="0">
              <a:buNone/>
            </a:pPr>
            <a:endParaRPr lang="en-US" dirty="0"/>
          </a:p>
          <a:p>
            <a:endParaRPr lang="en-US" dirty="0"/>
          </a:p>
          <a:p>
            <a:endParaRPr lang="en-US" dirty="0"/>
          </a:p>
          <a:p>
            <a:pPr lvl="1"/>
            <a:endParaRPr lang="en-US" dirty="0"/>
          </a:p>
        </p:txBody>
      </p:sp>
      <p:pic>
        <p:nvPicPr>
          <p:cNvPr id="6" name="Picture 5" descr="A picture containing drawing&#10;&#10;Description automatically generated">
            <a:extLst>
              <a:ext uri="{FF2B5EF4-FFF2-40B4-BE49-F238E27FC236}">
                <a16:creationId xmlns:a16="http://schemas.microsoft.com/office/drawing/2014/main" id="{92DFBAB4-41C4-4845-BFCA-8E87254F15CE}"/>
              </a:ext>
            </a:extLst>
          </p:cNvPr>
          <p:cNvPicPr>
            <a:picLocks noChangeAspect="1"/>
          </p:cNvPicPr>
          <p:nvPr/>
        </p:nvPicPr>
        <p:blipFill>
          <a:blip r:embed="rId2"/>
          <a:stretch>
            <a:fillRect/>
          </a:stretch>
        </p:blipFill>
        <p:spPr>
          <a:xfrm>
            <a:off x="8170148" y="2632058"/>
            <a:ext cx="3281332" cy="3661164"/>
          </a:xfrm>
          <a:prstGeom prst="rect">
            <a:avLst/>
          </a:prstGeom>
        </p:spPr>
      </p:pic>
      <p:cxnSp>
        <p:nvCxnSpPr>
          <p:cNvPr id="4" name="Straight Connector 3"/>
          <p:cNvCxnSpPr/>
          <p:nvPr/>
        </p:nvCxnSpPr>
        <p:spPr>
          <a:xfrm>
            <a:off x="1013011" y="970384"/>
            <a:ext cx="9838491" cy="5598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71957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FA444-89B0-5D47-804B-44DE7FB201D6}"/>
              </a:ext>
            </a:extLst>
          </p:cNvPr>
          <p:cNvSpPr>
            <a:spLocks noGrp="1"/>
          </p:cNvSpPr>
          <p:nvPr>
            <p:ph idx="1"/>
          </p:nvPr>
        </p:nvSpPr>
        <p:spPr>
          <a:xfrm>
            <a:off x="903193" y="430307"/>
            <a:ext cx="8160125" cy="6185646"/>
          </a:xfrm>
        </p:spPr>
        <p:txBody>
          <a:bodyPr>
            <a:normAutofit fontScale="85000" lnSpcReduction="10000"/>
          </a:bodyPr>
          <a:lstStyle/>
          <a:p>
            <a:pPr marL="0" indent="0">
              <a:lnSpc>
                <a:spcPct val="150000"/>
              </a:lnSpc>
              <a:buNone/>
            </a:pPr>
            <a:r>
              <a:rPr lang="en-US" sz="3500" b="1" dirty="0"/>
              <a:t>Kate took the following steps to ensure that her appointment was successful: </a:t>
            </a:r>
          </a:p>
          <a:p>
            <a:pPr>
              <a:lnSpc>
                <a:spcPct val="150000"/>
              </a:lnSpc>
            </a:pPr>
            <a:r>
              <a:rPr lang="en-US" dirty="0"/>
              <a:t>Used the telephone relay service to make her appointment</a:t>
            </a:r>
          </a:p>
          <a:p>
            <a:pPr>
              <a:lnSpc>
                <a:spcPct val="150000"/>
              </a:lnSpc>
            </a:pPr>
            <a:r>
              <a:rPr lang="en-US" dirty="0"/>
              <a:t>While making the appointment, she requested a qualified sign language interpreter that is medically qualified</a:t>
            </a:r>
          </a:p>
          <a:p>
            <a:pPr>
              <a:lnSpc>
                <a:spcPct val="150000"/>
              </a:lnSpc>
            </a:pPr>
            <a:r>
              <a:rPr lang="en-US" dirty="0"/>
              <a:t>Reminded the doctor to speak directly to her and not her interpreter</a:t>
            </a:r>
          </a:p>
          <a:p>
            <a:pPr>
              <a:lnSpc>
                <a:spcPct val="150000"/>
              </a:lnSpc>
            </a:pPr>
            <a:r>
              <a:rPr lang="en-US" dirty="0"/>
              <a:t>After the visit, Kate followed up with her doctor through email and asked a few more questions. </a:t>
            </a:r>
          </a:p>
          <a:p>
            <a:endParaRPr lang="en-US" dirty="0"/>
          </a:p>
        </p:txBody>
      </p:sp>
      <p:cxnSp>
        <p:nvCxnSpPr>
          <p:cNvPr id="5" name="Straight Connector 4"/>
          <p:cNvCxnSpPr/>
          <p:nvPr/>
        </p:nvCxnSpPr>
        <p:spPr>
          <a:xfrm>
            <a:off x="903193" y="1819469"/>
            <a:ext cx="9444456" cy="0"/>
          </a:xfrm>
          <a:prstGeom prst="line">
            <a:avLst/>
          </a:prstGeom>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3318" y="3392744"/>
            <a:ext cx="2519365" cy="2172785"/>
          </a:xfrm>
          <a:prstGeom prst="rect">
            <a:avLst/>
          </a:prstGeom>
        </p:spPr>
      </p:pic>
    </p:spTree>
    <p:extLst>
      <p:ext uri="{BB962C8B-B14F-4D97-AF65-F5344CB8AC3E}">
        <p14:creationId xmlns:p14="http://schemas.microsoft.com/office/powerpoint/2010/main" val="245710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8BE5AE2D-FC3F-9F4F-9F47-F4D9362D40E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49869" y="4006397"/>
            <a:ext cx="2647609" cy="2647609"/>
          </a:xfrm>
          <a:prstGeom prst="rect">
            <a:avLst/>
          </a:prstGeom>
        </p:spPr>
      </p:pic>
      <p:sp>
        <p:nvSpPr>
          <p:cNvPr id="2" name="Title 1">
            <a:extLst>
              <a:ext uri="{FF2B5EF4-FFF2-40B4-BE49-F238E27FC236}">
                <a16:creationId xmlns:a16="http://schemas.microsoft.com/office/drawing/2014/main" id="{6A660A38-25E6-8949-8A34-1CCE3B1CD55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ADA</a:t>
            </a:r>
          </a:p>
        </p:txBody>
      </p:sp>
      <p:sp>
        <p:nvSpPr>
          <p:cNvPr id="6" name="TextBox 5">
            <a:extLst>
              <a:ext uri="{FF2B5EF4-FFF2-40B4-BE49-F238E27FC236}">
                <a16:creationId xmlns:a16="http://schemas.microsoft.com/office/drawing/2014/main" id="{15C252EA-8B2A-9E42-A4E4-DEBBF27330E9}"/>
              </a:ext>
            </a:extLst>
          </p:cNvPr>
          <p:cNvSpPr txBox="1"/>
          <p:nvPr/>
        </p:nvSpPr>
        <p:spPr>
          <a:xfrm>
            <a:off x="2796988" y="6858000"/>
            <a:ext cx="6728012" cy="230832"/>
          </a:xfrm>
          <a:prstGeom prst="rect">
            <a:avLst/>
          </a:prstGeom>
          <a:noFill/>
        </p:spPr>
        <p:txBody>
          <a:bodyPr wrap="square" rtlCol="0">
            <a:spAutoFit/>
          </a:bodyPr>
          <a:lstStyle/>
          <a:p>
            <a:r>
              <a:rPr lang="en-US" sz="900">
                <a:hlinkClick r:id="rId4" tooltip="https://en.wikipedia.org/wiki/Accessibility"/>
              </a:rPr>
              <a:t>This Photo</a:t>
            </a:r>
            <a:r>
              <a:rPr lang="en-US" sz="900"/>
              <a:t> by Unknown Author is licensed under </a:t>
            </a:r>
            <a:r>
              <a:rPr lang="en-US" sz="900">
                <a:hlinkClick r:id="rId5" tooltip="https://creativecommons.org/licenses/by-sa/3.0/"/>
              </a:rPr>
              <a:t>CC BY-SA</a:t>
            </a:r>
            <a:endParaRPr lang="en-US" sz="900"/>
          </a:p>
        </p:txBody>
      </p:sp>
      <p:cxnSp>
        <p:nvCxnSpPr>
          <p:cNvPr id="7" name="Straight Connector 6"/>
          <p:cNvCxnSpPr/>
          <p:nvPr/>
        </p:nvCxnSpPr>
        <p:spPr>
          <a:xfrm>
            <a:off x="1252817" y="1492898"/>
            <a:ext cx="9686365" cy="27992"/>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E5253B66-89BC-FD4A-96F1-3B647D80B9F7}"/>
              </a:ext>
            </a:extLst>
          </p:cNvPr>
          <p:cNvSpPr>
            <a:spLocks noGrp="1"/>
          </p:cNvSpPr>
          <p:nvPr>
            <p:ph idx="1"/>
          </p:nvPr>
        </p:nvSpPr>
        <p:spPr>
          <a:xfrm>
            <a:off x="1252817" y="1603376"/>
            <a:ext cx="10515600" cy="4846637"/>
          </a:xfrm>
        </p:spPr>
        <p:txBody>
          <a:bodyPr>
            <a:normAutofit fontScale="77500" lnSpcReduction="20000"/>
          </a:bodyPr>
          <a:lstStyle/>
          <a:p>
            <a:pPr marL="0" indent="0">
              <a:lnSpc>
                <a:spcPct val="170000"/>
              </a:lnSpc>
              <a:buNone/>
            </a:pPr>
            <a:r>
              <a:rPr lang="en-US" b="1" dirty="0">
                <a:latin typeface="Arial" panose="020B0604020202020204" pitchFamily="34" charset="0"/>
                <a:cs typeface="Arial" panose="020B0604020202020204" pitchFamily="34" charset="0"/>
              </a:rPr>
              <a:t>What is the ADA? </a:t>
            </a:r>
          </a:p>
          <a:p>
            <a:pPr marL="0" indent="0">
              <a:lnSpc>
                <a:spcPct val="170000"/>
              </a:lnSpc>
              <a:buNone/>
            </a:pPr>
            <a:r>
              <a:rPr lang="en-US" dirty="0">
                <a:latin typeface="Arial" panose="020B0604020202020204" pitchFamily="34" charset="0"/>
                <a:cs typeface="Arial" panose="020B0604020202020204" pitchFamily="34" charset="0"/>
              </a:rPr>
              <a:t>The ADA stands for Americans with Disabilities Act. It is a federal law that helps people with disabilities to not be discriminated against because of their disability. </a:t>
            </a:r>
          </a:p>
          <a:p>
            <a:pPr marL="0" indent="0">
              <a:lnSpc>
                <a:spcPct val="170000"/>
              </a:lnSpc>
              <a:buNone/>
            </a:pPr>
            <a:r>
              <a:rPr lang="en-US" dirty="0">
                <a:latin typeface="Arial" panose="020B0604020202020204" pitchFamily="34" charset="0"/>
                <a:cs typeface="Arial" panose="020B0604020202020204" pitchFamily="34" charset="0"/>
              </a:rPr>
              <a:t>One of the ways that it does this is by helping remove barriers so that people with disabilities can participate more fully in their community. </a:t>
            </a:r>
          </a:p>
          <a:p>
            <a:pPr marL="0" indent="0">
              <a:lnSpc>
                <a:spcPct val="170000"/>
              </a:lnSpc>
              <a:buNone/>
            </a:pPr>
            <a:r>
              <a:rPr lang="en-US" b="1" dirty="0"/>
              <a:t>What are some barriers you have faced at your doctor’s </a:t>
            </a:r>
          </a:p>
          <a:p>
            <a:pPr marL="0" indent="0">
              <a:lnSpc>
                <a:spcPct val="170000"/>
              </a:lnSpc>
              <a:buNone/>
            </a:pPr>
            <a:r>
              <a:rPr lang="en-US" b="1" dirty="0"/>
              <a:t>office or while setting up </a:t>
            </a:r>
            <a:r>
              <a:rPr lang="en-US" b="1"/>
              <a:t>your appointment?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005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skiing, snow, game&#10;&#10;Description automatically generated">
            <a:extLst>
              <a:ext uri="{FF2B5EF4-FFF2-40B4-BE49-F238E27FC236}">
                <a16:creationId xmlns:a16="http://schemas.microsoft.com/office/drawing/2014/main" id="{4EA53217-C5A8-9145-B1B5-B31759869F67}"/>
              </a:ext>
            </a:extLst>
          </p:cNvPr>
          <p:cNvPicPr>
            <a:picLocks noGrp="1" noChangeAspect="1"/>
          </p:cNvPicPr>
          <p:nvPr>
            <p:ph idx="1"/>
          </p:nvPr>
        </p:nvPicPr>
        <p:blipFill>
          <a:blip r:embed="rId2"/>
          <a:stretch>
            <a:fillRect/>
          </a:stretch>
        </p:blipFill>
        <p:spPr>
          <a:xfrm>
            <a:off x="8551731" y="1566456"/>
            <a:ext cx="3285036" cy="3725088"/>
          </a:xfrm>
          <a:prstGeom prst="rect">
            <a:avLst/>
          </a:prstGeom>
        </p:spPr>
      </p:pic>
      <p:sp>
        <p:nvSpPr>
          <p:cNvPr id="7" name="TextBox 6">
            <a:extLst>
              <a:ext uri="{FF2B5EF4-FFF2-40B4-BE49-F238E27FC236}">
                <a16:creationId xmlns:a16="http://schemas.microsoft.com/office/drawing/2014/main" id="{9A7469F9-A5F9-A44D-A5A3-2A8CAA1316AE}"/>
              </a:ext>
            </a:extLst>
          </p:cNvPr>
          <p:cNvSpPr txBox="1"/>
          <p:nvPr/>
        </p:nvSpPr>
        <p:spPr>
          <a:xfrm>
            <a:off x="996460" y="579358"/>
            <a:ext cx="7555271" cy="5632311"/>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Vu has a good physical therapist appointment by doing the following: </a:t>
            </a:r>
          </a:p>
          <a:p>
            <a:endParaRPr lang="en-US" sz="3000"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Making sure that Rocket, </a:t>
            </a:r>
            <a:r>
              <a:rPr lang="en-US" sz="2800" dirty="0" err="1">
                <a:latin typeface="Arial" panose="020B0604020202020204" pitchFamily="34" charset="0"/>
                <a:cs typeface="Arial" panose="020B0604020202020204" pitchFamily="34" charset="0"/>
              </a:rPr>
              <a:t>Vu’s</a:t>
            </a:r>
            <a:r>
              <a:rPr lang="en-US" sz="2800" dirty="0">
                <a:latin typeface="Arial" panose="020B0604020202020204" pitchFamily="34" charset="0"/>
                <a:cs typeface="Arial" panose="020B0604020202020204" pitchFamily="34" charset="0"/>
              </a:rPr>
              <a:t> guide dog, stays close by Vu and does not make a mess in the hospital </a:t>
            </a:r>
          </a:p>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Making sure that the physical therapist and staff know that they should not talk to, feed, pet, or play with Rocket</a:t>
            </a:r>
          </a:p>
          <a:p>
            <a:pPr marL="285750" indent="-285750">
              <a:buFont typeface="Arial" panose="020B0604020202020204" pitchFamily="34" charset="0"/>
              <a:buChar char="•"/>
            </a:pPr>
            <a:endParaRPr lang="en-US" dirty="0"/>
          </a:p>
        </p:txBody>
      </p:sp>
      <p:cxnSp>
        <p:nvCxnSpPr>
          <p:cNvPr id="3" name="Straight Connector 2"/>
          <p:cNvCxnSpPr/>
          <p:nvPr/>
        </p:nvCxnSpPr>
        <p:spPr>
          <a:xfrm flipV="1">
            <a:off x="996460" y="1670180"/>
            <a:ext cx="7811638" cy="2799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48156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CF24-FA5D-0540-8979-85BC8E12054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did I learn? </a:t>
            </a:r>
          </a:p>
        </p:txBody>
      </p:sp>
      <p:sp>
        <p:nvSpPr>
          <p:cNvPr id="3" name="Content Placeholder 2">
            <a:extLst>
              <a:ext uri="{FF2B5EF4-FFF2-40B4-BE49-F238E27FC236}">
                <a16:creationId xmlns:a16="http://schemas.microsoft.com/office/drawing/2014/main" id="{B45528E8-2148-C24E-86D9-4143D73F1292}"/>
              </a:ext>
            </a:extLst>
          </p:cNvPr>
          <p:cNvSpPr>
            <a:spLocks noGrp="1"/>
          </p:cNvSpPr>
          <p:nvPr>
            <p:ph idx="1"/>
          </p:nvPr>
        </p:nvSpPr>
        <p:spPr/>
        <p:txBody>
          <a:bodyPr/>
          <a:lstStyle/>
          <a:p>
            <a:pPr marL="0" indent="0">
              <a:lnSpc>
                <a:spcPct val="150000"/>
              </a:lnSpc>
              <a:buNone/>
            </a:pPr>
            <a:r>
              <a:rPr lang="en-US" b="1" dirty="0"/>
              <a:t>I can take charge of my health care when I: </a:t>
            </a:r>
          </a:p>
          <a:p>
            <a:pPr>
              <a:lnSpc>
                <a:spcPct val="150000"/>
              </a:lnSpc>
            </a:pPr>
            <a:r>
              <a:rPr lang="en-US" dirty="0"/>
              <a:t>Know my rights under the ADA</a:t>
            </a:r>
          </a:p>
          <a:p>
            <a:r>
              <a:rPr lang="en-US" dirty="0"/>
              <a:t>Know what accommodations are best for me and how to ask for them</a:t>
            </a:r>
          </a:p>
          <a:p>
            <a:r>
              <a:rPr lang="en-US" dirty="0"/>
              <a:t>Know it is my right to tell my health professional what I need for a successful visit </a:t>
            </a:r>
          </a:p>
        </p:txBody>
      </p:sp>
      <p:cxnSp>
        <p:nvCxnSpPr>
          <p:cNvPr id="5" name="Straight Connector 4"/>
          <p:cNvCxnSpPr/>
          <p:nvPr/>
        </p:nvCxnSpPr>
        <p:spPr>
          <a:xfrm>
            <a:off x="1175657" y="1418253"/>
            <a:ext cx="9134670" cy="2799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1374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4907" y="503853"/>
            <a:ext cx="5894256"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Created in partnership with:</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Oregon Self Advocacy Coalition,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Oregon Health and Science University, and</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Oregon Council on Developmental Disabilities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Northwest ADA Center</a:t>
            </a:r>
          </a:p>
          <a:p>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879" y="2548128"/>
            <a:ext cx="2645663" cy="880871"/>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2254" y="2796313"/>
            <a:ext cx="738517" cy="1265372"/>
          </a:xfrm>
          <a:prstGeom prst="rect">
            <a:avLst/>
          </a:prstGeom>
        </p:spPr>
      </p:pic>
      <p:pic>
        <p:nvPicPr>
          <p:cNvPr id="5" name="Picture 4" descr="X:\OHSU Shared\Restricted\cdrc\Grants OIDD\CCA\OODH\OODH 2016-2021\2016-2021 Activities\S1-PSE\1.2 Healthy Promotion\OSAC\-Logos\OCDD-Logo-V.jpg"/>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36345" y="2564891"/>
            <a:ext cx="2445396" cy="761047"/>
          </a:xfrm>
          <a:prstGeom prst="rect">
            <a:avLst/>
          </a:prstGeom>
          <a:noFill/>
          <a:ln>
            <a:noFill/>
          </a:ln>
        </p:spPr>
      </p:pic>
      <p:sp>
        <p:nvSpPr>
          <p:cNvPr id="6" name="TextBox 5"/>
          <p:cNvSpPr txBox="1"/>
          <p:nvPr/>
        </p:nvSpPr>
        <p:spPr>
          <a:xfrm>
            <a:off x="1574276" y="4204355"/>
            <a:ext cx="9417378" cy="1785104"/>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baseline="30000" dirty="0">
                <a:latin typeface="Arial" panose="020B0604020202020204" pitchFamily="34" charset="0"/>
                <a:cs typeface="Arial" panose="020B0604020202020204" pitchFamily="34" charset="0"/>
              </a:rPr>
              <a:t>The toolkit and its components were supported in part by the Grant or Cooperative Agreement Number DD000014, funded by the Centers for Disease Control and Prevention and by the University Center Excellence in Developmental Disabilities Administration on Community Living Grant #90DDUC0039-03-02. Its contents are solely the responsibility of the authors and do not necessarily represent the official views of the Centers for Disease Control and Prevention, Administration on Community Living, or the Department of Health and Human Services.</a:t>
            </a:r>
          </a:p>
          <a:p>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9245" y="2528785"/>
            <a:ext cx="1526209" cy="1581708"/>
          </a:xfrm>
          <a:prstGeom prst="rect">
            <a:avLst/>
          </a:prstGeom>
        </p:spPr>
      </p:pic>
    </p:spTree>
    <p:extLst>
      <p:ext uri="{BB962C8B-B14F-4D97-AF65-F5344CB8AC3E}">
        <p14:creationId xmlns:p14="http://schemas.microsoft.com/office/powerpoint/2010/main" val="31595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Barriers</a:t>
            </a:r>
          </a:p>
        </p:txBody>
      </p:sp>
      <p:sp>
        <p:nvSpPr>
          <p:cNvPr id="3" name="Content Placeholder 2"/>
          <p:cNvSpPr>
            <a:spLocks noGrp="1"/>
          </p:cNvSpPr>
          <p:nvPr>
            <p:ph idx="1"/>
          </p:nvPr>
        </p:nvSpPr>
        <p:spPr/>
        <p:txBody>
          <a:bodyPr/>
          <a:lstStyle/>
          <a:p>
            <a:pPr>
              <a:lnSpc>
                <a:spcPct val="170000"/>
              </a:lnSpc>
            </a:pPr>
            <a:r>
              <a:rPr lang="en-US" dirty="0"/>
              <a:t>Stairs without a ramp</a:t>
            </a:r>
          </a:p>
          <a:p>
            <a:pPr>
              <a:lnSpc>
                <a:spcPct val="170000"/>
              </a:lnSpc>
            </a:pPr>
            <a:r>
              <a:rPr lang="en-US" dirty="0"/>
              <a:t>Waiting areas with no space for a wheelchair </a:t>
            </a:r>
          </a:p>
          <a:p>
            <a:pPr>
              <a:lnSpc>
                <a:spcPct val="170000"/>
              </a:lnSpc>
            </a:pPr>
            <a:r>
              <a:rPr lang="en-US" dirty="0"/>
              <a:t>Presentations or classes with no interpreters or captioning </a:t>
            </a:r>
          </a:p>
          <a:p>
            <a:pPr marL="0" indent="0">
              <a:buNone/>
            </a:pPr>
            <a:endParaRPr lang="en-US" dirty="0"/>
          </a:p>
        </p:txBody>
      </p:sp>
      <p:cxnSp>
        <p:nvCxnSpPr>
          <p:cNvPr id="5" name="Straight Connector 4"/>
          <p:cNvCxnSpPr/>
          <p:nvPr/>
        </p:nvCxnSpPr>
        <p:spPr>
          <a:xfrm>
            <a:off x="1252817" y="1474237"/>
            <a:ext cx="9686365" cy="933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716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4C27-1E58-774D-9ABD-0D25D1E4175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Accommodations</a:t>
            </a:r>
          </a:p>
        </p:txBody>
      </p:sp>
      <p:sp>
        <p:nvSpPr>
          <p:cNvPr id="3" name="Content Placeholder 2">
            <a:extLst>
              <a:ext uri="{FF2B5EF4-FFF2-40B4-BE49-F238E27FC236}">
                <a16:creationId xmlns:a16="http://schemas.microsoft.com/office/drawing/2014/main" id="{FE8FB86D-FB06-DB44-A4DD-E1CF935FE969}"/>
              </a:ext>
            </a:extLst>
          </p:cNvPr>
          <p:cNvSpPr>
            <a:spLocks noGrp="1"/>
          </p:cNvSpPr>
          <p:nvPr>
            <p:ph idx="1"/>
          </p:nvPr>
        </p:nvSpPr>
        <p:spPr>
          <a:xfrm>
            <a:off x="1225924" y="1434353"/>
            <a:ext cx="10833847" cy="5235388"/>
          </a:xfrm>
        </p:spPr>
        <p:txBody>
          <a:bodyPr>
            <a:normAutofit fontScale="25000" lnSpcReduction="20000"/>
          </a:bodyPr>
          <a:lstStyle/>
          <a:p>
            <a:pPr marL="0" indent="0">
              <a:buNone/>
            </a:pPr>
            <a:endParaRPr lang="en-US" b="1" dirty="0"/>
          </a:p>
          <a:p>
            <a:pPr marL="0" indent="0">
              <a:lnSpc>
                <a:spcPct val="170000"/>
              </a:lnSpc>
              <a:buNone/>
            </a:pPr>
            <a:r>
              <a:rPr lang="en-US" sz="8000" b="1" dirty="0"/>
              <a:t>We all have the right to the equal access of health care. </a:t>
            </a:r>
          </a:p>
          <a:p>
            <a:pPr marL="0" indent="0">
              <a:lnSpc>
                <a:spcPct val="170000"/>
              </a:lnSpc>
              <a:buNone/>
            </a:pPr>
            <a:r>
              <a:rPr lang="en-US" sz="8000" dirty="0"/>
              <a:t>An accommodation is a tool, service, or way of doing things that can help a person with a disability complete a task. </a:t>
            </a:r>
          </a:p>
          <a:p>
            <a:pPr marL="0" indent="0">
              <a:lnSpc>
                <a:spcPct val="120000"/>
              </a:lnSpc>
              <a:buNone/>
            </a:pPr>
            <a:r>
              <a:rPr lang="en-US" sz="8000" dirty="0"/>
              <a:t>The doctor may need to provide accommodations </a:t>
            </a:r>
          </a:p>
          <a:p>
            <a:pPr marL="0" indent="0">
              <a:lnSpc>
                <a:spcPct val="120000"/>
              </a:lnSpc>
              <a:buNone/>
            </a:pPr>
            <a:r>
              <a:rPr lang="en-US" sz="8000" dirty="0"/>
              <a:t>so that people with disabilities can have equal access</a:t>
            </a:r>
          </a:p>
          <a:p>
            <a:pPr marL="0" indent="0">
              <a:lnSpc>
                <a:spcPct val="120000"/>
              </a:lnSpc>
              <a:buNone/>
            </a:pPr>
            <a:r>
              <a:rPr lang="en-US" sz="8000" dirty="0"/>
              <a:t>to services. </a:t>
            </a:r>
          </a:p>
          <a:p>
            <a:pPr marL="0" indent="0">
              <a:lnSpc>
                <a:spcPct val="170000"/>
              </a:lnSpc>
              <a:buNone/>
            </a:pPr>
            <a:r>
              <a:rPr lang="en-US" sz="8000" b="1" dirty="0"/>
              <a:t>What are some accommodations that you have </a:t>
            </a:r>
          </a:p>
          <a:p>
            <a:pPr marL="0" indent="0">
              <a:lnSpc>
                <a:spcPct val="170000"/>
              </a:lnSpc>
              <a:buNone/>
            </a:pPr>
            <a:r>
              <a:rPr lang="en-US" sz="8000" b="1" dirty="0"/>
              <a:t>needed to ask for? </a:t>
            </a:r>
          </a:p>
          <a:p>
            <a:pPr marL="0" indent="0">
              <a:lnSpc>
                <a:spcPct val="170000"/>
              </a:lnSpc>
              <a:buNone/>
            </a:pPr>
            <a:endParaRPr lang="en-US" sz="8000" dirty="0"/>
          </a:p>
        </p:txBody>
      </p:sp>
      <p:pic>
        <p:nvPicPr>
          <p:cNvPr id="5" name="Picture 4" descr="A picture containing drawing&#10;&#10;Description automatically generated">
            <a:extLst>
              <a:ext uri="{FF2B5EF4-FFF2-40B4-BE49-F238E27FC236}">
                <a16:creationId xmlns:a16="http://schemas.microsoft.com/office/drawing/2014/main" id="{A9CA6BA6-8CBD-D84E-8FAF-A8035FA3EE86}"/>
              </a:ext>
            </a:extLst>
          </p:cNvPr>
          <p:cNvPicPr>
            <a:picLocks noChangeAspect="1"/>
          </p:cNvPicPr>
          <p:nvPr/>
        </p:nvPicPr>
        <p:blipFill>
          <a:blip r:embed="rId2"/>
          <a:stretch>
            <a:fillRect/>
          </a:stretch>
        </p:blipFill>
        <p:spPr>
          <a:xfrm>
            <a:off x="8136684" y="3655680"/>
            <a:ext cx="2677496" cy="2622176"/>
          </a:xfrm>
          <a:prstGeom prst="rect">
            <a:avLst/>
          </a:prstGeom>
        </p:spPr>
      </p:pic>
      <p:cxnSp>
        <p:nvCxnSpPr>
          <p:cNvPr id="6" name="Straight Connector 5"/>
          <p:cNvCxnSpPr/>
          <p:nvPr/>
        </p:nvCxnSpPr>
        <p:spPr>
          <a:xfrm>
            <a:off x="1225924" y="1434353"/>
            <a:ext cx="958825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8557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Accommodations</a:t>
            </a:r>
          </a:p>
        </p:txBody>
      </p:sp>
      <p:sp>
        <p:nvSpPr>
          <p:cNvPr id="3" name="Content Placeholder 2"/>
          <p:cNvSpPr>
            <a:spLocks noGrp="1"/>
          </p:cNvSpPr>
          <p:nvPr>
            <p:ph idx="1"/>
          </p:nvPr>
        </p:nvSpPr>
        <p:spPr/>
        <p:txBody>
          <a:bodyPr/>
          <a:lstStyle/>
          <a:p>
            <a:pPr>
              <a:lnSpc>
                <a:spcPct val="170000"/>
              </a:lnSpc>
            </a:pPr>
            <a:r>
              <a:rPr lang="en-US" dirty="0"/>
              <a:t>Qualified sign language interpreters</a:t>
            </a:r>
          </a:p>
          <a:p>
            <a:pPr>
              <a:lnSpc>
                <a:spcPct val="170000"/>
              </a:lnSpc>
            </a:pPr>
            <a:r>
              <a:rPr lang="en-US" dirty="0"/>
              <a:t>Large print materials</a:t>
            </a:r>
          </a:p>
          <a:p>
            <a:pPr>
              <a:lnSpc>
                <a:spcPct val="170000"/>
              </a:lnSpc>
            </a:pPr>
            <a:r>
              <a:rPr lang="en-US" dirty="0"/>
              <a:t>Enough space for a wheelchair to move around as needed</a:t>
            </a:r>
          </a:p>
          <a:p>
            <a:endParaRPr lang="en-US" dirty="0"/>
          </a:p>
        </p:txBody>
      </p:sp>
      <p:cxnSp>
        <p:nvCxnSpPr>
          <p:cNvPr id="5" name="Straight Connector 4"/>
          <p:cNvCxnSpPr/>
          <p:nvPr/>
        </p:nvCxnSpPr>
        <p:spPr>
          <a:xfrm>
            <a:off x="1252817" y="1539551"/>
            <a:ext cx="9505379" cy="1866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5911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3DC12-F75B-B141-9F98-2D2A2E2FD159}"/>
              </a:ext>
            </a:extLst>
          </p:cNvPr>
          <p:cNvSpPr>
            <a:spLocks noGrp="1"/>
          </p:cNvSpPr>
          <p:nvPr>
            <p:ph type="title"/>
          </p:nvPr>
        </p:nvSpPr>
        <p:spPr>
          <a:xfrm>
            <a:off x="1219199" y="407987"/>
            <a:ext cx="9686365" cy="1281113"/>
          </a:xfrm>
        </p:spPr>
        <p:txBody>
          <a:bodyPr/>
          <a:lstStyle/>
          <a:p>
            <a:r>
              <a:rPr lang="en-US" dirty="0">
                <a:latin typeface="Arial" panose="020B0604020202020204" pitchFamily="34" charset="0"/>
                <a:cs typeface="Arial" panose="020B0604020202020204" pitchFamily="34" charset="0"/>
              </a:rPr>
              <a:t>Making an Accommodation </a:t>
            </a:r>
            <a:r>
              <a:rPr lang="en-US" dirty="0"/>
              <a:t>R</a:t>
            </a:r>
            <a:r>
              <a:rPr lang="en-US" dirty="0">
                <a:latin typeface="Arial" panose="020B0604020202020204" pitchFamily="34" charset="0"/>
                <a:cs typeface="Arial" panose="020B0604020202020204" pitchFamily="34" charset="0"/>
              </a:rPr>
              <a:t>equest</a:t>
            </a:r>
          </a:p>
        </p:txBody>
      </p:sp>
      <p:sp>
        <p:nvSpPr>
          <p:cNvPr id="3" name="Content Placeholder 2">
            <a:extLst>
              <a:ext uri="{FF2B5EF4-FFF2-40B4-BE49-F238E27FC236}">
                <a16:creationId xmlns:a16="http://schemas.microsoft.com/office/drawing/2014/main" id="{F5DACAF3-0192-CA42-8E26-944F31AE486B}"/>
              </a:ext>
            </a:extLst>
          </p:cNvPr>
          <p:cNvSpPr>
            <a:spLocks noGrp="1"/>
          </p:cNvSpPr>
          <p:nvPr>
            <p:ph idx="1"/>
          </p:nvPr>
        </p:nvSpPr>
        <p:spPr>
          <a:xfrm>
            <a:off x="1225924" y="1689100"/>
            <a:ext cx="4836458" cy="4855539"/>
          </a:xfrm>
        </p:spPr>
        <p:txBody>
          <a:bodyPr>
            <a:normAutofit/>
          </a:bodyPr>
          <a:lstStyle/>
          <a:p>
            <a:pPr marL="0" indent="0">
              <a:lnSpc>
                <a:spcPct val="150000"/>
              </a:lnSpc>
              <a:buNone/>
            </a:pPr>
            <a:r>
              <a:rPr lang="en-US" sz="2500" b="1" dirty="0">
                <a:latin typeface="Arial" panose="020B0604020202020204" pitchFamily="34" charset="0"/>
                <a:cs typeface="Arial" panose="020B0604020202020204" pitchFamily="34" charset="0"/>
              </a:rPr>
              <a:t>When to ask: </a:t>
            </a:r>
          </a:p>
          <a:p>
            <a:pPr>
              <a:lnSpc>
                <a:spcPct val="150000"/>
              </a:lnSpc>
            </a:pPr>
            <a:r>
              <a:rPr lang="en-US" sz="2500" dirty="0">
                <a:latin typeface="Arial" panose="020B0604020202020204" pitchFamily="34" charset="0"/>
                <a:cs typeface="Arial" panose="020B0604020202020204" pitchFamily="34" charset="0"/>
              </a:rPr>
              <a:t>Ask when you are making your appointment. </a:t>
            </a:r>
          </a:p>
          <a:p>
            <a:pPr>
              <a:lnSpc>
                <a:spcPct val="150000"/>
              </a:lnSpc>
            </a:pPr>
            <a:r>
              <a:rPr lang="en-US" sz="2500" dirty="0">
                <a:latin typeface="Arial" panose="020B0604020202020204" pitchFamily="34" charset="0"/>
                <a:cs typeface="Arial" panose="020B0604020202020204" pitchFamily="34" charset="0"/>
              </a:rPr>
              <a:t>Try to give your doctor as much time as possible so they can set up your accommodation for you. </a:t>
            </a:r>
          </a:p>
        </p:txBody>
      </p:sp>
      <p:pic>
        <p:nvPicPr>
          <p:cNvPr id="7" name="Picture 6" descr="A close up of a clock&#10;&#10;Description automatically generated">
            <a:extLst>
              <a:ext uri="{FF2B5EF4-FFF2-40B4-BE49-F238E27FC236}">
                <a16:creationId xmlns:a16="http://schemas.microsoft.com/office/drawing/2014/main" id="{76D2CD18-292A-F24A-9BBC-DF32BE537C0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84894" y="2243763"/>
            <a:ext cx="3758454" cy="3746211"/>
          </a:xfrm>
          <a:prstGeom prst="rect">
            <a:avLst/>
          </a:prstGeom>
        </p:spPr>
      </p:pic>
      <p:cxnSp>
        <p:nvCxnSpPr>
          <p:cNvPr id="5" name="Straight Connector 4"/>
          <p:cNvCxnSpPr/>
          <p:nvPr/>
        </p:nvCxnSpPr>
        <p:spPr>
          <a:xfrm>
            <a:off x="1219199" y="1436914"/>
            <a:ext cx="9538997" cy="4665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550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28261C-C383-1348-87E9-BA81148474C2}"/>
              </a:ext>
            </a:extLst>
          </p:cNvPr>
          <p:cNvSpPr txBox="1">
            <a:spLocks noGrp="1"/>
          </p:cNvSpPr>
          <p:nvPr>
            <p:ph idx="1"/>
          </p:nvPr>
        </p:nvSpPr>
        <p:spPr>
          <a:xfrm>
            <a:off x="1084730" y="1617884"/>
            <a:ext cx="7853082" cy="2080057"/>
          </a:xfrm>
          <a:prstGeom prst="rect">
            <a:avLst/>
          </a:prstGeom>
          <a:noFill/>
        </p:spPr>
        <p:txBody>
          <a:bodyPr wrap="square" rtlCol="0">
            <a:spAutoFit/>
          </a:bodyPr>
          <a:lstStyle/>
          <a:p>
            <a:pPr marL="0" indent="0">
              <a:buNone/>
            </a:pPr>
            <a:r>
              <a:rPr lang="en-US" sz="2500" b="1" dirty="0">
                <a:latin typeface="Arial" panose="020B0604020202020204" pitchFamily="34" charset="0"/>
                <a:cs typeface="Arial" panose="020B0604020202020204" pitchFamily="34" charset="0"/>
              </a:rPr>
              <a:t>State your specific needs</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Give examples of things that have worked for you before</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Share accommodations that have not worked for you in the past </a:t>
            </a:r>
          </a:p>
        </p:txBody>
      </p:sp>
      <p:sp>
        <p:nvSpPr>
          <p:cNvPr id="5" name="TextBox 4">
            <a:extLst>
              <a:ext uri="{FF2B5EF4-FFF2-40B4-BE49-F238E27FC236}">
                <a16:creationId xmlns:a16="http://schemas.microsoft.com/office/drawing/2014/main" id="{656FA430-A97B-D645-9E4E-FECD2E5FB866}"/>
              </a:ext>
            </a:extLst>
          </p:cNvPr>
          <p:cNvSpPr txBox="1"/>
          <p:nvPr/>
        </p:nvSpPr>
        <p:spPr>
          <a:xfrm>
            <a:off x="1084730" y="564113"/>
            <a:ext cx="7521388" cy="784830"/>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What to Say…</a:t>
            </a:r>
          </a:p>
        </p:txBody>
      </p:sp>
      <p:cxnSp>
        <p:nvCxnSpPr>
          <p:cNvPr id="3" name="Straight Connector 2"/>
          <p:cNvCxnSpPr>
            <a:cxnSpLocks/>
          </p:cNvCxnSpPr>
          <p:nvPr/>
        </p:nvCxnSpPr>
        <p:spPr>
          <a:xfrm>
            <a:off x="1084730" y="1348943"/>
            <a:ext cx="960815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735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0AF4CE-8498-1D4F-A942-57E7843B6580}"/>
              </a:ext>
            </a:extLst>
          </p:cNvPr>
          <p:cNvSpPr txBox="1">
            <a:spLocks noGrp="1"/>
          </p:cNvSpPr>
          <p:nvPr>
            <p:ph idx="1"/>
          </p:nvPr>
        </p:nvSpPr>
        <p:spPr>
          <a:xfrm>
            <a:off x="1125070" y="1551876"/>
            <a:ext cx="7566212" cy="2208297"/>
          </a:xfrm>
          <a:prstGeom prst="rect">
            <a:avLst/>
          </a:prstGeom>
          <a:noFill/>
        </p:spPr>
        <p:txBody>
          <a:bodyPr wrap="square" rtlCol="0">
            <a:spAutoFit/>
          </a:bodyPr>
          <a:lstStyle/>
          <a:p>
            <a:pPr marL="0" indent="0">
              <a:buNone/>
            </a:pPr>
            <a:r>
              <a:rPr lang="en-US" sz="2500" b="1" dirty="0">
                <a:latin typeface="Arial" panose="020B0604020202020204" pitchFamily="34" charset="0"/>
                <a:cs typeface="Arial" panose="020B0604020202020204" pitchFamily="34" charset="0"/>
              </a:rPr>
              <a:t>Ask for your accommodation in a way that works for you, you can: </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Call your doctors office</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Talk with them in person</a:t>
            </a: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Write an email or letter</a:t>
            </a:r>
          </a:p>
        </p:txBody>
      </p:sp>
      <p:sp>
        <p:nvSpPr>
          <p:cNvPr id="5" name="TextBox 4">
            <a:extLst>
              <a:ext uri="{FF2B5EF4-FFF2-40B4-BE49-F238E27FC236}">
                <a16:creationId xmlns:a16="http://schemas.microsoft.com/office/drawing/2014/main" id="{5D49FD23-FD83-BC4F-BE43-D3310FDB734A}"/>
              </a:ext>
            </a:extLst>
          </p:cNvPr>
          <p:cNvSpPr txBox="1"/>
          <p:nvPr/>
        </p:nvSpPr>
        <p:spPr>
          <a:xfrm>
            <a:off x="1125070" y="564038"/>
            <a:ext cx="7772400"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How to Ask…</a:t>
            </a:r>
          </a:p>
        </p:txBody>
      </p:sp>
      <p:pic>
        <p:nvPicPr>
          <p:cNvPr id="7" name="Picture 6" descr="A picture containing drawing&#10;&#10;Description automatically generated">
            <a:extLst>
              <a:ext uri="{FF2B5EF4-FFF2-40B4-BE49-F238E27FC236}">
                <a16:creationId xmlns:a16="http://schemas.microsoft.com/office/drawing/2014/main" id="{A05D2A25-36C3-5D49-B259-55C3F6C875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88094" y="1988670"/>
            <a:ext cx="4064000" cy="4064000"/>
          </a:xfrm>
          <a:prstGeom prst="rect">
            <a:avLst/>
          </a:prstGeom>
        </p:spPr>
      </p:pic>
      <p:cxnSp>
        <p:nvCxnSpPr>
          <p:cNvPr id="3" name="Straight Connector 2"/>
          <p:cNvCxnSpPr/>
          <p:nvPr/>
        </p:nvCxnSpPr>
        <p:spPr>
          <a:xfrm>
            <a:off x="1125070" y="1333479"/>
            <a:ext cx="940919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817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5B40-F3DF-6C45-9AB6-DBD42FF138CC}"/>
              </a:ext>
            </a:extLst>
          </p:cNvPr>
          <p:cNvSpPr>
            <a:spLocks noGrp="1"/>
          </p:cNvSpPr>
          <p:nvPr>
            <p:ph type="title"/>
          </p:nvPr>
        </p:nvSpPr>
        <p:spPr>
          <a:xfrm>
            <a:off x="1252817" y="557493"/>
            <a:ext cx="9686365" cy="1281113"/>
          </a:xfrm>
        </p:spPr>
        <p:txBody>
          <a:bodyPr>
            <a:normAutofit/>
          </a:bodyPr>
          <a:lstStyle/>
          <a:p>
            <a:r>
              <a:rPr lang="en-US" sz="3600" dirty="0">
                <a:latin typeface="Arial" panose="020B0604020202020204" pitchFamily="34" charset="0"/>
                <a:cs typeface="Arial" panose="020B0604020202020204" pitchFamily="34" charset="0"/>
              </a:rPr>
              <a:t>After You Make </a:t>
            </a:r>
            <a:r>
              <a:rPr lang="en-US" sz="3600" dirty="0"/>
              <a:t>Y</a:t>
            </a:r>
            <a:r>
              <a:rPr lang="en-US" sz="3600" dirty="0">
                <a:latin typeface="Arial" panose="020B0604020202020204" pitchFamily="34" charset="0"/>
                <a:cs typeface="Arial" panose="020B0604020202020204" pitchFamily="34" charset="0"/>
              </a:rPr>
              <a:t>our Accommodation </a:t>
            </a:r>
            <a:r>
              <a:rPr lang="en-US" sz="3600" dirty="0"/>
              <a:t>R</a:t>
            </a:r>
            <a:r>
              <a:rPr lang="en-US" sz="3600" dirty="0">
                <a:latin typeface="Arial" panose="020B0604020202020204" pitchFamily="34" charset="0"/>
                <a:cs typeface="Arial" panose="020B0604020202020204" pitchFamily="34" charset="0"/>
              </a:rPr>
              <a:t>equest </a:t>
            </a:r>
          </a:p>
        </p:txBody>
      </p:sp>
      <p:sp>
        <p:nvSpPr>
          <p:cNvPr id="3" name="Content Placeholder 2">
            <a:extLst>
              <a:ext uri="{FF2B5EF4-FFF2-40B4-BE49-F238E27FC236}">
                <a16:creationId xmlns:a16="http://schemas.microsoft.com/office/drawing/2014/main" id="{5DDD824F-CEA9-944B-98BE-0028DB79C8E5}"/>
              </a:ext>
            </a:extLst>
          </p:cNvPr>
          <p:cNvSpPr>
            <a:spLocks noGrp="1"/>
          </p:cNvSpPr>
          <p:nvPr>
            <p:ph idx="1"/>
          </p:nvPr>
        </p:nvSpPr>
        <p:spPr>
          <a:xfrm>
            <a:off x="1252817" y="1838606"/>
            <a:ext cx="10464757" cy="4760913"/>
          </a:xfrm>
        </p:spPr>
        <p:txBody>
          <a:bodyPr>
            <a:noAutofit/>
          </a:bodyPr>
          <a:lstStyle/>
          <a:p>
            <a:pPr marL="0" indent="0">
              <a:lnSpc>
                <a:spcPct val="170000"/>
              </a:lnSpc>
              <a:buNone/>
            </a:pPr>
            <a:r>
              <a:rPr lang="en-US" sz="2000" dirty="0"/>
              <a:t>Your doctor should respond without making you wait too long.</a:t>
            </a:r>
          </a:p>
          <a:p>
            <a:pPr marL="0" indent="0">
              <a:lnSpc>
                <a:spcPct val="170000"/>
              </a:lnSpc>
              <a:buNone/>
            </a:pPr>
            <a:r>
              <a:rPr lang="en-US" sz="2000" dirty="0"/>
              <a:t>If the doctor says they will get back to you, ask how long it will take.</a:t>
            </a:r>
          </a:p>
          <a:p>
            <a:pPr marL="0" indent="0">
              <a:lnSpc>
                <a:spcPct val="170000"/>
              </a:lnSpc>
              <a:buNone/>
            </a:pPr>
            <a:r>
              <a:rPr lang="en-US" sz="2000" dirty="0"/>
              <a:t> If you haven’t heard back from them by the time they told you, contact them again. </a:t>
            </a:r>
          </a:p>
          <a:p>
            <a:pPr marL="0" indent="0">
              <a:lnSpc>
                <a:spcPct val="170000"/>
              </a:lnSpc>
              <a:buNone/>
            </a:pPr>
            <a:endParaRPr lang="en-US" sz="2000" dirty="0"/>
          </a:p>
          <a:p>
            <a:pPr marL="0" indent="0">
              <a:lnSpc>
                <a:spcPct val="170000"/>
              </a:lnSpc>
              <a:buNone/>
            </a:pPr>
            <a:r>
              <a:rPr lang="en-US" sz="2000" dirty="0"/>
              <a:t>Sometimes, a doctor will offer an accommodation that is different that what you asked for. </a:t>
            </a:r>
          </a:p>
          <a:p>
            <a:pPr>
              <a:lnSpc>
                <a:spcPct val="170000"/>
              </a:lnSpc>
            </a:pPr>
            <a:r>
              <a:rPr lang="en-US" sz="2000" dirty="0"/>
              <a:t>You decide if what they offered will work for you. </a:t>
            </a:r>
          </a:p>
          <a:p>
            <a:pPr>
              <a:lnSpc>
                <a:spcPct val="170000"/>
              </a:lnSpc>
            </a:pPr>
            <a:r>
              <a:rPr lang="en-US" sz="2000" dirty="0"/>
              <a:t>If it will not work, tell the doctor the reasons why your specific accommodation is best for you </a:t>
            </a:r>
          </a:p>
        </p:txBody>
      </p:sp>
      <p:cxnSp>
        <p:nvCxnSpPr>
          <p:cNvPr id="5" name="Straight Connector 4"/>
          <p:cNvCxnSpPr/>
          <p:nvPr/>
        </p:nvCxnSpPr>
        <p:spPr>
          <a:xfrm flipV="1">
            <a:off x="1252817" y="1642188"/>
            <a:ext cx="9686365" cy="1866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111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5EDFA43DD7604B9EB811E6FB565032" ma:contentTypeVersion="4" ma:contentTypeDescription="Create a new document." ma:contentTypeScope="" ma:versionID="2433b1831d827c63bae3e5c1c0d55d31">
  <xsd:schema xmlns:xsd="http://www.w3.org/2001/XMLSchema" xmlns:xs="http://www.w3.org/2001/XMLSchema" xmlns:p="http://schemas.microsoft.com/office/2006/metadata/properties" xmlns:ns2="e894b8f2-51e6-46c7-99b2-18a0eb418749" targetNamespace="http://schemas.microsoft.com/office/2006/metadata/properties" ma:root="true" ma:fieldsID="31d480c8ea68be1a4c1a882b98590765" ns2:_="">
    <xsd:import namespace="e894b8f2-51e6-46c7-99b2-18a0eb4187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4b8f2-51e6-46c7-99b2-18a0eb418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52CD62-A5B0-4EE2-97B3-498EFA2942F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DC60F37-805D-44B9-ADDB-F251C7E635C2}">
  <ds:schemaRefs>
    <ds:schemaRef ds:uri="http://schemas.microsoft.com/sharepoint/v3/contenttype/forms"/>
  </ds:schemaRefs>
</ds:datastoreItem>
</file>

<file path=customXml/itemProps3.xml><?xml version="1.0" encoding="utf-8"?>
<ds:datastoreItem xmlns:ds="http://schemas.openxmlformats.org/officeDocument/2006/customXml" ds:itemID="{F1D8221D-E927-4F2A-ABC7-6C2177F9F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4b8f2-51e6-46c7-99b2-18a0eb4187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3312</TotalTime>
  <Words>1181</Words>
  <Application>Microsoft Office PowerPoint</Application>
  <PresentationFormat>Widescreen</PresentationFormat>
  <Paragraphs>142</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Custom Design</vt:lpstr>
      <vt:lpstr>Me and My Accommodations</vt:lpstr>
      <vt:lpstr>The ADA</vt:lpstr>
      <vt:lpstr>Examples of Barriers</vt:lpstr>
      <vt:lpstr>Accommodations</vt:lpstr>
      <vt:lpstr>Examples of Accommodations</vt:lpstr>
      <vt:lpstr>Making an Accommodation Request</vt:lpstr>
      <vt:lpstr>PowerPoint Presentation</vt:lpstr>
      <vt:lpstr>PowerPoint Presentation</vt:lpstr>
      <vt:lpstr>After You Make Your Accommodation Request </vt:lpstr>
      <vt:lpstr>What To Do If You Do Not Receive Your Accommodation</vt:lpstr>
      <vt:lpstr>Other Types of Accommodations</vt:lpstr>
      <vt:lpstr>Communication Accommodations</vt:lpstr>
      <vt:lpstr>More Types of Accommodations</vt:lpstr>
      <vt:lpstr>Sensory Accommodations</vt:lpstr>
      <vt:lpstr>PowerPoint Presentation</vt:lpstr>
      <vt:lpstr>PowerPoint Presentation</vt:lpstr>
      <vt:lpstr>PowerPoint Presentation</vt:lpstr>
      <vt:lpstr>PowerPoint Presentation</vt:lpstr>
      <vt:lpstr>PowerPoint Presentation</vt:lpstr>
      <vt:lpstr>PowerPoint Presentation</vt:lpstr>
      <vt:lpstr>What did I learn?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Accomodations</dc:title>
  <dc:creator>Ash, Loren Elise</dc:creator>
  <cp:lastModifiedBy>Erin Taylor</cp:lastModifiedBy>
  <cp:revision>50</cp:revision>
  <dcterms:created xsi:type="dcterms:W3CDTF">2020-03-29T18:50:14Z</dcterms:created>
  <dcterms:modified xsi:type="dcterms:W3CDTF">2022-10-14T17:27:42Z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0x010100405EDFA43DD7604B9EB811E6FB565032</vt:lpwstr>
  </property>
</Properties>
</file>