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1" r:id="rId2"/>
    <p:sldMasterId id="2147483977" r:id="rId3"/>
  </p:sldMasterIdLst>
  <p:notesMasterIdLst>
    <p:notesMasterId r:id="rId31"/>
  </p:notesMasterIdLst>
  <p:sldIdLst>
    <p:sldId id="549" r:id="rId4"/>
    <p:sldId id="663" r:id="rId5"/>
    <p:sldId id="658" r:id="rId6"/>
    <p:sldId id="659" r:id="rId7"/>
    <p:sldId id="563" r:id="rId8"/>
    <p:sldId id="639" r:id="rId9"/>
    <p:sldId id="664" r:id="rId10"/>
    <p:sldId id="640" r:id="rId11"/>
    <p:sldId id="670" r:id="rId12"/>
    <p:sldId id="653" r:id="rId13"/>
    <p:sldId id="657" r:id="rId14"/>
    <p:sldId id="665" r:id="rId15"/>
    <p:sldId id="666" r:id="rId16"/>
    <p:sldId id="282" r:id="rId17"/>
    <p:sldId id="283" r:id="rId18"/>
    <p:sldId id="667" r:id="rId19"/>
    <p:sldId id="625" r:id="rId20"/>
    <p:sldId id="649" r:id="rId21"/>
    <p:sldId id="661" r:id="rId22"/>
    <p:sldId id="262" r:id="rId23"/>
    <p:sldId id="266" r:id="rId24"/>
    <p:sldId id="660" r:id="rId25"/>
    <p:sldId id="654" r:id="rId26"/>
    <p:sldId id="655" r:id="rId27"/>
    <p:sldId id="295" r:id="rId28"/>
    <p:sldId id="270" r:id="rId29"/>
    <p:sldId id="6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9B1"/>
    <a:srgbClr val="636363"/>
    <a:srgbClr val="A99082"/>
    <a:srgbClr val="6AC6BD"/>
    <a:srgbClr val="D6BEAC"/>
    <a:srgbClr val="324152"/>
    <a:srgbClr val="414052"/>
    <a:srgbClr val="32313E"/>
    <a:srgbClr val="FB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4" autoAdjust="0"/>
    <p:restoredTop sz="94563" autoAdjust="0"/>
  </p:normalViewPr>
  <p:slideViewPr>
    <p:cSldViewPr snapToGrid="0">
      <p:cViewPr varScale="1">
        <p:scale>
          <a:sx n="68" d="100"/>
          <a:sy n="68" d="100"/>
        </p:scale>
        <p:origin x="232" y="8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6" d="100"/>
          <a:sy n="76" d="100"/>
        </p:scale>
        <p:origin x="-24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F28B7-0EAF-4362-8999-596C8EA8392B}" type="datetimeFigureOut">
              <a:rPr lang="en-ZA" smtClean="0"/>
              <a:pPr/>
              <a:t>2023/01/20</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9AFFF-BA13-4BD6-B2FA-BE92CFDEC04B}" type="slidenum">
              <a:rPr lang="en-ZA" smtClean="0"/>
              <a:pPr/>
              <a:t>‹#›</a:t>
            </a:fld>
            <a:endParaRPr lang="en-ZA"/>
          </a:p>
        </p:txBody>
      </p:sp>
    </p:spTree>
    <p:extLst>
      <p:ext uri="{BB962C8B-B14F-4D97-AF65-F5344CB8AC3E}">
        <p14:creationId xmlns:p14="http://schemas.microsoft.com/office/powerpoint/2010/main" val="246272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DECEC3-2774-4312-A636-188318D95122}" type="slidenum">
              <a:rPr lang="en-GB" smtClean="0"/>
              <a:pPr/>
              <a:t>1</a:t>
            </a:fld>
            <a:endParaRPr lang="en-GB"/>
          </a:p>
        </p:txBody>
      </p:sp>
    </p:spTree>
    <p:extLst>
      <p:ext uri="{BB962C8B-B14F-4D97-AF65-F5344CB8AC3E}">
        <p14:creationId xmlns:p14="http://schemas.microsoft.com/office/powerpoint/2010/main" val="360597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E3EFA-05FB-45AE-AD12-933564EA1000}" type="slidenum">
              <a:rPr lang="en-US" smtClean="0"/>
              <a:t>20</a:t>
            </a:fld>
            <a:endParaRPr lang="en-US"/>
          </a:p>
        </p:txBody>
      </p:sp>
    </p:spTree>
    <p:extLst>
      <p:ext uri="{BB962C8B-B14F-4D97-AF65-F5344CB8AC3E}">
        <p14:creationId xmlns:p14="http://schemas.microsoft.com/office/powerpoint/2010/main" val="55575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70C1C-F210-2C47-8F61-FFBFEF454B3C}" type="slidenum">
              <a:rPr lang="en-US" smtClean="0"/>
              <a:pPr/>
              <a:t>2</a:t>
            </a:fld>
            <a:endParaRPr lang="en-US"/>
          </a:p>
        </p:txBody>
      </p:sp>
    </p:spTree>
    <p:extLst>
      <p:ext uri="{BB962C8B-B14F-4D97-AF65-F5344CB8AC3E}">
        <p14:creationId xmlns:p14="http://schemas.microsoft.com/office/powerpoint/2010/main" val="60090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70C1C-F210-2C47-8F61-FFBFEF454B3C}" type="slidenum">
              <a:rPr lang="en-US" smtClean="0"/>
              <a:pPr/>
              <a:t>3</a:t>
            </a:fld>
            <a:endParaRPr lang="en-US"/>
          </a:p>
        </p:txBody>
      </p:sp>
    </p:spTree>
    <p:extLst>
      <p:ext uri="{BB962C8B-B14F-4D97-AF65-F5344CB8AC3E}">
        <p14:creationId xmlns:p14="http://schemas.microsoft.com/office/powerpoint/2010/main" val="365135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1994 effectiveness of long-course AZT against vertical transmission of HIV from mother to infant had been demonstrated in the </a:t>
            </a:r>
            <a:r>
              <a:rPr lang="en-US" dirty="0"/>
              <a:t>AIDS Clinical Trial Group (ACTG) 076 study</a:t>
            </a:r>
            <a:r>
              <a:rPr lang="en-GB" dirty="0"/>
              <a:t>. </a:t>
            </a:r>
          </a:p>
          <a:p>
            <a:r>
              <a:rPr lang="en-US" dirty="0"/>
              <a:t>Concerned that the ACTG 076 regimen could not be implemented in resource poor settings, researchers subsequently began placebo-controlled clinical trials of short course AZT in Uganda, South Africa, Tanzania, Cote d'Ivoire, Burkina Faso, and Thailand.</a:t>
            </a:r>
          </a:p>
          <a:p>
            <a:r>
              <a:rPr lang="en-US" dirty="0"/>
              <a:t>Some women randomized to a placebo-controlled arm, despite known effectiveness.</a:t>
            </a:r>
          </a:p>
          <a:p>
            <a:r>
              <a:rPr lang="en-US" dirty="0"/>
              <a:t>Then editor of NEJM wrote a scathing commentary, arguing that the trial was unethical—standard of care ought to apply to control arm. Standard of care does not equal local standard of care.</a:t>
            </a:r>
          </a:p>
          <a:p>
            <a:r>
              <a:rPr lang="en-US" dirty="0"/>
              <a:t>She compared the trial to Tuskegee. </a:t>
            </a:r>
            <a:endParaRPr lang="en-GB" dirty="0"/>
          </a:p>
          <a:p>
            <a:endParaRPr lang="en-GB" dirty="0"/>
          </a:p>
          <a:p>
            <a:endParaRPr lang="en-GB" dirty="0"/>
          </a:p>
          <a:p>
            <a:r>
              <a:rPr lang="en-GB" dirty="0"/>
              <a:t>The editor of NEJM Marcia Angell argued: “</a:t>
            </a:r>
            <a:r>
              <a:rPr lang="en-US" dirty="0"/>
              <a:t>Although I believe an argument can be made that a placebo-controlled trial was ethically justifiable because it was still uncertain whether prophylaxis would work, it should not be argued that it was ethical because no prophylaxis is the "local standard of care'' in sub-Saharan Africa. For reasons discussed by Lurie and Wolfe, that reasoning is badly flawed. [7] As mentioned earlier, the Declaration of Helsinki requires control groups to receive the "best'' current treatment, not the local one. The shift in wording between "best'' and "local'' may be slight, but the implications are profound. Acceptance of this ethical relativism could result in widespread exploitation of vulnerable Third World populations for research programs that could not be carried out in the sponsoring country. [14] Furthermore, it directly contradicts the Department of Health and Human Services' own regulations governing U.S.-sponsored research in foreign countries, [15] as well as joint guidelines for research in the Third World issued by WHO and the Council for International Organizations of Medical Sciences, [16] which require that human subjects receive protection at least equivalent to that in the sponsoring country. The fact that Whalen et al. offered isoniazid to the placebo group when it was found superior to placebo indicates that they were aware of their responsibility to all the subjects in the trial.”</a:t>
            </a:r>
            <a:endParaRPr lang="en-GB" dirty="0"/>
          </a:p>
        </p:txBody>
      </p:sp>
      <p:sp>
        <p:nvSpPr>
          <p:cNvPr id="4" name="Slide Number Placeholder 3"/>
          <p:cNvSpPr>
            <a:spLocks noGrp="1"/>
          </p:cNvSpPr>
          <p:nvPr>
            <p:ph type="sldNum" sz="quarter" idx="10"/>
          </p:nvPr>
        </p:nvSpPr>
        <p:spPr/>
        <p:txBody>
          <a:bodyPr/>
          <a:lstStyle/>
          <a:p>
            <a:fld id="{E939AFFF-BA13-4BD6-B2FA-BE92CFDEC04B}" type="slidenum">
              <a:rPr lang="en-ZA" smtClean="0"/>
              <a:pPr/>
              <a:t>7</a:t>
            </a:fld>
            <a:endParaRPr lang="en-ZA"/>
          </a:p>
        </p:txBody>
      </p:sp>
    </p:spTree>
    <p:extLst>
      <p:ext uri="{BB962C8B-B14F-4D97-AF65-F5344CB8AC3E}">
        <p14:creationId xmlns:p14="http://schemas.microsoft.com/office/powerpoint/2010/main" val="382783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AFFF-BA13-4BD6-B2FA-BE92CFDEC04B}" type="slidenum">
              <a:rPr lang="en-ZA" smtClean="0"/>
              <a:pPr/>
              <a:t>12</a:t>
            </a:fld>
            <a:endParaRPr lang="en-ZA"/>
          </a:p>
        </p:txBody>
      </p:sp>
    </p:spTree>
    <p:extLst>
      <p:ext uri="{BB962C8B-B14F-4D97-AF65-F5344CB8AC3E}">
        <p14:creationId xmlns:p14="http://schemas.microsoft.com/office/powerpoint/2010/main" val="32711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US" dirty="0"/>
              <a:t>It is a deeply social concept:  often depends on social support.</a:t>
            </a:r>
          </a:p>
          <a:p>
            <a:pPr lvl="1">
              <a:buNone/>
            </a:pPr>
            <a:r>
              <a:rPr lang="en-US" dirty="0"/>
              <a:t> Examples:</a:t>
            </a:r>
          </a:p>
          <a:p>
            <a:pPr lvl="1"/>
            <a:r>
              <a:rPr lang="en-US" dirty="0"/>
              <a:t>Women’s social capital </a:t>
            </a:r>
          </a:p>
          <a:p>
            <a:pPr lvl="1"/>
            <a:r>
              <a:rPr lang="en-US" dirty="0"/>
              <a:t>Peer support for young people without parents</a:t>
            </a:r>
          </a:p>
          <a:p>
            <a:endParaRPr lang="en-GB" dirty="0"/>
          </a:p>
        </p:txBody>
      </p:sp>
      <p:sp>
        <p:nvSpPr>
          <p:cNvPr id="4" name="Slide Number Placeholder 3"/>
          <p:cNvSpPr>
            <a:spLocks noGrp="1"/>
          </p:cNvSpPr>
          <p:nvPr>
            <p:ph type="sldNum" sz="quarter" idx="10"/>
          </p:nvPr>
        </p:nvSpPr>
        <p:spPr/>
        <p:txBody>
          <a:bodyPr/>
          <a:lstStyle/>
          <a:p>
            <a:fld id="{78AF2D33-C222-4CD9-92B4-02D0C6A4CE91}" type="slidenum">
              <a:rPr lang="en-GB" smtClean="0"/>
              <a:t>13</a:t>
            </a:fld>
            <a:endParaRPr lang="en-GB"/>
          </a:p>
        </p:txBody>
      </p:sp>
    </p:spTree>
    <p:extLst>
      <p:ext uri="{BB962C8B-B14F-4D97-AF65-F5344CB8AC3E}">
        <p14:creationId xmlns:p14="http://schemas.microsoft.com/office/powerpoint/2010/main" val="239113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AE934-9E8A-4738-9741-F6515FE913CA}" type="slidenum">
              <a:rPr lang="en-GB" smtClean="0"/>
              <a:t>14</a:t>
            </a:fld>
            <a:endParaRPr lang="en-GB"/>
          </a:p>
        </p:txBody>
      </p:sp>
    </p:spTree>
    <p:extLst>
      <p:ext uri="{BB962C8B-B14F-4D97-AF65-F5344CB8AC3E}">
        <p14:creationId xmlns:p14="http://schemas.microsoft.com/office/powerpoint/2010/main" val="103462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B1AAE934-9E8A-4738-9741-F6515FE913CA}" type="slidenum">
              <a:rPr lang="en-GB" smtClean="0"/>
              <a:t>15</a:t>
            </a:fld>
            <a:endParaRPr lang="en-GB"/>
          </a:p>
        </p:txBody>
      </p:sp>
    </p:spTree>
    <p:extLst>
      <p:ext uri="{BB962C8B-B14F-4D97-AF65-F5344CB8AC3E}">
        <p14:creationId xmlns:p14="http://schemas.microsoft.com/office/powerpoint/2010/main" val="172159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57F5349-5A76-F945-B2CF-B6377D916965}" type="slidenum">
              <a:rPr lang="en-US">
                <a:latin typeface="Arial" pitchFamily="-65" charset="0"/>
                <a:ea typeface="ＭＳ Ｐゴシック" pitchFamily="-65" charset="-128"/>
                <a:cs typeface="ＭＳ Ｐゴシック" pitchFamily="-65" charset="-128"/>
              </a:rPr>
              <a:pPr/>
              <a:t>16</a:t>
            </a:fld>
            <a:endParaRPr lang="en-US">
              <a:latin typeface="Arial" pitchFamily="-65" charset="0"/>
              <a:ea typeface="ＭＳ Ｐゴシック" pitchFamily="-65" charset="-128"/>
              <a:cs typeface="ＭＳ Ｐゴシック" pitchFamily="-65" charset="-128"/>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34345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240665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19978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2"/>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364709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141510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2383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4"/>
            <a:ext cx="10363200" cy="1362075"/>
          </a:xfrm>
        </p:spPr>
        <p:txBody>
          <a:bodyPr anchor="t"/>
          <a:lstStyle>
            <a:lvl1pPr algn="l">
              <a:defRPr sz="3000" b="1" cap="all"/>
            </a:lvl1pPr>
          </a:lstStyle>
          <a:p>
            <a:r>
              <a:rPr lang="en-US"/>
              <a:t>Click to edit Master title style</a:t>
            </a:r>
            <a:endParaRPr lang="en-ZA"/>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2503505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4"/>
            <a:ext cx="5410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600204"/>
            <a:ext cx="5410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2897372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2" y="1535113"/>
            <a:ext cx="53863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3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1445385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2433370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47088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1500" b="1"/>
            </a:lvl1pPr>
          </a:lstStyle>
          <a:p>
            <a:r>
              <a:rPr lang="en-US"/>
              <a:t>Click to edit Master title style</a:t>
            </a:r>
            <a:endParaRPr lang="en-ZA"/>
          </a:p>
        </p:txBody>
      </p:sp>
      <p:sp>
        <p:nvSpPr>
          <p:cNvPr id="3" name="Content Placeholder 2"/>
          <p:cNvSpPr>
            <a:spLocks noGrp="1"/>
          </p:cNvSpPr>
          <p:nvPr>
            <p:ph idx="1"/>
          </p:nvPr>
        </p:nvSpPr>
        <p:spPr>
          <a:xfrm>
            <a:off x="4767266" y="273054"/>
            <a:ext cx="681513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89274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4204625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1500" b="1"/>
            </a:lvl1pPr>
          </a:lstStyle>
          <a:p>
            <a:r>
              <a:rPr lang="en-US"/>
              <a:t>Click to edit Master title style</a:t>
            </a:r>
            <a:endParaRPr lang="en-ZA"/>
          </a:p>
        </p:txBody>
      </p:sp>
      <p:sp>
        <p:nvSpPr>
          <p:cNvPr id="3" name="Picture Placeholder 2"/>
          <p:cNvSpPr>
            <a:spLocks noGrp="1"/>
          </p:cNvSpPr>
          <p:nvPr>
            <p:ph type="pic" idx="1"/>
          </p:nvPr>
        </p:nvSpPr>
        <p:spPr>
          <a:xfrm>
            <a:off x="2389188"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2145018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916318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2"/>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D032520-71FF-4750-B084-FFA50B4BE947}"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F34168-4CBF-4955-9650-1CC11146ED6A}" type="slidenum">
              <a:rPr lang="en-ZA" smtClean="0"/>
              <a:pPr/>
              <a:t>‹#›</a:t>
            </a:fld>
            <a:endParaRPr lang="en-ZA"/>
          </a:p>
        </p:txBody>
      </p:sp>
    </p:spTree>
    <p:extLst>
      <p:ext uri="{BB962C8B-B14F-4D97-AF65-F5344CB8AC3E}">
        <p14:creationId xmlns:p14="http://schemas.microsoft.com/office/powerpoint/2010/main" val="1379498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2577254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1920764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871813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1833444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921869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3446381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18539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4"/>
            <a:ext cx="10363200" cy="1362075"/>
          </a:xfrm>
        </p:spPr>
        <p:txBody>
          <a:bodyPr anchor="t"/>
          <a:lstStyle>
            <a:lvl1pPr algn="l">
              <a:defRPr sz="3000" b="1" cap="all"/>
            </a:lvl1pPr>
          </a:lstStyle>
          <a:p>
            <a:r>
              <a:rPr lang="en-US"/>
              <a:t>Click to edit Master title style</a:t>
            </a:r>
            <a:endParaRPr lang="en-ZA"/>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3045324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938634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412313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3793929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120658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4"/>
            <a:ext cx="5410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600204"/>
            <a:ext cx="5410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125831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2" y="1535113"/>
            <a:ext cx="53863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3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56877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254646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7969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1500" b="1"/>
            </a:lvl1pPr>
          </a:lstStyle>
          <a:p>
            <a:r>
              <a:rPr lang="en-US"/>
              <a:t>Click to edit Master title style</a:t>
            </a:r>
            <a:endParaRPr lang="en-ZA"/>
          </a:p>
        </p:txBody>
      </p:sp>
      <p:sp>
        <p:nvSpPr>
          <p:cNvPr id="3" name="Content Placeholder 2"/>
          <p:cNvSpPr>
            <a:spLocks noGrp="1"/>
          </p:cNvSpPr>
          <p:nvPr>
            <p:ph idx="1"/>
          </p:nvPr>
        </p:nvSpPr>
        <p:spPr>
          <a:xfrm>
            <a:off x="4767266" y="273054"/>
            <a:ext cx="681513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350813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1500" b="1"/>
            </a:lvl1pPr>
          </a:lstStyle>
          <a:p>
            <a:r>
              <a:rPr lang="en-US"/>
              <a:t>Click to edit Master title style</a:t>
            </a:r>
            <a:endParaRPr lang="en-ZA"/>
          </a:p>
        </p:txBody>
      </p:sp>
      <p:sp>
        <p:nvSpPr>
          <p:cNvPr id="3" name="Picture Placeholder 2"/>
          <p:cNvSpPr>
            <a:spLocks noGrp="1"/>
          </p:cNvSpPr>
          <p:nvPr>
            <p:ph type="pic" idx="1"/>
          </p:nvPr>
        </p:nvSpPr>
        <p:spPr>
          <a:xfrm>
            <a:off x="2389188"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1B76C89-1A98-42FC-AF5A-F6884765C052}" type="datetimeFigureOut">
              <a:rPr lang="en-ZA" smtClean="0"/>
              <a:pPr/>
              <a:t>2023/01/20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B38B3E-6328-4A49-A5EC-C51D50C5CE0F}" type="slidenum">
              <a:rPr lang="en-ZA" smtClean="0"/>
              <a:pPr/>
              <a:t>‹#›</a:t>
            </a:fld>
            <a:endParaRPr lang="en-ZA"/>
          </a:p>
        </p:txBody>
      </p:sp>
    </p:spTree>
    <p:extLst>
      <p:ext uri="{BB962C8B-B14F-4D97-AF65-F5344CB8AC3E}">
        <p14:creationId xmlns:p14="http://schemas.microsoft.com/office/powerpoint/2010/main" val="234206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B76C89-1A98-42FC-AF5A-F6884765C052}" type="datetimeFigureOut">
              <a:rPr lang="en-ZA" smtClean="0"/>
              <a:pPr/>
              <a:t>2023/01/20</a:t>
            </a:fld>
            <a:endParaRPr lang="en-ZA"/>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B38B3E-6328-4A49-A5EC-C51D50C5CE0F}" type="slidenum">
              <a:rPr lang="en-ZA" smtClean="0"/>
              <a:pPr/>
              <a:t>‹#›</a:t>
            </a:fld>
            <a:endParaRPr lang="en-ZA"/>
          </a:p>
        </p:txBody>
      </p:sp>
    </p:spTree>
    <p:extLst>
      <p:ext uri="{BB962C8B-B14F-4D97-AF65-F5344CB8AC3E}">
        <p14:creationId xmlns:p14="http://schemas.microsoft.com/office/powerpoint/2010/main" val="24816242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032520-71FF-4750-B084-FFA50B4BE947}" type="datetimeFigureOut">
              <a:rPr lang="en-ZA" smtClean="0"/>
              <a:pPr/>
              <a:t>2023/01/20</a:t>
            </a:fld>
            <a:endParaRPr lang="en-ZA"/>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F34168-4CBF-4955-9650-1CC11146ED6A}" type="slidenum">
              <a:rPr lang="en-ZA" smtClean="0"/>
              <a:pPr/>
              <a:t>‹#›</a:t>
            </a:fld>
            <a:endParaRPr lang="en-ZA"/>
          </a:p>
        </p:txBody>
      </p:sp>
    </p:spTree>
    <p:extLst>
      <p:ext uri="{BB962C8B-B14F-4D97-AF65-F5344CB8AC3E}">
        <p14:creationId xmlns:p14="http://schemas.microsoft.com/office/powerpoint/2010/main" val="11652382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B76C89-1A98-42FC-AF5A-F6884765C052}" type="datetimeFigureOut">
              <a:rPr lang="en-ZA" smtClean="0"/>
              <a:pPr/>
              <a:t>2023/01/20</a:t>
            </a:fld>
            <a:endParaRPr lang="en-ZA"/>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B38B3E-6328-4A49-A5EC-C51D50C5CE0F}" type="slidenum">
              <a:rPr lang="en-ZA" smtClean="0"/>
              <a:pPr/>
              <a:t>‹#›</a:t>
            </a:fld>
            <a:endParaRPr lang="en-ZA"/>
          </a:p>
        </p:txBody>
      </p:sp>
    </p:spTree>
    <p:extLst>
      <p:ext uri="{BB962C8B-B14F-4D97-AF65-F5344CB8AC3E}">
        <p14:creationId xmlns:p14="http://schemas.microsoft.com/office/powerpoint/2010/main" val="65073329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0487" y="1763661"/>
            <a:ext cx="8291113" cy="889706"/>
          </a:xfrm>
        </p:spPr>
        <p:txBody>
          <a:bodyPr>
            <a:normAutofit fontScale="90000"/>
          </a:bodyPr>
          <a:lstStyle/>
          <a:p>
            <a:br>
              <a:rPr lang="en-US" dirty="0"/>
            </a:br>
            <a:r>
              <a:rPr lang="en-US" b="1" i="0" u="none" strike="noStrike" dirty="0">
                <a:solidFill>
                  <a:schemeClr val="tx2">
                    <a:lumMod val="75000"/>
                  </a:schemeClr>
                </a:solidFill>
                <a:effectLst/>
                <a:latin typeface="Calibri" panose="020F0502020204030204" pitchFamily="34" charset="0"/>
              </a:rPr>
              <a:t>Vulnerability in Caring for Others and Ourselves</a:t>
            </a:r>
            <a:endParaRPr lang="en-GB" dirty="0">
              <a:solidFill>
                <a:schemeClr val="tx2">
                  <a:lumMod val="75000"/>
                </a:schemeClr>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1919" y="1728400"/>
            <a:ext cx="3124924" cy="97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each-Logo-Lockup-RGB cop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3820" y="5686472"/>
            <a:ext cx="4005162" cy="943860"/>
          </a:xfrm>
          <a:prstGeom prst="rect">
            <a:avLst/>
          </a:prstGeom>
        </p:spPr>
      </p:pic>
      <p:sp>
        <p:nvSpPr>
          <p:cNvPr id="6" name="Subtitle 5"/>
          <p:cNvSpPr>
            <a:spLocks noGrp="1"/>
          </p:cNvSpPr>
          <p:nvPr>
            <p:ph type="subTitle" idx="1"/>
          </p:nvPr>
        </p:nvSpPr>
        <p:spPr>
          <a:xfrm>
            <a:off x="2695576" y="3067050"/>
            <a:ext cx="6600825" cy="2019300"/>
          </a:xfrm>
        </p:spPr>
        <p:txBody>
          <a:bodyPr/>
          <a:lstStyle/>
          <a:p>
            <a:r>
              <a:rPr lang="en-GB" sz="2100" dirty="0"/>
              <a:t>Prof Maureen Kelley, PhD</a:t>
            </a:r>
          </a:p>
          <a:p>
            <a:r>
              <a:rPr lang="en-GB" sz="2100" dirty="0"/>
              <a:t>Madeline Brill-Nelson Chair in Ethics Education</a:t>
            </a:r>
          </a:p>
          <a:p>
            <a:r>
              <a:rPr lang="en-GB" sz="2100" dirty="0" err="1"/>
              <a:t>Center</a:t>
            </a:r>
            <a:r>
              <a:rPr lang="en-GB" sz="2100" dirty="0"/>
              <a:t> for Ethics in Health Care</a:t>
            </a:r>
          </a:p>
          <a:p>
            <a:r>
              <a:rPr lang="en-GB" sz="2100" dirty="0"/>
              <a:t>Oregon Health &amp; Science University</a:t>
            </a:r>
          </a:p>
          <a:p>
            <a:endParaRPr lang="en-US" dirty="0"/>
          </a:p>
        </p:txBody>
      </p:sp>
      <p:pic>
        <p:nvPicPr>
          <p:cNvPr id="8" name="Picture 7"/>
          <p:cNvPicPr/>
          <p:nvPr/>
        </p:nvPicPr>
        <p:blipFill>
          <a:blip r:embed="rId5" cstate="screen">
            <a:extLst>
              <a:ext uri="{28A0092B-C50C-407E-A947-70E740481C1C}">
                <a14:useLocalDpi xmlns:a14="http://schemas.microsoft.com/office/drawing/2010/main"/>
              </a:ext>
            </a:extLst>
          </a:blip>
          <a:stretch>
            <a:fillRect/>
          </a:stretch>
        </p:blipFill>
        <p:spPr>
          <a:xfrm>
            <a:off x="5368266" y="5814261"/>
            <a:ext cx="1925554" cy="688281"/>
          </a:xfrm>
          <a:prstGeom prst="rect">
            <a:avLst/>
          </a:prstGeom>
        </p:spPr>
      </p:pic>
      <p:pic>
        <p:nvPicPr>
          <p:cNvPr id="1026" name="Picture 2">
            <a:extLst>
              <a:ext uri="{FF2B5EF4-FFF2-40B4-BE49-F238E27FC236}">
                <a16:creationId xmlns:a16="http://schemas.microsoft.com/office/drawing/2014/main" id="{95A3C2AA-A829-2A29-569C-E81DECE496B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492" y="5261811"/>
            <a:ext cx="2639084" cy="1472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OHSU Center for Ethics in Health Care Responds to the COVID-19 Emergency">
            <a:extLst>
              <a:ext uri="{FF2B5EF4-FFF2-40B4-BE49-F238E27FC236}">
                <a16:creationId xmlns:a16="http://schemas.microsoft.com/office/drawing/2014/main" id="{DF701BA2-9A28-BC0D-43DE-F37171AE308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95576" y="5375974"/>
            <a:ext cx="1402347" cy="148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5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of Elena</a:t>
            </a:r>
          </a:p>
        </p:txBody>
      </p:sp>
      <p:sp>
        <p:nvSpPr>
          <p:cNvPr id="3" name="Content Placeholder 2"/>
          <p:cNvSpPr>
            <a:spLocks noGrp="1"/>
          </p:cNvSpPr>
          <p:nvPr>
            <p:ph idx="1"/>
          </p:nvPr>
        </p:nvSpPr>
        <p:spPr>
          <a:xfrm>
            <a:off x="609600" y="1244600"/>
            <a:ext cx="10972800" cy="5359400"/>
          </a:xfrm>
        </p:spPr>
        <p:txBody>
          <a:bodyPr>
            <a:normAutofit fontScale="92500" lnSpcReduction="20000"/>
          </a:bodyPr>
          <a:lstStyle/>
          <a:p>
            <a:r>
              <a:rPr lang="en-US" dirty="0"/>
              <a:t>16 year old girl living in an industrial town in Siberia. </a:t>
            </a:r>
          </a:p>
          <a:p>
            <a:r>
              <a:rPr lang="en-US" dirty="0"/>
              <a:t>Her father left when she was a baby. Her mother suffered from alcoholism and struggled to take care of Elena and her two brothers and would often leave them off at the orphanage for months at a time. </a:t>
            </a:r>
          </a:p>
          <a:p>
            <a:r>
              <a:rPr lang="en-US" dirty="0"/>
              <a:t>Elena aged out of the orphanage at 16 and lives on the streets and of and on in a shelter for teens and adults.</a:t>
            </a:r>
          </a:p>
          <a:p>
            <a:r>
              <a:rPr lang="en-US" dirty="0"/>
              <a:t>She has dropped out of school and makes a living as a sex worker in town. </a:t>
            </a:r>
          </a:p>
          <a:p>
            <a:r>
              <a:rPr lang="en-US" dirty="0"/>
              <a:t>Elena tells the counselor that “There is lot of competition now. </a:t>
            </a:r>
            <a:r>
              <a:rPr lang="en-US" b="1" i="1" dirty="0"/>
              <a:t>“The best guys want the younger ones and you are more popular if you agree not to wear a condom. I do this for a little while and I save my money. I want to buy the pretty shoes in the magazine. And maybe  I can get a job in the shops.” </a:t>
            </a:r>
          </a:p>
          <a:p>
            <a:r>
              <a:rPr lang="en-US" dirty="0"/>
              <a:t>In this region of Siberia there are extremely high rates of HIV, TB and drug resistant TB. </a:t>
            </a:r>
          </a:p>
          <a:p>
            <a:r>
              <a:rPr lang="en-US" dirty="0"/>
              <a:t>Elena is still HIV-negative but has active TB. </a:t>
            </a:r>
          </a:p>
          <a:p>
            <a:r>
              <a:rPr lang="en-US" dirty="0"/>
              <a:t>Elena is evaluated for DOTs – directly observed therapy – but there is concern she will not be adherent and “trackable”. The team worries this may contribute to Multiple Drug Resistant TB, both in Elena and in the region.</a:t>
            </a:r>
          </a:p>
          <a:p>
            <a:r>
              <a:rPr lang="en-US" dirty="0"/>
              <a:t>They are unsure how best to treat her TB.</a:t>
            </a:r>
          </a:p>
          <a:p>
            <a:pPr marL="0" indent="0">
              <a:buNone/>
            </a:pPr>
            <a:endParaRPr lang="en-US" dirty="0"/>
          </a:p>
        </p:txBody>
      </p:sp>
    </p:spTree>
    <p:extLst>
      <p:ext uri="{BB962C8B-B14F-4D97-AF65-F5344CB8AC3E}">
        <p14:creationId xmlns:p14="http://schemas.microsoft.com/office/powerpoint/2010/main" val="12476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610C-CFB4-B387-8EC3-4B5BF490AA43}"/>
              </a:ext>
            </a:extLst>
          </p:cNvPr>
          <p:cNvSpPr>
            <a:spLocks noGrp="1"/>
          </p:cNvSpPr>
          <p:nvPr>
            <p:ph type="title"/>
          </p:nvPr>
        </p:nvSpPr>
        <p:spPr/>
        <p:txBody>
          <a:bodyPr>
            <a:normAutofit fontScale="90000"/>
          </a:bodyPr>
          <a:lstStyle/>
          <a:p>
            <a:pPr algn="l"/>
            <a:r>
              <a:rPr lang="en-US" b="1" dirty="0">
                <a:solidFill>
                  <a:schemeClr val="tx2">
                    <a:lumMod val="75000"/>
                  </a:schemeClr>
                </a:solidFill>
              </a:rPr>
              <a:t>Lesson One: Why we should move beyond the Good Samaritan:</a:t>
            </a:r>
            <a:br>
              <a:rPr lang="en-US" dirty="0">
                <a:solidFill>
                  <a:schemeClr val="tx2">
                    <a:lumMod val="75000"/>
                  </a:schemeClr>
                </a:solidFill>
              </a:rPr>
            </a:br>
            <a:r>
              <a:rPr lang="en-US" dirty="0">
                <a:solidFill>
                  <a:schemeClr val="tx2">
                    <a:lumMod val="75000"/>
                  </a:schemeClr>
                </a:solidFill>
              </a:rPr>
              <a:t>How should we respond toward those in a vulnerable state?</a:t>
            </a:r>
          </a:p>
        </p:txBody>
      </p:sp>
      <p:sp>
        <p:nvSpPr>
          <p:cNvPr id="5" name="Content Placeholder 4">
            <a:extLst>
              <a:ext uri="{FF2B5EF4-FFF2-40B4-BE49-F238E27FC236}">
                <a16:creationId xmlns:a16="http://schemas.microsoft.com/office/drawing/2014/main" id="{A843D23D-FC7B-6404-F723-6BCC4D673ED0}"/>
              </a:ext>
            </a:extLst>
          </p:cNvPr>
          <p:cNvSpPr>
            <a:spLocks noGrp="1"/>
          </p:cNvSpPr>
          <p:nvPr>
            <p:ph sz="half" idx="1"/>
          </p:nvPr>
        </p:nvSpPr>
        <p:spPr>
          <a:xfrm>
            <a:off x="609600" y="2681207"/>
            <a:ext cx="5155769" cy="2371240"/>
          </a:xfrm>
          <a:solidFill>
            <a:schemeClr val="accent6">
              <a:lumMod val="20000"/>
              <a:lumOff val="80000"/>
            </a:schemeClr>
          </a:solidFill>
        </p:spPr>
        <p:txBody>
          <a:bodyPr>
            <a:normAutofit fontScale="92500" lnSpcReduction="10000"/>
          </a:bodyPr>
          <a:lstStyle/>
          <a:p>
            <a:r>
              <a:rPr lang="en-US" sz="2400" b="1" dirty="0">
                <a:solidFill>
                  <a:schemeClr val="tx1">
                    <a:lumMod val="75000"/>
                    <a:lumOff val="25000"/>
                  </a:schemeClr>
                </a:solidFill>
              </a:rPr>
              <a:t>A variant on the Good Samaritan principle:</a:t>
            </a:r>
          </a:p>
          <a:p>
            <a:r>
              <a:rPr lang="en-US" sz="2400" b="1" dirty="0">
                <a:solidFill>
                  <a:schemeClr val="tx1">
                    <a:lumMod val="75000"/>
                    <a:lumOff val="25000"/>
                  </a:schemeClr>
                </a:solidFill>
              </a:rPr>
              <a:t>Duty to assist:  </a:t>
            </a:r>
            <a:r>
              <a:rPr lang="en-US" sz="2400" dirty="0">
                <a:solidFill>
                  <a:schemeClr val="tx1">
                    <a:lumMod val="75000"/>
                    <a:lumOff val="25000"/>
                  </a:schemeClr>
                </a:solidFill>
              </a:rPr>
              <a:t>If we are in a position to help and the right person to help, and </a:t>
            </a:r>
            <a:r>
              <a:rPr lang="en-US" sz="2400" u="sng" dirty="0">
                <a:solidFill>
                  <a:schemeClr val="tx1">
                    <a:lumMod val="75000"/>
                    <a:lumOff val="25000"/>
                  </a:schemeClr>
                </a:solidFill>
              </a:rPr>
              <a:t>our help is wanted</a:t>
            </a:r>
            <a:r>
              <a:rPr lang="en-US" sz="2400" dirty="0">
                <a:solidFill>
                  <a:schemeClr val="tx1">
                    <a:lumMod val="75000"/>
                    <a:lumOff val="25000"/>
                  </a:schemeClr>
                </a:solidFill>
              </a:rPr>
              <a:t>, then we should help. </a:t>
            </a:r>
          </a:p>
          <a:p>
            <a:pPr marL="0" indent="0">
              <a:buNone/>
            </a:pPr>
            <a:endParaRPr lang="en-US" dirty="0"/>
          </a:p>
        </p:txBody>
      </p:sp>
      <p:sp>
        <p:nvSpPr>
          <p:cNvPr id="6" name="Content Placeholder 5">
            <a:extLst>
              <a:ext uri="{FF2B5EF4-FFF2-40B4-BE49-F238E27FC236}">
                <a16:creationId xmlns:a16="http://schemas.microsoft.com/office/drawing/2014/main" id="{8BDB0BE2-F20D-D8A6-2434-AC3EED4A46C5}"/>
              </a:ext>
            </a:extLst>
          </p:cNvPr>
          <p:cNvSpPr>
            <a:spLocks noGrp="1"/>
          </p:cNvSpPr>
          <p:nvPr>
            <p:ph sz="half" idx="2"/>
          </p:nvPr>
        </p:nvSpPr>
        <p:spPr>
          <a:solidFill>
            <a:schemeClr val="accent5">
              <a:lumMod val="20000"/>
              <a:lumOff val="80000"/>
            </a:schemeClr>
          </a:solidFill>
        </p:spPr>
        <p:txBody>
          <a:bodyPr>
            <a:normAutofit fontScale="92500" lnSpcReduction="10000"/>
          </a:bodyPr>
          <a:lstStyle/>
          <a:p>
            <a:pPr marL="0" indent="0">
              <a:buNone/>
            </a:pPr>
            <a:r>
              <a:rPr lang="en-US" sz="2400" b="1" dirty="0">
                <a:solidFill>
                  <a:schemeClr val="tx1">
                    <a:lumMod val="75000"/>
                    <a:lumOff val="25000"/>
                  </a:schemeClr>
                </a:solidFill>
              </a:rPr>
              <a:t>How to respond - What is so often missing?</a:t>
            </a:r>
          </a:p>
          <a:p>
            <a:r>
              <a:rPr lang="en-US" sz="2400" b="1" dirty="0">
                <a:solidFill>
                  <a:schemeClr val="tx1">
                    <a:lumMod val="75000"/>
                    <a:lumOff val="25000"/>
                  </a:schemeClr>
                </a:solidFill>
              </a:rPr>
              <a:t>Recognition:  </a:t>
            </a:r>
            <a:r>
              <a:rPr lang="en-US" sz="2400" dirty="0">
                <a:solidFill>
                  <a:schemeClr val="tx1">
                    <a:lumMod val="75000"/>
                    <a:lumOff val="25000"/>
                  </a:schemeClr>
                </a:solidFill>
              </a:rPr>
              <a:t>Seeing them as a person, deserving of dignity and respect </a:t>
            </a:r>
          </a:p>
          <a:p>
            <a:r>
              <a:rPr lang="en-US" sz="2400" b="1" dirty="0">
                <a:solidFill>
                  <a:schemeClr val="tx1">
                    <a:lumMod val="75000"/>
                    <a:lumOff val="25000"/>
                  </a:schemeClr>
                </a:solidFill>
              </a:rPr>
              <a:t>Engagement: </a:t>
            </a:r>
            <a:r>
              <a:rPr lang="en-US" sz="2400" dirty="0">
                <a:solidFill>
                  <a:schemeClr val="tx1">
                    <a:lumMod val="75000"/>
                    <a:lumOff val="25000"/>
                  </a:schemeClr>
                </a:solidFill>
              </a:rPr>
              <a:t>Engaging the person with respect and finding out how they are feeling, what they most need, what might be most helpful.</a:t>
            </a:r>
          </a:p>
          <a:p>
            <a:r>
              <a:rPr lang="en-US" sz="2400" b="1" dirty="0">
                <a:solidFill>
                  <a:schemeClr val="tx1">
                    <a:lumMod val="75000"/>
                    <a:lumOff val="25000"/>
                  </a:schemeClr>
                </a:solidFill>
              </a:rPr>
              <a:t>Compassion: </a:t>
            </a:r>
            <a:r>
              <a:rPr lang="en-US" sz="2400" dirty="0">
                <a:solidFill>
                  <a:schemeClr val="tx1">
                    <a:lumMod val="75000"/>
                    <a:lumOff val="25000"/>
                  </a:schemeClr>
                </a:solidFill>
              </a:rPr>
              <a:t>Being mindful of how difficult circumstances may be, how difficult an offer of assistance might be.</a:t>
            </a:r>
          </a:p>
          <a:p>
            <a:r>
              <a:rPr lang="en-US" sz="2400" b="1" dirty="0">
                <a:solidFill>
                  <a:schemeClr val="tx1">
                    <a:lumMod val="75000"/>
                    <a:lumOff val="25000"/>
                  </a:schemeClr>
                </a:solidFill>
              </a:rPr>
              <a:t>Awareness of power differences </a:t>
            </a:r>
            <a:r>
              <a:rPr lang="en-US" sz="2400" dirty="0">
                <a:solidFill>
                  <a:schemeClr val="tx1">
                    <a:lumMod val="75000"/>
                    <a:lumOff val="25000"/>
                  </a:schemeClr>
                </a:solidFill>
              </a:rPr>
              <a:t>and attempt to mitigate these.</a:t>
            </a:r>
          </a:p>
          <a:p>
            <a:r>
              <a:rPr lang="en-US" sz="2400" b="1" dirty="0">
                <a:solidFill>
                  <a:schemeClr val="tx1">
                    <a:lumMod val="75000"/>
                    <a:lumOff val="25000"/>
                  </a:schemeClr>
                </a:solidFill>
              </a:rPr>
              <a:t>Noticing the context and nuances</a:t>
            </a:r>
          </a:p>
          <a:p>
            <a:endParaRPr lang="en-US" dirty="0"/>
          </a:p>
        </p:txBody>
      </p:sp>
    </p:spTree>
    <p:extLst>
      <p:ext uri="{BB962C8B-B14F-4D97-AF65-F5344CB8AC3E}">
        <p14:creationId xmlns:p14="http://schemas.microsoft.com/office/powerpoint/2010/main" val="97446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tx2">
                    <a:lumMod val="75000"/>
                  </a:schemeClr>
                </a:solidFill>
              </a:rPr>
              <a:t>Balancing protection and respect for relational </a:t>
            </a:r>
            <a:r>
              <a:rPr lang="en-US" i="1" dirty="0">
                <a:solidFill>
                  <a:schemeClr val="tx2">
                    <a:lumMod val="75000"/>
                  </a:schemeClr>
                </a:solidFill>
              </a:rPr>
              <a:t>Agency</a:t>
            </a:r>
          </a:p>
        </p:txBody>
      </p:sp>
      <p:sp>
        <p:nvSpPr>
          <p:cNvPr id="3" name="Content Placeholder 2"/>
          <p:cNvSpPr>
            <a:spLocks noGrp="1"/>
          </p:cNvSpPr>
          <p:nvPr>
            <p:ph sz="half" idx="1"/>
          </p:nvPr>
        </p:nvSpPr>
        <p:spPr>
          <a:xfrm>
            <a:off x="609600" y="1417638"/>
            <a:ext cx="6398150" cy="5085409"/>
          </a:xfrm>
        </p:spPr>
        <p:txBody>
          <a:bodyPr>
            <a:normAutofit/>
          </a:bodyPr>
          <a:lstStyle/>
          <a:p>
            <a:pPr>
              <a:spcBef>
                <a:spcPts val="1800"/>
              </a:spcBef>
              <a:spcAft>
                <a:spcPts val="1800"/>
              </a:spcAft>
            </a:pPr>
            <a:r>
              <a:rPr lang="en-GB" sz="2400" b="1" dirty="0"/>
              <a:t>‘Do no harm’ not enough - duty to foster agency and autonomy (Lange et al., 2013)</a:t>
            </a:r>
          </a:p>
          <a:p>
            <a:r>
              <a:rPr lang="en-GB" sz="2400" dirty="0"/>
              <a:t>The capacity of individuals, families and communities to act, make choices, shape their future and be self-determined </a:t>
            </a:r>
            <a:r>
              <a:rPr lang="en-GB" sz="2400" b="1" u="sng" dirty="0">
                <a:solidFill>
                  <a:srgbClr val="800000"/>
                </a:solidFill>
              </a:rPr>
              <a:t>even in the context of significant vulnerabilities</a:t>
            </a:r>
            <a:r>
              <a:rPr lang="en-GB" sz="2400" dirty="0"/>
              <a:t>. </a:t>
            </a:r>
          </a:p>
          <a:p>
            <a:pPr lvl="1"/>
            <a:r>
              <a:rPr lang="en-GB" sz="2100" dirty="0"/>
              <a:t>Acknowledging agency demonstrates respect for persons.</a:t>
            </a:r>
          </a:p>
          <a:p>
            <a:pPr lvl="1"/>
            <a:r>
              <a:rPr lang="en-GB" sz="2100" dirty="0"/>
              <a:t>Understanding and building on agency might identify strategies to reduce vulnerabilities and inequities. </a:t>
            </a:r>
          </a:p>
          <a:p>
            <a:r>
              <a:rPr lang="en-GB" sz="2400" dirty="0"/>
              <a:t>(</a:t>
            </a:r>
            <a:r>
              <a:rPr lang="en-GB" sz="2400" dirty="0" err="1"/>
              <a:t>Hugmanet</a:t>
            </a:r>
            <a:r>
              <a:rPr lang="en-GB" sz="2400" dirty="0"/>
              <a:t> al., 2011)</a:t>
            </a:r>
          </a:p>
          <a:p>
            <a:pPr marL="0" indent="0">
              <a:buNone/>
            </a:pPr>
            <a:endParaRPr lang="en-GB" sz="2400" dirty="0"/>
          </a:p>
          <a:p>
            <a:pPr lvl="1"/>
            <a:endParaRPr lang="en-US" dirty="0"/>
          </a:p>
        </p:txBody>
      </p:sp>
      <p:pic>
        <p:nvPicPr>
          <p:cNvPr id="6" name="C032B6CD-A4AA-4D52-8C72-5DBDBFF32618" descr="C032B6CD-A4AA-4D52-8C72-5DBDBFF3261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96" r="10937" b="-1"/>
          <a:stretch/>
        </p:blipFill>
        <p:spPr bwMode="auto">
          <a:xfrm>
            <a:off x="7007750" y="1417638"/>
            <a:ext cx="5184250" cy="438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69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mean by Agency?</a:t>
            </a:r>
          </a:p>
        </p:txBody>
      </p:sp>
      <p:sp>
        <p:nvSpPr>
          <p:cNvPr id="3" name="Content Placeholder 2"/>
          <p:cNvSpPr>
            <a:spLocks noGrp="1"/>
          </p:cNvSpPr>
          <p:nvPr>
            <p:ph idx="1"/>
          </p:nvPr>
        </p:nvSpPr>
        <p:spPr>
          <a:xfrm>
            <a:off x="609600" y="1417638"/>
            <a:ext cx="7502625" cy="5165724"/>
          </a:xfrm>
        </p:spPr>
        <p:txBody>
          <a:bodyPr>
            <a:normAutofit/>
          </a:bodyPr>
          <a:lstStyle/>
          <a:p>
            <a:pPr>
              <a:spcAft>
                <a:spcPts val="1200"/>
              </a:spcAft>
            </a:pPr>
            <a:r>
              <a:rPr lang="en-GB" sz="2000" b="1" dirty="0"/>
              <a:t>Agency as relational: </a:t>
            </a:r>
            <a:r>
              <a:rPr lang="en-GB" sz="2000" dirty="0"/>
              <a:t>Deeply social - people “make decisions in context of their relationships, obligations, changing household and [crucially] their societal circumstances” </a:t>
            </a:r>
            <a:r>
              <a:rPr lang="en-GB" sz="1400" dirty="0"/>
              <a:t>(Crivello, Vu &amp; Vennam 2014; </a:t>
            </a:r>
            <a:r>
              <a:rPr lang="en-GB" sz="1400" dirty="0" err="1"/>
              <a:t>Oswell</a:t>
            </a:r>
            <a:r>
              <a:rPr lang="en-GB" sz="1400" dirty="0"/>
              <a:t> 2016; </a:t>
            </a:r>
            <a:r>
              <a:rPr lang="en-GB" sz="1400" dirty="0" err="1"/>
              <a:t>Esser</a:t>
            </a:r>
            <a:r>
              <a:rPr lang="en-GB" sz="1400" dirty="0"/>
              <a:t> 2016) </a:t>
            </a:r>
            <a:r>
              <a:rPr lang="en-GB" sz="1400" i="1" dirty="0"/>
              <a:t> </a:t>
            </a:r>
          </a:p>
          <a:p>
            <a:pPr>
              <a:spcAft>
                <a:spcPts val="1200"/>
              </a:spcAft>
            </a:pPr>
            <a:r>
              <a:rPr lang="en-GB" sz="2000" b="1" dirty="0"/>
              <a:t>Agency as constrained: </a:t>
            </a:r>
            <a:r>
              <a:rPr lang="en-GB" sz="2000" dirty="0"/>
              <a:t>“[agency] varies depending on opportunistic and constrained contexts, created and expected identities, positions of power, </a:t>
            </a:r>
            <a:r>
              <a:rPr lang="en-GB" sz="2000" dirty="0" err="1"/>
              <a:t>lifecourse</a:t>
            </a:r>
            <a:r>
              <a:rPr lang="en-GB" sz="2000" dirty="0"/>
              <a:t> stage, and state of emotions and wellbeing” (Robson et al. 2007)</a:t>
            </a:r>
          </a:p>
          <a:p>
            <a:pPr marL="342900" lvl="1" indent="-342900">
              <a:spcAft>
                <a:spcPts val="1200"/>
              </a:spcAft>
              <a:buFont typeface="Arial" panose="020B0604020202020204" pitchFamily="34" charset="0"/>
              <a:buChar char="•"/>
            </a:pPr>
            <a:r>
              <a:rPr lang="en-GB" sz="2000" b="1" dirty="0"/>
              <a:t>Agency as dynamic, situated, and contextual: </a:t>
            </a:r>
            <a:r>
              <a:rPr lang="en-GB" sz="2000" dirty="0"/>
              <a:t>not a universal experience; distributed across time, social networks and space; complex and contradictory </a:t>
            </a:r>
            <a:r>
              <a:rPr lang="en-GB" sz="1400" dirty="0"/>
              <a:t>(</a:t>
            </a:r>
            <a:r>
              <a:rPr lang="en-GB" sz="1400" dirty="0" err="1"/>
              <a:t>Abebe</a:t>
            </a:r>
            <a:r>
              <a:rPr lang="en-GB" sz="1400" dirty="0"/>
              <a:t>, 2019; MacLeod, 1992; Campbell &amp; </a:t>
            </a:r>
            <a:r>
              <a:rPr lang="en-GB" sz="1400" dirty="0" err="1"/>
              <a:t>Mannell</a:t>
            </a:r>
            <a:r>
              <a:rPr lang="en-GB" sz="1400" dirty="0"/>
              <a:t>, 2016)</a:t>
            </a:r>
          </a:p>
          <a:p>
            <a:pPr marL="342900" lvl="1" indent="-342900">
              <a:spcAft>
                <a:spcPts val="1200"/>
              </a:spcAft>
              <a:buFont typeface="Arial" panose="020B0604020202020204" pitchFamily="34" charset="0"/>
              <a:buChar char="•"/>
            </a:pPr>
            <a:r>
              <a:rPr lang="en-GB" sz="2000" b="1" dirty="0"/>
              <a:t>Agency as ambiguous and value-laden </a:t>
            </a:r>
            <a:r>
              <a:rPr lang="en-GB" sz="1400" dirty="0"/>
              <a:t>(</a:t>
            </a:r>
            <a:r>
              <a:rPr lang="en-GB" sz="1400" dirty="0" err="1"/>
              <a:t>Bordonaro</a:t>
            </a:r>
            <a:r>
              <a:rPr lang="en-GB" sz="1400" dirty="0"/>
              <a:t> and Payne, 2012)</a:t>
            </a:r>
          </a:p>
          <a:p>
            <a:pPr marL="342900" lvl="1" indent="-342900">
              <a:spcAft>
                <a:spcPts val="1200"/>
              </a:spcAft>
              <a:buFont typeface="Arial" panose="020B0604020202020204" pitchFamily="34" charset="0"/>
              <a:buChar char="•"/>
            </a:pPr>
            <a:endParaRPr lang="en-GB" sz="1400" dirty="0"/>
          </a:p>
        </p:txBody>
      </p:sp>
      <p:pic>
        <p:nvPicPr>
          <p:cNvPr id="4" name="Picture 3"/>
          <p:cNvPicPr>
            <a:picLocks noChangeAspect="1"/>
          </p:cNvPicPr>
          <p:nvPr/>
        </p:nvPicPr>
        <p:blipFill>
          <a:blip r:embed="rId3"/>
          <a:stretch>
            <a:fillRect/>
          </a:stretch>
        </p:blipFill>
        <p:spPr>
          <a:xfrm>
            <a:off x="8112225" y="1600203"/>
            <a:ext cx="3269447" cy="4243609"/>
          </a:xfrm>
          <a:prstGeom prst="rect">
            <a:avLst/>
          </a:prstGeom>
        </p:spPr>
      </p:pic>
    </p:spTree>
    <p:extLst>
      <p:ext uri="{BB962C8B-B14F-4D97-AF65-F5344CB8AC3E}">
        <p14:creationId xmlns:p14="http://schemas.microsoft.com/office/powerpoint/2010/main" val="368734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solidFill>
                  <a:schemeClr val="tx2">
                    <a:lumMod val="75000"/>
                  </a:schemeClr>
                </a:solidFill>
              </a:rPr>
              <a:t>Relational Agency</a:t>
            </a:r>
          </a:p>
        </p:txBody>
      </p:sp>
      <p:sp>
        <p:nvSpPr>
          <p:cNvPr id="3" name="Content Placeholder 2"/>
          <p:cNvSpPr>
            <a:spLocks noGrp="1"/>
          </p:cNvSpPr>
          <p:nvPr>
            <p:ph idx="1"/>
          </p:nvPr>
        </p:nvSpPr>
        <p:spPr>
          <a:xfrm>
            <a:off x="609600" y="1324002"/>
            <a:ext cx="7679422" cy="2999804"/>
          </a:xfrm>
        </p:spPr>
        <p:txBody>
          <a:bodyPr>
            <a:normAutofit fontScale="47500" lnSpcReduction="20000"/>
          </a:bodyPr>
          <a:lstStyle/>
          <a:p>
            <a:r>
              <a:rPr lang="en-GB" sz="3800" dirty="0"/>
              <a:t>Assumption of the ‘autonomous’ actor</a:t>
            </a:r>
          </a:p>
          <a:p>
            <a:pPr marL="0" indent="0">
              <a:buNone/>
            </a:pPr>
            <a:r>
              <a:rPr lang="en-GB" sz="3800" dirty="0"/>
              <a:t>		Girl Effect: Girls = exceptionally vulnerable AND uniquely powerful</a:t>
            </a:r>
          </a:p>
          <a:p>
            <a:pPr>
              <a:lnSpc>
                <a:spcPct val="150000"/>
              </a:lnSpc>
            </a:pPr>
            <a:r>
              <a:rPr lang="en-GB" sz="3800" dirty="0"/>
              <a:t>Little resemblance to children and young people’s realities </a:t>
            </a:r>
          </a:p>
          <a:p>
            <a:pPr>
              <a:lnSpc>
                <a:spcPct val="150000"/>
              </a:lnSpc>
              <a:spcAft>
                <a:spcPts val="600"/>
              </a:spcAft>
            </a:pPr>
            <a:r>
              <a:rPr lang="en-GB" sz="3800" dirty="0"/>
              <a:t>Agency not an individual ‘trait’ – agency (and vulnerability) depend upon other people and the power relationships between these persons.</a:t>
            </a:r>
          </a:p>
          <a:p>
            <a:pPr marL="0" indent="0">
              <a:lnSpc>
                <a:spcPct val="110000"/>
              </a:lnSpc>
              <a:buNone/>
            </a:pPr>
            <a:r>
              <a:rPr lang="en-GB" sz="3800" i="1" dirty="0"/>
              <a:t>“Young people ‘make decisions in context of their relationships, obligations, changing household and [</a:t>
            </a:r>
            <a:r>
              <a:rPr lang="en-GB" sz="3800" i="1" u="sng" dirty="0"/>
              <a:t>CRUCIALLY] </a:t>
            </a:r>
            <a:r>
              <a:rPr lang="en-GB" sz="3800" i="1" dirty="0"/>
              <a:t>their societal circumstances.” </a:t>
            </a:r>
            <a:r>
              <a:rPr lang="en-GB" sz="3800" dirty="0"/>
              <a:t>(Crivello, Vu &amp; Vennam 2014)</a:t>
            </a:r>
          </a:p>
          <a:p>
            <a:pPr marL="0" indent="0">
              <a:buNone/>
            </a:pPr>
            <a:endParaRPr lang="en-GB" sz="1800" b="1" dirty="0">
              <a:solidFill>
                <a:srgbClr val="0070C0"/>
              </a:solidFill>
            </a:endParaRPr>
          </a:p>
          <a:p>
            <a:pPr marL="0" indent="0">
              <a:buNone/>
            </a:pPr>
            <a:endParaRPr lang="en-GB" sz="1800" b="1"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45626" y="1324002"/>
            <a:ext cx="2819017" cy="48021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357" y="4440905"/>
            <a:ext cx="3275623" cy="2186186"/>
          </a:xfrm>
          <a:prstGeom prst="rect">
            <a:avLst/>
          </a:prstGeom>
        </p:spPr>
      </p:pic>
      <p:sp>
        <p:nvSpPr>
          <p:cNvPr id="7" name="TextBox 6">
            <a:extLst>
              <a:ext uri="{FF2B5EF4-FFF2-40B4-BE49-F238E27FC236}">
                <a16:creationId xmlns:a16="http://schemas.microsoft.com/office/drawing/2014/main" id="{3B31C890-5C9B-882B-EEE4-94C359518C07}"/>
              </a:ext>
            </a:extLst>
          </p:cNvPr>
          <p:cNvSpPr txBox="1"/>
          <p:nvPr/>
        </p:nvSpPr>
        <p:spPr>
          <a:xfrm>
            <a:off x="3964771" y="4440905"/>
            <a:ext cx="4229805" cy="2031325"/>
          </a:xfrm>
          <a:prstGeom prst="rect">
            <a:avLst/>
          </a:prstGeom>
          <a:noFill/>
        </p:spPr>
        <p:txBody>
          <a:bodyPr wrap="square" rtlCol="0">
            <a:spAutoFit/>
          </a:bodyPr>
          <a:lstStyle/>
          <a:p>
            <a:r>
              <a:rPr lang="en-GB" sz="1800" dirty="0"/>
              <a:t>India: Educating young  men and women about contraception and early parenthood seen as enhancing agency, but in context where decisions about fertility are influenced by family and community, effectiveness of these efforts is inhibited.</a:t>
            </a:r>
          </a:p>
          <a:p>
            <a:endParaRPr lang="en-US" dirty="0"/>
          </a:p>
        </p:txBody>
      </p:sp>
    </p:spTree>
    <p:extLst>
      <p:ext uri="{BB962C8B-B14F-4D97-AF65-F5344CB8AC3E}">
        <p14:creationId xmlns:p14="http://schemas.microsoft.com/office/powerpoint/2010/main" val="71405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74638"/>
            <a:ext cx="11059886" cy="815609"/>
          </a:xfrm>
        </p:spPr>
        <p:txBody>
          <a:bodyPr>
            <a:normAutofit/>
          </a:bodyPr>
          <a:lstStyle/>
          <a:p>
            <a:pPr algn="l"/>
            <a:r>
              <a:rPr lang="en-GB" sz="4000" dirty="0">
                <a:solidFill>
                  <a:schemeClr val="tx2">
                    <a:lumMod val="75000"/>
                  </a:schemeClr>
                </a:solidFill>
              </a:rPr>
              <a:t>Constrained Agency</a:t>
            </a:r>
          </a:p>
        </p:txBody>
      </p:sp>
      <p:sp>
        <p:nvSpPr>
          <p:cNvPr id="3" name="Content Placeholder 2"/>
          <p:cNvSpPr>
            <a:spLocks noGrp="1"/>
          </p:cNvSpPr>
          <p:nvPr>
            <p:ph idx="1"/>
          </p:nvPr>
        </p:nvSpPr>
        <p:spPr>
          <a:xfrm>
            <a:off x="773723" y="1090247"/>
            <a:ext cx="10638691" cy="4853356"/>
          </a:xfrm>
        </p:spPr>
        <p:txBody>
          <a:bodyPr>
            <a:normAutofit/>
          </a:bodyPr>
          <a:lstStyle/>
          <a:p>
            <a:pPr>
              <a:lnSpc>
                <a:spcPct val="150000"/>
              </a:lnSpc>
            </a:pPr>
            <a:r>
              <a:rPr lang="en-GB" sz="1800" dirty="0"/>
              <a:t>Children and young people are able to exercise agency differently under different circumstances </a:t>
            </a:r>
          </a:p>
          <a:p>
            <a:pPr>
              <a:lnSpc>
                <a:spcPct val="150000"/>
              </a:lnSpc>
            </a:pPr>
            <a:r>
              <a:rPr lang="en-GB" sz="1800" dirty="0"/>
              <a:t>Agency as ‘thicker’ or ‘thinner’ over time, space and across different relationships</a:t>
            </a:r>
          </a:p>
          <a:p>
            <a:pPr>
              <a:lnSpc>
                <a:spcPct val="150000"/>
              </a:lnSpc>
            </a:pPr>
            <a:r>
              <a:rPr lang="en-GB" sz="1800" dirty="0"/>
              <a:t>Continuum of agency – </a:t>
            </a:r>
            <a:r>
              <a:rPr lang="en-GB" sz="1800" i="1" dirty="0"/>
              <a:t>depends on opportunities and constraints, created and expected identities, positions of power, </a:t>
            </a:r>
            <a:r>
              <a:rPr lang="en-GB" sz="1800" i="1" dirty="0" err="1"/>
              <a:t>lifecourse</a:t>
            </a:r>
            <a:r>
              <a:rPr lang="en-GB" sz="1800" i="1" dirty="0"/>
              <a:t> stage, and emotions and wellbeing” </a:t>
            </a:r>
            <a:r>
              <a:rPr lang="en-GB" sz="1800" dirty="0"/>
              <a:t>(Robson et al. 2007)</a:t>
            </a:r>
          </a:p>
          <a:p>
            <a:endParaRPr lang="en-GB" sz="1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1" r="-1057" b="81500"/>
          <a:stretch/>
        </p:blipFill>
        <p:spPr>
          <a:xfrm>
            <a:off x="-1" y="2946697"/>
            <a:ext cx="5995851" cy="3812515"/>
          </a:xfrm>
          <a:prstGeom prst="rect">
            <a:avLst/>
          </a:prstGeom>
        </p:spPr>
      </p:pic>
      <p:sp>
        <p:nvSpPr>
          <p:cNvPr id="5" name="TextBox 4">
            <a:extLst>
              <a:ext uri="{FF2B5EF4-FFF2-40B4-BE49-F238E27FC236}">
                <a16:creationId xmlns:a16="http://schemas.microsoft.com/office/drawing/2014/main" id="{B7E468AC-50D9-60E9-2CFA-4326F3FC6E49}"/>
              </a:ext>
            </a:extLst>
          </p:cNvPr>
          <p:cNvSpPr txBox="1"/>
          <p:nvPr/>
        </p:nvSpPr>
        <p:spPr>
          <a:xfrm>
            <a:off x="6479177" y="3421793"/>
            <a:ext cx="5394960" cy="2862322"/>
          </a:xfrm>
          <a:prstGeom prst="rect">
            <a:avLst/>
          </a:prstGeom>
          <a:noFill/>
        </p:spPr>
        <p:txBody>
          <a:bodyPr wrap="square" rtlCol="0">
            <a:spAutoFit/>
          </a:bodyPr>
          <a:lstStyle/>
          <a:p>
            <a:r>
              <a:rPr lang="en-GB" sz="1800" b="1" dirty="0">
                <a:solidFill>
                  <a:schemeClr val="tx2">
                    <a:lumMod val="75000"/>
                  </a:schemeClr>
                </a:solidFill>
              </a:rPr>
              <a:t>Examples:</a:t>
            </a:r>
          </a:p>
          <a:p>
            <a:r>
              <a:rPr lang="en-GB" sz="1800" dirty="0"/>
              <a:t>Children’s work in Ethiopia – choice under extremely constrained financial circumstances to provide for family and improve future employment prospects. </a:t>
            </a:r>
          </a:p>
          <a:p>
            <a:endParaRPr lang="en-GB" sz="1800" dirty="0"/>
          </a:p>
          <a:p>
            <a:r>
              <a:rPr lang="en-GB" sz="1800" dirty="0"/>
              <a:t>Young women exercise agency in India by opting for sterilisation after 2</a:t>
            </a:r>
            <a:r>
              <a:rPr lang="en-GB" sz="1800" baseline="30000" dirty="0"/>
              <a:t>nd</a:t>
            </a:r>
            <a:r>
              <a:rPr lang="en-GB" sz="1800" dirty="0"/>
              <a:t> birth, though the choice is thin since there a few other ways for them to have control over reproductive choices. </a:t>
            </a:r>
          </a:p>
          <a:p>
            <a:endParaRPr lang="en-US" dirty="0"/>
          </a:p>
        </p:txBody>
      </p:sp>
    </p:spTree>
    <p:extLst>
      <p:ext uri="{BB962C8B-B14F-4D97-AF65-F5344CB8AC3E}">
        <p14:creationId xmlns:p14="http://schemas.microsoft.com/office/powerpoint/2010/main" val="74284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algn="l"/>
            <a:r>
              <a:rPr lang="en-US" altLang="ja-JP" b="1" dirty="0">
                <a:solidFill>
                  <a:schemeClr val="tx2"/>
                </a:solidFill>
              </a:rPr>
              <a:t>Lesson Two: Context is Everything</a:t>
            </a:r>
            <a:br>
              <a:rPr lang="en-US" altLang="ja-JP" dirty="0">
                <a:solidFill>
                  <a:schemeClr val="tx2"/>
                </a:solidFill>
              </a:rPr>
            </a:br>
            <a:r>
              <a:rPr lang="en-US" altLang="ja-JP" dirty="0">
                <a:solidFill>
                  <a:schemeClr val="tx2"/>
                </a:solidFill>
              </a:rPr>
              <a:t>Vulnerable to what? Capable of what? What can be done?</a:t>
            </a:r>
            <a:endParaRPr lang="en-US" dirty="0">
              <a:solidFill>
                <a:schemeClr val="tx2"/>
              </a:solidFill>
            </a:endParaRPr>
          </a:p>
        </p:txBody>
      </p:sp>
      <p:pic>
        <p:nvPicPr>
          <p:cNvPr id="52227" name="Picture 6" descr="daughters"/>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l="-47104" r="-47104"/>
          <a:stretch>
            <a:fillRect/>
          </a:stretch>
        </p:blipFill>
        <p:spPr>
          <a:xfrm>
            <a:off x="-489301" y="1612232"/>
            <a:ext cx="5128477" cy="4310521"/>
          </a:xfrm>
        </p:spPr>
      </p:pic>
      <p:sp>
        <p:nvSpPr>
          <p:cNvPr id="52228" name="Rectangle 3"/>
          <p:cNvSpPr>
            <a:spLocks noGrp="1" noChangeArrowheads="1"/>
          </p:cNvSpPr>
          <p:nvPr>
            <p:ph sz="half" idx="2"/>
          </p:nvPr>
        </p:nvSpPr>
        <p:spPr>
          <a:xfrm>
            <a:off x="3404937" y="1612232"/>
            <a:ext cx="8434137" cy="4750467"/>
          </a:xfrm>
        </p:spPr>
        <p:txBody>
          <a:bodyPr>
            <a:normAutofit fontScale="70000" lnSpcReduction="20000"/>
          </a:bodyPr>
          <a:lstStyle/>
          <a:p>
            <a:pPr marL="0" indent="0">
              <a:spcBef>
                <a:spcPts val="600"/>
              </a:spcBef>
              <a:spcAft>
                <a:spcPts val="1800"/>
              </a:spcAft>
              <a:buNone/>
            </a:pPr>
            <a:r>
              <a:rPr lang="en-US" sz="4400" dirty="0"/>
              <a:t>Diagnosing vulnerability</a:t>
            </a:r>
          </a:p>
          <a:p>
            <a:pPr>
              <a:spcAft>
                <a:spcPts val="1800"/>
              </a:spcAft>
            </a:pPr>
            <a:r>
              <a:rPr lang="en-US" sz="3200" dirty="0"/>
              <a:t>What are the specific vulnerabilities that Elena has in this context, at this time?</a:t>
            </a:r>
          </a:p>
          <a:p>
            <a:pPr>
              <a:spcAft>
                <a:spcPts val="1800"/>
              </a:spcAft>
            </a:pPr>
            <a:r>
              <a:rPr lang="en-US" sz="3200" dirty="0"/>
              <a:t>What are the immediate and structural sources of these vulnerabilities?</a:t>
            </a:r>
          </a:p>
          <a:p>
            <a:pPr marL="0" indent="0">
              <a:spcAft>
                <a:spcPts val="1800"/>
              </a:spcAft>
              <a:buNone/>
            </a:pPr>
            <a:r>
              <a:rPr lang="en-US" sz="4400" dirty="0"/>
              <a:t>Developing a strategy for responsible response</a:t>
            </a:r>
          </a:p>
          <a:p>
            <a:pPr>
              <a:spcAft>
                <a:spcPts val="1800"/>
              </a:spcAft>
            </a:pPr>
            <a:r>
              <a:rPr lang="en-GB" sz="3200" dirty="0"/>
              <a:t>What agency, capacities and sources of support might she have?</a:t>
            </a:r>
          </a:p>
          <a:p>
            <a:pPr>
              <a:spcAft>
                <a:spcPts val="1800"/>
              </a:spcAft>
            </a:pPr>
            <a:r>
              <a:rPr lang="en-GB" sz="3200" dirty="0"/>
              <a:t>How might research/ researchers mitigate the risks she experiences or connect her to support?</a:t>
            </a:r>
          </a:p>
        </p:txBody>
      </p:sp>
    </p:spTree>
    <p:extLst>
      <p:ext uri="{BB962C8B-B14F-4D97-AF65-F5344CB8AC3E}">
        <p14:creationId xmlns:p14="http://schemas.microsoft.com/office/powerpoint/2010/main" val="68995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tx2">
                    <a:lumMod val="75000"/>
                  </a:schemeClr>
                </a:solidFill>
              </a:rPr>
              <a:t>Lesson Three: </a:t>
            </a:r>
            <a:r>
              <a:rPr lang="en-US" dirty="0">
                <a:solidFill>
                  <a:schemeClr val="tx2">
                    <a:lumMod val="75000"/>
                  </a:schemeClr>
                </a:solidFill>
              </a:rPr>
              <a:t>Problems with labeling ‘vulnerable populations’?</a:t>
            </a:r>
          </a:p>
        </p:txBody>
      </p:sp>
      <p:sp>
        <p:nvSpPr>
          <p:cNvPr id="3" name="Content Placeholder 2"/>
          <p:cNvSpPr>
            <a:spLocks noGrp="1"/>
          </p:cNvSpPr>
          <p:nvPr>
            <p:ph idx="1"/>
          </p:nvPr>
        </p:nvSpPr>
        <p:spPr>
          <a:xfrm>
            <a:off x="609599" y="1481668"/>
            <a:ext cx="11187289" cy="5023554"/>
          </a:xfrm>
        </p:spPr>
        <p:txBody>
          <a:bodyPr>
            <a:normAutofit/>
          </a:bodyPr>
          <a:lstStyle/>
          <a:p>
            <a:r>
              <a:rPr lang="en-US" b="1" dirty="0"/>
              <a:t>All or nothing:   </a:t>
            </a:r>
            <a:r>
              <a:rPr lang="en-US" dirty="0"/>
              <a:t>leads to unjust exclusion within groups</a:t>
            </a:r>
          </a:p>
          <a:p>
            <a:r>
              <a:rPr lang="en-US" b="1" dirty="0"/>
              <a:t>Too narrow:  </a:t>
            </a:r>
            <a:r>
              <a:rPr lang="en-US" dirty="0"/>
              <a:t>reduces vulnerability to capacity to consent</a:t>
            </a:r>
          </a:p>
          <a:p>
            <a:r>
              <a:rPr lang="en-US" b="1" dirty="0"/>
              <a:t>Too broad:  </a:t>
            </a:r>
            <a:r>
              <a:rPr lang="en-US" dirty="0"/>
              <a:t>empty meaning, fails to address </a:t>
            </a:r>
          </a:p>
          <a:p>
            <a:pPr lvl="1"/>
            <a:r>
              <a:rPr lang="en-US" dirty="0"/>
              <a:t>context specific and situational nature of vulnerability</a:t>
            </a:r>
          </a:p>
          <a:p>
            <a:pPr lvl="1"/>
            <a:r>
              <a:rPr lang="en-US" dirty="0"/>
              <a:t>sources of vulnerability</a:t>
            </a:r>
          </a:p>
          <a:p>
            <a:pPr lvl="1"/>
            <a:r>
              <a:rPr lang="en-US" dirty="0"/>
              <a:t>degrees of vulnerability</a:t>
            </a:r>
          </a:p>
          <a:p>
            <a:r>
              <a:rPr lang="en-US" b="1" dirty="0" err="1"/>
              <a:t>Stigmatising</a:t>
            </a:r>
            <a:r>
              <a:rPr lang="en-US" b="1" dirty="0"/>
              <a:t>: </a:t>
            </a:r>
            <a:r>
              <a:rPr lang="en-US" dirty="0"/>
              <a:t>leads to stereotypes and discrimination</a:t>
            </a:r>
          </a:p>
          <a:p>
            <a:r>
              <a:rPr lang="en-US" b="1" dirty="0"/>
              <a:t>Paternalistic:  </a:t>
            </a:r>
            <a:r>
              <a:rPr lang="en-US" dirty="0"/>
              <a:t>fails to respect persons, insulting, overprotective </a:t>
            </a:r>
          </a:p>
          <a:p>
            <a:r>
              <a:rPr lang="en-US" b="1" dirty="0"/>
              <a:t>Blind spots: </a:t>
            </a:r>
            <a:r>
              <a:rPr lang="en-US" dirty="0"/>
              <a:t>Hidden vulnerabilities in otherwise “regular” populations?</a:t>
            </a:r>
          </a:p>
          <a:p>
            <a:pPr>
              <a:buNone/>
            </a:pPr>
            <a:r>
              <a:rPr lang="en-US" sz="2000" dirty="0"/>
              <a:t>     (Rogers, </a:t>
            </a:r>
            <a:r>
              <a:rPr lang="en-US" sz="2000" dirty="0" err="1"/>
              <a:t>MacKenzie</a:t>
            </a:r>
            <a:r>
              <a:rPr lang="en-US" sz="2000" dirty="0"/>
              <a:t>, </a:t>
            </a:r>
            <a:r>
              <a:rPr lang="en-US" sz="2000" dirty="0" err="1"/>
              <a:t>Dodds</a:t>
            </a:r>
            <a:r>
              <a:rPr lang="en-US" sz="2000" dirty="0"/>
              <a:t> 2016)</a:t>
            </a:r>
          </a:p>
          <a:p>
            <a:pPr>
              <a:buNone/>
            </a:pPr>
            <a:r>
              <a:rPr lang="en-US" dirty="0"/>
              <a:t>   </a:t>
            </a:r>
            <a:r>
              <a:rPr lang="en-US" sz="2000" dirty="0"/>
              <a:t>	</a:t>
            </a:r>
          </a:p>
          <a:p>
            <a:endParaRPr lang="en-US" dirty="0"/>
          </a:p>
        </p:txBody>
      </p:sp>
    </p:spTree>
    <p:extLst>
      <p:ext uri="{BB962C8B-B14F-4D97-AF65-F5344CB8AC3E}">
        <p14:creationId xmlns:p14="http://schemas.microsoft.com/office/powerpoint/2010/main" val="13324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The problem of exclusion</a:t>
            </a:r>
            <a:br>
              <a:rPr lang="en-GB" dirty="0"/>
            </a:br>
            <a:r>
              <a:rPr lang="en-GB" dirty="0"/>
              <a:t>Example: Pregnant Women</a:t>
            </a:r>
          </a:p>
        </p:txBody>
      </p:sp>
      <p:sp>
        <p:nvSpPr>
          <p:cNvPr id="3" name="Content Placeholder 2"/>
          <p:cNvSpPr>
            <a:spLocks noGrp="1"/>
          </p:cNvSpPr>
          <p:nvPr>
            <p:ph idx="1"/>
          </p:nvPr>
        </p:nvSpPr>
        <p:spPr>
          <a:xfrm>
            <a:off x="609600" y="1600201"/>
            <a:ext cx="11151029" cy="4525963"/>
          </a:xfrm>
        </p:spPr>
        <p:txBody>
          <a:bodyPr>
            <a:normAutofit/>
          </a:bodyPr>
          <a:lstStyle/>
          <a:p>
            <a:r>
              <a:rPr lang="en-GB" dirty="0"/>
              <a:t>Pregnant women are often considered ‘vulnerable’ and routinely excluded from clinical trials by default</a:t>
            </a:r>
          </a:p>
          <a:p>
            <a:r>
              <a:rPr lang="en-GB" dirty="0"/>
              <a:t>Consequently, very little is known about whether routine medicines or vaccines are safe for them to use</a:t>
            </a:r>
          </a:p>
          <a:p>
            <a:r>
              <a:rPr lang="en-GB" dirty="0"/>
              <a:t>But: </a:t>
            </a:r>
            <a:r>
              <a:rPr lang="en-GB" b="1" dirty="0"/>
              <a:t>Sick women get pregnant and pregnant women get sick! </a:t>
            </a:r>
            <a:r>
              <a:rPr lang="en-GB" sz="2000" i="1" dirty="0"/>
              <a:t>(Maggie Little, Georgetown University)</a:t>
            </a:r>
          </a:p>
          <a:p>
            <a:r>
              <a:rPr lang="en-GB" dirty="0"/>
              <a:t>The COVID-19 Pandemic has highlighted the issues for research in pregnancy and the the need to overcome barriers to inclusion</a:t>
            </a:r>
          </a:p>
          <a:p>
            <a:pPr>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84299" y="116633"/>
            <a:ext cx="3333524" cy="1259847"/>
          </a:xfrm>
          <a:prstGeom prst="rect">
            <a:avLst/>
          </a:prstGeom>
        </p:spPr>
      </p:pic>
    </p:spTree>
    <p:extLst>
      <p:ext uri="{BB962C8B-B14F-4D97-AF65-F5344CB8AC3E}">
        <p14:creationId xmlns:p14="http://schemas.microsoft.com/office/powerpoint/2010/main" val="9551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9CAF-7E7D-DC00-07E3-6C4D942B61E7}"/>
              </a:ext>
            </a:extLst>
          </p:cNvPr>
          <p:cNvSpPr>
            <a:spLocks noGrp="1"/>
          </p:cNvSpPr>
          <p:nvPr>
            <p:ph type="title"/>
          </p:nvPr>
        </p:nvSpPr>
        <p:spPr/>
        <p:txBody>
          <a:bodyPr/>
          <a:lstStyle/>
          <a:p>
            <a:pPr algn="l"/>
            <a:r>
              <a:rPr lang="en-US" b="1" dirty="0">
                <a:solidFill>
                  <a:schemeClr val="tx2">
                    <a:lumMod val="75000"/>
                  </a:schemeClr>
                </a:solidFill>
              </a:rPr>
              <a:t>Lesson Four: </a:t>
            </a:r>
            <a:r>
              <a:rPr lang="en-US" dirty="0">
                <a:solidFill>
                  <a:schemeClr val="tx2">
                    <a:lumMod val="75000"/>
                  </a:schemeClr>
                </a:solidFill>
              </a:rPr>
              <a:t>Vulnerability is layered, intersectional and often has structural causes</a:t>
            </a:r>
          </a:p>
        </p:txBody>
      </p:sp>
      <p:pic>
        <p:nvPicPr>
          <p:cNvPr id="7172" name="Picture 4" descr="FBI Sex Trafficking Operation Cross Country XI Recovers 84 Children:  Trusted Adults Can Help Prevent Trafficking | The Administration for  Children and Families">
            <a:extLst>
              <a:ext uri="{FF2B5EF4-FFF2-40B4-BE49-F238E27FC236}">
                <a16:creationId xmlns:a16="http://schemas.microsoft.com/office/drawing/2014/main" id="{3377E213-CEAC-D57A-8586-42E9981B3F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2655" y="1417638"/>
            <a:ext cx="8409893"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5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606" y="257577"/>
            <a:ext cx="10906793" cy="1160061"/>
          </a:xfrm>
        </p:spPr>
        <p:txBody>
          <a:bodyPr/>
          <a:lstStyle/>
          <a:p>
            <a:pPr algn="l"/>
            <a:r>
              <a:rPr lang="en-US" dirty="0">
                <a:solidFill>
                  <a:schemeClr val="tx2">
                    <a:lumMod val="75000"/>
                  </a:schemeClr>
                </a:solidFill>
              </a:rPr>
              <a:t>Vulnerability understood as…</a:t>
            </a:r>
          </a:p>
        </p:txBody>
      </p:sp>
      <p:sp>
        <p:nvSpPr>
          <p:cNvPr id="3" name="Content Placeholder 2"/>
          <p:cNvSpPr>
            <a:spLocks noGrp="1"/>
          </p:cNvSpPr>
          <p:nvPr>
            <p:ph sz="half" idx="1"/>
          </p:nvPr>
        </p:nvSpPr>
        <p:spPr/>
        <p:txBody>
          <a:bodyPr>
            <a:normAutofit/>
          </a:bodyPr>
          <a:lstStyle/>
          <a:p>
            <a:pPr>
              <a:buNone/>
            </a:pPr>
            <a:r>
              <a:rPr lang="en-GB" sz="2400" dirty="0"/>
              <a:t>  </a:t>
            </a:r>
            <a:endParaRPr lang="en-GB" sz="2400" dirty="0">
              <a:solidFill>
                <a:schemeClr val="bg2">
                  <a:lumMod val="25000"/>
                </a:schemeClr>
              </a:solidFill>
            </a:endParaRPr>
          </a:p>
        </p:txBody>
      </p:sp>
      <p:sp>
        <p:nvSpPr>
          <p:cNvPr id="5" name="TextBox 4"/>
          <p:cNvSpPr txBox="1"/>
          <p:nvPr/>
        </p:nvSpPr>
        <p:spPr>
          <a:xfrm>
            <a:off x="6475930" y="4632684"/>
            <a:ext cx="4869950" cy="300082"/>
          </a:xfrm>
          <a:prstGeom prst="rect">
            <a:avLst/>
          </a:prstGeom>
          <a:noFill/>
        </p:spPr>
        <p:txBody>
          <a:bodyPr wrap="square" rtlCol="0">
            <a:spAutoFit/>
          </a:bodyPr>
          <a:lstStyle/>
          <a:p>
            <a:r>
              <a:rPr lang="en-US" sz="1350" dirty="0"/>
              <a:t>Children in a Syrian refugee camp</a:t>
            </a:r>
          </a:p>
        </p:txBody>
      </p:sp>
      <p:sp>
        <p:nvSpPr>
          <p:cNvPr id="6" name="Rectangle 5"/>
          <p:cNvSpPr/>
          <p:nvPr/>
        </p:nvSpPr>
        <p:spPr>
          <a:xfrm>
            <a:off x="675606" y="1970359"/>
            <a:ext cx="5572259" cy="3785652"/>
          </a:xfrm>
          <a:prstGeom prst="rect">
            <a:avLst/>
          </a:prstGeom>
        </p:spPr>
        <p:txBody>
          <a:bodyPr wrap="square">
            <a:spAutoFit/>
          </a:bodyPr>
          <a:lstStyle/>
          <a:p>
            <a:pPr>
              <a:buNone/>
            </a:pPr>
            <a:r>
              <a:rPr lang="en-GB" sz="2400" dirty="0">
                <a:solidFill>
                  <a:schemeClr val="tx1">
                    <a:lumMod val="75000"/>
                    <a:lumOff val="25000"/>
                  </a:schemeClr>
                </a:solidFill>
              </a:rPr>
              <a:t>Persons, families, groups who by virtue of their circumstance, or physical, social, political, or psychological conditions, may be especially </a:t>
            </a:r>
            <a:r>
              <a:rPr lang="en-GB" sz="2400" b="1" dirty="0">
                <a:solidFill>
                  <a:schemeClr val="tx1">
                    <a:lumMod val="75000"/>
                    <a:lumOff val="25000"/>
                  </a:schemeClr>
                </a:solidFill>
              </a:rPr>
              <a:t>susceptible to harms, ill-health, and coercion or exploitation by others</a:t>
            </a:r>
            <a:r>
              <a:rPr lang="en-GB" sz="2400" dirty="0">
                <a:solidFill>
                  <a:schemeClr val="tx1">
                    <a:lumMod val="75000"/>
                    <a:lumOff val="25000"/>
                  </a:schemeClr>
                </a:solidFill>
              </a:rPr>
              <a:t>. </a:t>
            </a:r>
          </a:p>
          <a:p>
            <a:pPr>
              <a:buNone/>
            </a:pPr>
            <a:endParaRPr lang="en-GB" sz="2400" dirty="0">
              <a:solidFill>
                <a:schemeClr val="tx1">
                  <a:lumMod val="75000"/>
                  <a:lumOff val="25000"/>
                </a:schemeClr>
              </a:solidFill>
            </a:endParaRPr>
          </a:p>
          <a:p>
            <a:pPr>
              <a:buNone/>
            </a:pPr>
            <a:endParaRPr lang="en-GB" sz="2400" dirty="0">
              <a:solidFill>
                <a:schemeClr val="tx1">
                  <a:lumMod val="75000"/>
                  <a:lumOff val="25000"/>
                </a:schemeClr>
              </a:solidFill>
            </a:endParaRPr>
          </a:p>
          <a:p>
            <a:pPr>
              <a:buNone/>
            </a:pPr>
            <a:r>
              <a:rPr lang="en-GB" sz="2400" dirty="0">
                <a:solidFill>
                  <a:schemeClr val="tx1">
                    <a:lumMod val="75000"/>
                    <a:lumOff val="25000"/>
                  </a:schemeClr>
                </a:solidFill>
              </a:rPr>
              <a:t>Less able to protect their own interests and may be in need of greater protections.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462846" y="1600204"/>
            <a:ext cx="5281612" cy="2999955"/>
          </a:xfrm>
        </p:spPr>
      </p:pic>
    </p:spTree>
    <p:extLst>
      <p:ext uri="{BB962C8B-B14F-4D97-AF65-F5344CB8AC3E}">
        <p14:creationId xmlns:p14="http://schemas.microsoft.com/office/powerpoint/2010/main" val="174364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8551"/>
          <a:stretch/>
        </p:blipFill>
        <p:spPr>
          <a:xfrm>
            <a:off x="7817583" y="10"/>
            <a:ext cx="4374417"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r="-2" b="3441"/>
          <a:stretch/>
        </p:blipFill>
        <p:spPr>
          <a:xfrm>
            <a:off x="35723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r="2" b="3751"/>
          <a:stretch/>
        </p:blipFill>
        <p:spPr>
          <a:xfrm>
            <a:off x="362535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4" name="Title 3"/>
          <p:cNvSpPr>
            <a:spLocks noGrp="1"/>
          </p:cNvSpPr>
          <p:nvPr>
            <p:ph type="ctrTitle"/>
          </p:nvPr>
        </p:nvSpPr>
        <p:spPr>
          <a:xfrm>
            <a:off x="266700" y="1981200"/>
            <a:ext cx="3909720" cy="3077497"/>
          </a:xfrm>
        </p:spPr>
        <p:txBody>
          <a:bodyPr>
            <a:normAutofit fontScale="90000"/>
          </a:bodyPr>
          <a:lstStyle/>
          <a:p>
            <a:pPr algn="l">
              <a:spcBef>
                <a:spcPts val="1000"/>
              </a:spcBef>
            </a:pPr>
            <a:br>
              <a:rPr lang="en-US" sz="4400" b="1" dirty="0">
                <a:solidFill>
                  <a:schemeClr val="tx2"/>
                </a:solidFill>
                <a:ea typeface="+mn-ea"/>
                <a:cs typeface="Arial" panose="020B0604020202020204" pitchFamily="34" charset="0"/>
              </a:rPr>
            </a:br>
            <a:r>
              <a:rPr lang="en-US" sz="4400" dirty="0">
                <a:solidFill>
                  <a:schemeClr val="tx2"/>
                </a:solidFill>
                <a:ea typeface="+mn-ea"/>
                <a:cs typeface="Arial" panose="020B0604020202020204" pitchFamily="34" charset="0"/>
              </a:rPr>
              <a:t>Migrant women’s experiences of </a:t>
            </a:r>
            <a:r>
              <a:rPr lang="en-GB" sz="4400" dirty="0">
                <a:solidFill>
                  <a:schemeClr val="tx2"/>
                </a:solidFill>
                <a:ea typeface="+mn-ea"/>
                <a:cs typeface="Arial" panose="020B0604020202020204" pitchFamily="34" charset="0"/>
              </a:rPr>
              <a:t>s</a:t>
            </a:r>
            <a:r>
              <a:rPr lang="en-GB" sz="4400" dirty="0">
                <a:solidFill>
                  <a:schemeClr val="tx2"/>
                </a:solidFill>
              </a:rPr>
              <a:t>tructural vulnerabilities in daily living at the Thai-Myanmar border</a:t>
            </a:r>
            <a:endParaRPr lang="en-US" sz="4400" dirty="0">
              <a:solidFill>
                <a:schemeClr val="tx2"/>
              </a:solidFill>
              <a:ea typeface="+mn-ea"/>
              <a:cs typeface="Arial" panose="020B0604020202020204" pitchFamily="34" charset="0"/>
            </a:endParaRPr>
          </a:p>
        </p:txBody>
      </p:sp>
      <p:pic>
        <p:nvPicPr>
          <p:cNvPr id="20" name="Picture 19" descr="Reach-Banner-RGB copy.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87573" y="0"/>
            <a:ext cx="2404427" cy="652529"/>
          </a:xfrm>
          <a:prstGeom prst="rect">
            <a:avLst/>
          </a:prstGeom>
        </p:spPr>
      </p:pic>
    </p:spTree>
    <p:extLst>
      <p:ext uri="{BB962C8B-B14F-4D97-AF65-F5344CB8AC3E}">
        <p14:creationId xmlns:p14="http://schemas.microsoft.com/office/powerpoint/2010/main" val="74814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C571E-E7DA-653F-C257-D5660FC32D96}"/>
              </a:ext>
            </a:extLst>
          </p:cNvPr>
          <p:cNvSpPr>
            <a:spLocks noGrp="1"/>
          </p:cNvSpPr>
          <p:nvPr>
            <p:ph idx="1"/>
          </p:nvPr>
        </p:nvSpPr>
        <p:spPr>
          <a:xfrm>
            <a:off x="838200" y="1825625"/>
            <a:ext cx="2788578" cy="3383373"/>
          </a:xfrm>
        </p:spPr>
        <p:txBody>
          <a:bodyPr/>
          <a:lstStyle/>
          <a:p>
            <a:pPr marL="0" indent="0">
              <a:buNone/>
            </a:pPr>
            <a:r>
              <a:rPr lang="en-GB" b="1" dirty="0">
                <a:solidFill>
                  <a:schemeClr val="tx2">
                    <a:lumMod val="75000"/>
                  </a:schemeClr>
                </a:solidFill>
                <a:cs typeface="Arial" panose="020B0604020202020204" pitchFamily="34" charset="0"/>
              </a:rPr>
              <a:t>Daily experience of layered vulnerabilities, with structural drivers, but also agency &amp; resourcefulness</a:t>
            </a:r>
            <a:endParaRPr lang="x-none" dirty="0"/>
          </a:p>
        </p:txBody>
      </p:sp>
      <p:pic>
        <p:nvPicPr>
          <p:cNvPr id="5" name="Picture 4">
            <a:extLst>
              <a:ext uri="{FF2B5EF4-FFF2-40B4-BE49-F238E27FC236}">
                <a16:creationId xmlns:a16="http://schemas.microsoft.com/office/drawing/2014/main" id="{F0041F8C-BCFC-4340-92E8-4FA9823FA896}"/>
              </a:ext>
            </a:extLst>
          </p:cNvPr>
          <p:cNvPicPr>
            <a:picLocks noChangeAspect="1"/>
          </p:cNvPicPr>
          <p:nvPr/>
        </p:nvPicPr>
        <p:blipFill>
          <a:blip r:embed="rId2"/>
          <a:stretch>
            <a:fillRect/>
          </a:stretch>
        </p:blipFill>
        <p:spPr>
          <a:xfrm>
            <a:off x="3740391" y="645457"/>
            <a:ext cx="8047230" cy="5282284"/>
          </a:xfrm>
          <a:prstGeom prst="rect">
            <a:avLst/>
          </a:prstGeom>
        </p:spPr>
      </p:pic>
      <p:sp>
        <p:nvSpPr>
          <p:cNvPr id="4" name="TextBox 3">
            <a:extLst>
              <a:ext uri="{FF2B5EF4-FFF2-40B4-BE49-F238E27FC236}">
                <a16:creationId xmlns:a16="http://schemas.microsoft.com/office/drawing/2014/main" id="{661AAB6F-C42E-DECC-9143-F22009CB5BBD}"/>
              </a:ext>
            </a:extLst>
          </p:cNvPr>
          <p:cNvSpPr txBox="1"/>
          <p:nvPr/>
        </p:nvSpPr>
        <p:spPr>
          <a:xfrm>
            <a:off x="178525" y="6211669"/>
            <a:ext cx="11834949" cy="584775"/>
          </a:xfrm>
          <a:prstGeom prst="rect">
            <a:avLst/>
          </a:prstGeom>
          <a:noFill/>
        </p:spPr>
        <p:txBody>
          <a:bodyPr wrap="square" rtlCol="0">
            <a:spAutoFit/>
          </a:bodyPr>
          <a:lstStyle/>
          <a:p>
            <a:r>
              <a:rPr lang="en-US" sz="1600" dirty="0" err="1"/>
              <a:t>Khirikoekkong</a:t>
            </a:r>
            <a:r>
              <a:rPr lang="en-GB" sz="1600" dirty="0"/>
              <a:t> et al., “Research ethics in context: Understanding the vulnerabilities, agency and resourcefulness of research participants living along the Thai-Myanmar border”, </a:t>
            </a:r>
            <a:r>
              <a:rPr lang="en-GB" sz="1600" i="1" dirty="0"/>
              <a:t>International Health</a:t>
            </a:r>
            <a:r>
              <a:rPr lang="en-GB" sz="1600" dirty="0"/>
              <a:t> </a:t>
            </a:r>
            <a:r>
              <a:rPr lang="en-US" sz="1600" b="0" i="0" u="none" strike="noStrike" dirty="0">
                <a:solidFill>
                  <a:srgbClr val="212121"/>
                </a:solidFill>
                <a:effectLst/>
              </a:rPr>
              <a:t>12(6): 551–559. </a:t>
            </a:r>
            <a:r>
              <a:rPr lang="en-GB" sz="1600" dirty="0"/>
              <a:t>2020.  </a:t>
            </a:r>
          </a:p>
        </p:txBody>
      </p:sp>
    </p:spTree>
    <p:extLst>
      <p:ext uri="{BB962C8B-B14F-4D97-AF65-F5344CB8AC3E}">
        <p14:creationId xmlns:p14="http://schemas.microsoft.com/office/powerpoint/2010/main" val="23188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3FC2-ABC4-14FB-0550-36EA5835438C}"/>
              </a:ext>
            </a:extLst>
          </p:cNvPr>
          <p:cNvSpPr>
            <a:spLocks noGrp="1"/>
          </p:cNvSpPr>
          <p:nvPr>
            <p:ph type="title"/>
          </p:nvPr>
        </p:nvSpPr>
        <p:spPr/>
        <p:txBody>
          <a:bodyPr>
            <a:normAutofit/>
          </a:bodyPr>
          <a:lstStyle/>
          <a:p>
            <a:pPr algn="l"/>
            <a:r>
              <a:rPr lang="en-US" b="1" dirty="0">
                <a:solidFill>
                  <a:schemeClr val="tx2">
                    <a:lumMod val="75000"/>
                  </a:schemeClr>
                </a:solidFill>
              </a:rPr>
              <a:t>Lesson Five – </a:t>
            </a:r>
            <a:r>
              <a:rPr lang="en-US" dirty="0">
                <a:solidFill>
                  <a:schemeClr val="tx2">
                    <a:lumMod val="75000"/>
                  </a:schemeClr>
                </a:solidFill>
              </a:rPr>
              <a:t>It is essential to consider power relations when we think about vulnerability and our responses</a:t>
            </a:r>
          </a:p>
        </p:txBody>
      </p:sp>
      <p:sp>
        <p:nvSpPr>
          <p:cNvPr id="5" name="Text Placeholder 4">
            <a:extLst>
              <a:ext uri="{FF2B5EF4-FFF2-40B4-BE49-F238E27FC236}">
                <a16:creationId xmlns:a16="http://schemas.microsoft.com/office/drawing/2014/main" id="{8BBD8CD6-D019-751C-1F7B-5B6CE9BCDF58}"/>
              </a:ext>
            </a:extLst>
          </p:cNvPr>
          <p:cNvSpPr>
            <a:spLocks noGrp="1"/>
          </p:cNvSpPr>
          <p:nvPr>
            <p:ph type="body" idx="1"/>
          </p:nvPr>
        </p:nvSpPr>
        <p:spPr>
          <a:xfrm>
            <a:off x="745566" y="1535112"/>
            <a:ext cx="5250951" cy="929117"/>
          </a:xfrm>
        </p:spPr>
        <p:txBody>
          <a:bodyPr>
            <a:normAutofit/>
          </a:bodyPr>
          <a:lstStyle/>
          <a:p>
            <a:r>
              <a:rPr lang="en-US" sz="2400" dirty="0">
                <a:solidFill>
                  <a:schemeClr val="tx2">
                    <a:lumMod val="75000"/>
                  </a:schemeClr>
                </a:solidFill>
              </a:rPr>
              <a:t>Vulnerability as Victim in Need of Rescue</a:t>
            </a:r>
            <a:endParaRPr lang="en-US" sz="2400" dirty="0"/>
          </a:p>
        </p:txBody>
      </p:sp>
      <p:sp>
        <p:nvSpPr>
          <p:cNvPr id="7" name="Text Placeholder 6">
            <a:extLst>
              <a:ext uri="{FF2B5EF4-FFF2-40B4-BE49-F238E27FC236}">
                <a16:creationId xmlns:a16="http://schemas.microsoft.com/office/drawing/2014/main" id="{B763BC84-1A7D-D936-B3B0-B27A1D0504C2}"/>
              </a:ext>
            </a:extLst>
          </p:cNvPr>
          <p:cNvSpPr>
            <a:spLocks noGrp="1"/>
          </p:cNvSpPr>
          <p:nvPr>
            <p:ph type="body" sz="quarter" idx="3"/>
          </p:nvPr>
        </p:nvSpPr>
        <p:spPr>
          <a:xfrm>
            <a:off x="6332962" y="1648867"/>
            <a:ext cx="5389033" cy="815362"/>
          </a:xfrm>
        </p:spPr>
        <p:txBody>
          <a:bodyPr>
            <a:noAutofit/>
          </a:bodyPr>
          <a:lstStyle/>
          <a:p>
            <a:r>
              <a:rPr lang="en-US" sz="2400" dirty="0"/>
              <a:t>Making Oneself Vulnerable – Vulnerability as Bravery</a:t>
            </a:r>
          </a:p>
        </p:txBody>
      </p:sp>
      <p:pic>
        <p:nvPicPr>
          <p:cNvPr id="9" name="Picture 2" descr="Rollovers Do Not Always Mean a Dog Is Afraid or Submissive | Psychology  Today">
            <a:extLst>
              <a:ext uri="{FF2B5EF4-FFF2-40B4-BE49-F238E27FC236}">
                <a16:creationId xmlns:a16="http://schemas.microsoft.com/office/drawing/2014/main" id="{1955C6FF-49AC-357F-B661-BB0469F81467}"/>
              </a:ext>
            </a:extLst>
          </p:cNvPr>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bwMode="auto">
          <a:xfrm>
            <a:off x="6326317" y="2438783"/>
            <a:ext cx="5286964" cy="35117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ait, What? No Duty to Rescue - Life of the Law">
            <a:extLst>
              <a:ext uri="{FF2B5EF4-FFF2-40B4-BE49-F238E27FC236}">
                <a16:creationId xmlns:a16="http://schemas.microsoft.com/office/drawing/2014/main" id="{C59D8E9E-BE26-64DD-5E5F-9E8A743D1EC0}"/>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745566" y="2464230"/>
            <a:ext cx="5286964" cy="348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61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C46AA3-938C-7496-CD57-DAE8B499F97F}"/>
              </a:ext>
            </a:extLst>
          </p:cNvPr>
          <p:cNvSpPr>
            <a:spLocks noGrp="1"/>
          </p:cNvSpPr>
          <p:nvPr>
            <p:ph sz="half" idx="2"/>
          </p:nvPr>
        </p:nvSpPr>
        <p:spPr>
          <a:xfrm>
            <a:off x="4644188" y="385012"/>
            <a:ext cx="7206917" cy="6292514"/>
          </a:xfrm>
        </p:spPr>
        <p:txBody>
          <a:bodyPr>
            <a:normAutofit lnSpcReduction="10000"/>
          </a:bodyPr>
          <a:lstStyle/>
          <a:p>
            <a:pPr marL="0" indent="0" fontAlgn="base">
              <a:buNone/>
            </a:pPr>
            <a:endParaRPr lang="en-US" dirty="0">
              <a:effectLst/>
              <a:latin typeface="inherit"/>
            </a:endParaRPr>
          </a:p>
          <a:p>
            <a:pPr fontAlgn="base"/>
            <a:r>
              <a:rPr lang="en-US" dirty="0">
                <a:effectLst/>
                <a:latin typeface="inherit"/>
              </a:rPr>
              <a:t>“Daring greatly means the courage to be vulnerable. It means to show up and be seen. To ask for what you need. To talk about how you’re feeling. To have the hard conversations.”</a:t>
            </a:r>
          </a:p>
          <a:p>
            <a:pPr fontAlgn="base"/>
            <a:endParaRPr lang="en-US" dirty="0">
              <a:effectLst/>
              <a:latin typeface="inherit"/>
            </a:endParaRPr>
          </a:p>
          <a:p>
            <a:r>
              <a:rPr lang="en-US" b="0" i="0" u="none" strike="noStrike" dirty="0">
                <a:solidFill>
                  <a:srgbClr val="1E1E1E"/>
                </a:solidFill>
                <a:effectLst/>
                <a:latin typeface="system"/>
              </a:rPr>
              <a:t>“I define vulnerability as uncertainty, risk, and emotional exposure. With that definition in mind, let’s think about love. Waking up every day and loving someone who may or may not love us back, whose safety we can’t ensure, who may stay in our lives or may leave without a moment’s notice, who may be loyal to the day they die or betray us tomorrow—that’s vulnerability.”</a:t>
            </a:r>
          </a:p>
          <a:p>
            <a:endParaRPr lang="en-US" b="0" i="0" u="none" strike="noStrike" dirty="0">
              <a:solidFill>
                <a:srgbClr val="1E1E1E"/>
              </a:solidFill>
              <a:effectLst/>
              <a:latin typeface="system"/>
            </a:endParaRPr>
          </a:p>
          <a:p>
            <a:r>
              <a:rPr lang="en-US" dirty="0">
                <a:effectLst/>
                <a:latin typeface="inherit"/>
              </a:rPr>
              <a:t>“Staying vulnerable is a risk we have to take if we want to experience connection.”</a:t>
            </a:r>
          </a:p>
          <a:p>
            <a:endParaRPr lang="en-US" b="0" i="0" u="none" strike="noStrike" dirty="0">
              <a:solidFill>
                <a:srgbClr val="1E1E1E"/>
              </a:solidFill>
              <a:effectLst/>
              <a:latin typeface="system"/>
            </a:endParaRPr>
          </a:p>
          <a:p>
            <a:r>
              <a:rPr lang="en-US" b="0" i="0" u="none" strike="noStrike" dirty="0">
                <a:solidFill>
                  <a:srgbClr val="1E1E1E"/>
                </a:solidFill>
                <a:effectLst/>
                <a:latin typeface="system"/>
              </a:rPr>
              <a:t>“Courage starts with showing up and letting ourselves be seen…</a:t>
            </a:r>
            <a:r>
              <a:rPr lang="en-US" dirty="0">
                <a:effectLst/>
                <a:latin typeface="inherit"/>
              </a:rPr>
              <a:t>There’s a crack in everything. That’s how the light gets in.”</a:t>
            </a:r>
          </a:p>
          <a:p>
            <a:endParaRPr lang="en-US" dirty="0"/>
          </a:p>
        </p:txBody>
      </p:sp>
      <p:pic>
        <p:nvPicPr>
          <p:cNvPr id="1034" name="Picture 10" descr="Daring Greatly eBook von Brené Brown – EPUB | Rakuten Kobo Österreich">
            <a:extLst>
              <a:ext uri="{FF2B5EF4-FFF2-40B4-BE49-F238E27FC236}">
                <a16:creationId xmlns:a16="http://schemas.microsoft.com/office/drawing/2014/main" id="{BDD3D019-C26F-66A0-4898-D910455CF6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53" y="0"/>
            <a:ext cx="4462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95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C46AA3-938C-7496-CD57-DAE8B499F97F}"/>
              </a:ext>
            </a:extLst>
          </p:cNvPr>
          <p:cNvSpPr>
            <a:spLocks noGrp="1"/>
          </p:cNvSpPr>
          <p:nvPr>
            <p:ph sz="half" idx="2"/>
          </p:nvPr>
        </p:nvSpPr>
        <p:spPr>
          <a:xfrm>
            <a:off x="4667250" y="1619250"/>
            <a:ext cx="7183855" cy="5058276"/>
          </a:xfrm>
        </p:spPr>
        <p:txBody>
          <a:bodyPr>
            <a:normAutofit/>
          </a:bodyPr>
          <a:lstStyle/>
          <a:p>
            <a:pPr fontAlgn="base"/>
            <a:r>
              <a:rPr lang="en-US" b="0" i="0" u="none" strike="noStrike" dirty="0">
                <a:solidFill>
                  <a:srgbClr val="1E1E1E"/>
                </a:solidFill>
                <a:effectLst/>
                <a:latin typeface="system"/>
              </a:rPr>
              <a:t>“I want our home to be a place where we can be our bravest selves and our most fearful selves. Where we practice difficult conversations and share our shaming moments from school and work. I want to look at Steve and my kids and say, ‘I’m with you. In the arena. And when we fail, we’ll fail together, while daring greatly.’ We simply can’t learn to be more vulnerable and courageous on our own. Sometimes our first and greatest dare is asking for support.”</a:t>
            </a:r>
            <a:endParaRPr lang="en-US" dirty="0">
              <a:effectLst/>
              <a:latin typeface="inherit"/>
            </a:endParaRPr>
          </a:p>
        </p:txBody>
      </p:sp>
      <p:pic>
        <p:nvPicPr>
          <p:cNvPr id="1034" name="Picture 10" descr="Daring Greatly eBook von Brené Brown – EPUB | Rakuten Kobo Österreich">
            <a:extLst>
              <a:ext uri="{FF2B5EF4-FFF2-40B4-BE49-F238E27FC236}">
                <a16:creationId xmlns:a16="http://schemas.microsoft.com/office/drawing/2014/main" id="{BDD3D019-C26F-66A0-4898-D910455CF6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53" y="0"/>
            <a:ext cx="4462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4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fontScale="90000"/>
          </a:bodyPr>
          <a:lstStyle/>
          <a:p>
            <a:r>
              <a:rPr lang="en-US" sz="3700" dirty="0"/>
              <a:t>Judith Butler</a:t>
            </a:r>
            <a:br>
              <a:rPr lang="en-US" sz="3700" dirty="0"/>
            </a:br>
            <a:r>
              <a:rPr lang="en-US" sz="3700" dirty="0"/>
              <a:t>Vulnerability in Resistance: Agency and gender violence</a:t>
            </a:r>
          </a:p>
        </p:txBody>
      </p:sp>
      <p:sp>
        <p:nvSpPr>
          <p:cNvPr id="9" name="Content Placeholder 8">
            <a:extLst>
              <a:ext uri="{FF2B5EF4-FFF2-40B4-BE49-F238E27FC236}">
                <a16:creationId xmlns:a16="http://schemas.microsoft.com/office/drawing/2014/main" id="{DE0DF25E-7287-4ED9-AF8D-DE365A5CBBB9}"/>
              </a:ext>
            </a:extLst>
          </p:cNvPr>
          <p:cNvSpPr>
            <a:spLocks noGrp="1"/>
          </p:cNvSpPr>
          <p:nvPr>
            <p:ph idx="1"/>
          </p:nvPr>
        </p:nvSpPr>
        <p:spPr>
          <a:xfrm>
            <a:off x="655321" y="2575034"/>
            <a:ext cx="5120113" cy="3825766"/>
          </a:xfrm>
        </p:spPr>
        <p:txBody>
          <a:bodyPr>
            <a:normAutofit/>
          </a:bodyPr>
          <a:lstStyle/>
          <a:p>
            <a:r>
              <a:rPr lang="en-US" sz="1800" dirty="0"/>
              <a:t>Acts of resistance are limited in remote rural communities (e.g. little access to services, social norms that condone violence)</a:t>
            </a:r>
          </a:p>
          <a:p>
            <a:r>
              <a:rPr lang="en-US" sz="1800" dirty="0"/>
              <a:t>Trying to shift space and social networks to create the possibility for acts of resistance</a:t>
            </a:r>
          </a:p>
          <a:p>
            <a:r>
              <a:rPr lang="en-US" sz="1800" dirty="0"/>
              <a:t>Requires tackling gender violence at the level of the community rather than the level of the individual; maintaining community solidarity</a:t>
            </a:r>
          </a:p>
          <a:p>
            <a:r>
              <a:rPr lang="en-US" sz="1800" dirty="0"/>
              <a:t>Through this process, ‘acts of resistance’ thereby become acts against the historical and cultural vulnerabilities that drive gender violence (e.g. exclusion from social services)</a:t>
            </a:r>
          </a:p>
          <a:p>
            <a:endParaRPr lang="en-US" sz="1800" dirty="0"/>
          </a:p>
        </p:txBody>
      </p:sp>
      <p:sp>
        <p:nvSpPr>
          <p:cNvPr id="3" name="TextBox 2">
            <a:extLst>
              <a:ext uri="{FF2B5EF4-FFF2-40B4-BE49-F238E27FC236}">
                <a16:creationId xmlns:a16="http://schemas.microsoft.com/office/drawing/2014/main" id="{FE8DB1EA-1DF7-D380-B376-B700F5B56F6C}"/>
              </a:ext>
            </a:extLst>
          </p:cNvPr>
          <p:cNvSpPr txBox="1"/>
          <p:nvPr/>
        </p:nvSpPr>
        <p:spPr>
          <a:xfrm>
            <a:off x="952500" y="6229350"/>
            <a:ext cx="7124700" cy="923330"/>
          </a:xfrm>
          <a:prstGeom prst="rect">
            <a:avLst/>
          </a:prstGeom>
          <a:noFill/>
        </p:spPr>
        <p:txBody>
          <a:bodyPr wrap="square" rtlCol="0">
            <a:spAutoFit/>
          </a:bodyPr>
          <a:lstStyle/>
          <a:p>
            <a:r>
              <a:rPr lang="en-US" sz="1800" b="1" dirty="0"/>
              <a:t>Dr </a:t>
            </a:r>
            <a:r>
              <a:rPr lang="en-US" sz="1800" b="1" dirty="0" err="1"/>
              <a:t>Jenevieve</a:t>
            </a:r>
            <a:r>
              <a:rPr lang="en-US" sz="1800" b="1" dirty="0"/>
              <a:t> </a:t>
            </a:r>
            <a:r>
              <a:rPr lang="en-US" sz="1800" b="1" dirty="0" err="1"/>
              <a:t>Mannell</a:t>
            </a:r>
            <a:r>
              <a:rPr lang="en-US" sz="1800" b="1" dirty="0"/>
              <a:t> </a:t>
            </a:r>
            <a:r>
              <a:rPr lang="en-US" sz="1800" dirty="0"/>
              <a:t>University College London (UCL)</a:t>
            </a:r>
          </a:p>
          <a:p>
            <a:r>
              <a:rPr lang="en-US" sz="1800" b="1" dirty="0"/>
              <a:t>Preventing gender-based violence in the Peruvian Amazon</a:t>
            </a:r>
          </a:p>
          <a:p>
            <a:endParaRPr lang="en-US" dirty="0"/>
          </a:p>
        </p:txBody>
      </p:sp>
    </p:spTree>
    <p:extLst>
      <p:ext uri="{BB962C8B-B14F-4D97-AF65-F5344CB8AC3E}">
        <p14:creationId xmlns:p14="http://schemas.microsoft.com/office/powerpoint/2010/main" val="68004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6E5-04A3-3075-004E-29699D2D489E}"/>
              </a:ext>
            </a:extLst>
          </p:cNvPr>
          <p:cNvSpPr>
            <a:spLocks noGrp="1"/>
          </p:cNvSpPr>
          <p:nvPr>
            <p:ph type="title"/>
          </p:nvPr>
        </p:nvSpPr>
        <p:spPr>
          <a:xfrm>
            <a:off x="318500" y="365126"/>
            <a:ext cx="11472810" cy="1020944"/>
          </a:xfrm>
        </p:spPr>
        <p:txBody>
          <a:bodyPr>
            <a:normAutofit fontScale="90000"/>
          </a:bodyPr>
          <a:lstStyle/>
          <a:p>
            <a:pPr algn="l"/>
            <a:r>
              <a:rPr lang="en-US" dirty="0">
                <a:solidFill>
                  <a:schemeClr val="tx2">
                    <a:lumMod val="75000"/>
                  </a:schemeClr>
                </a:solidFill>
              </a:rPr>
              <a:t>Our work in Mae Sot and Kenya: </a:t>
            </a:r>
            <a:br>
              <a:rPr lang="en-US" dirty="0">
                <a:solidFill>
                  <a:schemeClr val="tx2">
                    <a:lumMod val="75000"/>
                  </a:schemeClr>
                </a:solidFill>
              </a:rPr>
            </a:br>
            <a:r>
              <a:rPr lang="en-US" dirty="0">
                <a:solidFill>
                  <a:schemeClr val="tx2">
                    <a:lumMod val="75000"/>
                  </a:schemeClr>
                </a:solidFill>
              </a:rPr>
              <a:t>Power and solidarity in grass roots activities</a:t>
            </a:r>
            <a:endParaRPr lang="x-none" dirty="0">
              <a:solidFill>
                <a:schemeClr val="tx2">
                  <a:lumMod val="75000"/>
                </a:schemeClr>
              </a:solidFill>
            </a:endParaRPr>
          </a:p>
        </p:txBody>
      </p:sp>
      <p:pic>
        <p:nvPicPr>
          <p:cNvPr id="6" name="Content Placeholder 5">
            <a:extLst>
              <a:ext uri="{FF2B5EF4-FFF2-40B4-BE49-F238E27FC236}">
                <a16:creationId xmlns:a16="http://schemas.microsoft.com/office/drawing/2014/main" id="{450A2CC2-96D1-4D40-BC4A-EB77E773A07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0691" y="1386069"/>
            <a:ext cx="7500991" cy="2309205"/>
          </a:xfrm>
          <a:prstGeom prst="rect">
            <a:avLst/>
          </a:prstGeom>
        </p:spPr>
      </p:pic>
      <p:pic>
        <p:nvPicPr>
          <p:cNvPr id="4" name="Picture 3">
            <a:extLst>
              <a:ext uri="{FF2B5EF4-FFF2-40B4-BE49-F238E27FC236}">
                <a16:creationId xmlns:a16="http://schemas.microsoft.com/office/drawing/2014/main" id="{12855256-D879-A9FB-DC08-393E5C2788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711"/>
          <a:stretch/>
        </p:blipFill>
        <p:spPr>
          <a:xfrm>
            <a:off x="5551566" y="3298004"/>
            <a:ext cx="6239743" cy="3194871"/>
          </a:xfrm>
          <a:prstGeom prst="rect">
            <a:avLst/>
          </a:prstGeom>
        </p:spPr>
      </p:pic>
      <p:sp>
        <p:nvSpPr>
          <p:cNvPr id="5" name="TextBox 4">
            <a:extLst>
              <a:ext uri="{FF2B5EF4-FFF2-40B4-BE49-F238E27FC236}">
                <a16:creationId xmlns:a16="http://schemas.microsoft.com/office/drawing/2014/main" id="{B4586264-9D9A-982B-66B1-2422877B3077}"/>
              </a:ext>
            </a:extLst>
          </p:cNvPr>
          <p:cNvSpPr txBox="1"/>
          <p:nvPr/>
        </p:nvSpPr>
        <p:spPr>
          <a:xfrm>
            <a:off x="7901682" y="6492875"/>
            <a:ext cx="2388476" cy="300082"/>
          </a:xfrm>
          <a:prstGeom prst="rect">
            <a:avLst/>
          </a:prstGeom>
          <a:noFill/>
        </p:spPr>
        <p:txBody>
          <a:bodyPr wrap="square" rtlCol="0">
            <a:spAutoFit/>
          </a:bodyPr>
          <a:lstStyle/>
          <a:p>
            <a:r>
              <a:rPr lang="en-US" sz="1350" dirty="0"/>
              <a:t>T-CAB meeting, 30 Aug 2019 </a:t>
            </a:r>
          </a:p>
        </p:txBody>
      </p:sp>
      <p:pic>
        <p:nvPicPr>
          <p:cNvPr id="7" name="Picture 6">
            <a:extLst>
              <a:ext uri="{FF2B5EF4-FFF2-40B4-BE49-F238E27FC236}">
                <a16:creationId xmlns:a16="http://schemas.microsoft.com/office/drawing/2014/main" id="{337AE8CE-2068-4FF9-8EAE-B632794E84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948" y="3428999"/>
            <a:ext cx="4538004" cy="3063875"/>
          </a:xfrm>
          <a:prstGeom prst="rect">
            <a:avLst/>
          </a:prstGeom>
        </p:spPr>
      </p:pic>
      <p:sp>
        <p:nvSpPr>
          <p:cNvPr id="8" name="TextBox 7">
            <a:extLst>
              <a:ext uri="{FF2B5EF4-FFF2-40B4-BE49-F238E27FC236}">
                <a16:creationId xmlns:a16="http://schemas.microsoft.com/office/drawing/2014/main" id="{7A4D8C46-1C28-4878-9174-01ED9D30B6FF}"/>
              </a:ext>
            </a:extLst>
          </p:cNvPr>
          <p:cNvSpPr txBox="1"/>
          <p:nvPr/>
        </p:nvSpPr>
        <p:spPr>
          <a:xfrm>
            <a:off x="8167955" y="1541124"/>
            <a:ext cx="3369924" cy="715581"/>
          </a:xfrm>
          <a:prstGeom prst="rect">
            <a:avLst/>
          </a:prstGeom>
          <a:noFill/>
        </p:spPr>
        <p:txBody>
          <a:bodyPr wrap="square" rtlCol="0">
            <a:spAutoFit/>
          </a:bodyPr>
          <a:lstStyle/>
          <a:p>
            <a:r>
              <a:rPr lang="en-US" sz="1350" dirty="0"/>
              <a:t>KEMRI Community Representatives, and the Community engagement </a:t>
            </a:r>
            <a:r>
              <a:rPr lang="en-US" sz="1350"/>
              <a:t>Advisory group (Kenya)</a:t>
            </a:r>
            <a:endParaRPr lang="en-US" sz="1350" dirty="0"/>
          </a:p>
        </p:txBody>
      </p:sp>
      <p:pic>
        <p:nvPicPr>
          <p:cNvPr id="3" name="Picture 2" descr="Reach-Banner-RGB copy.jpg">
            <a:extLst>
              <a:ext uri="{FF2B5EF4-FFF2-40B4-BE49-F238E27FC236}">
                <a16:creationId xmlns:a16="http://schemas.microsoft.com/office/drawing/2014/main" id="{FB3E057C-7861-9347-58E0-47F21DA3E2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87573" y="0"/>
            <a:ext cx="2404427" cy="652529"/>
          </a:xfrm>
          <a:prstGeom prst="rect">
            <a:avLst/>
          </a:prstGeom>
        </p:spPr>
      </p:pic>
    </p:spTree>
    <p:extLst>
      <p:ext uri="{BB962C8B-B14F-4D97-AF65-F5344CB8AC3E}">
        <p14:creationId xmlns:p14="http://schemas.microsoft.com/office/powerpoint/2010/main" val="199783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EBD6-86D6-A0C5-0F37-F26BF50B9D21}"/>
              </a:ext>
            </a:extLst>
          </p:cNvPr>
          <p:cNvSpPr>
            <a:spLocks noGrp="1"/>
          </p:cNvSpPr>
          <p:nvPr>
            <p:ph type="title"/>
          </p:nvPr>
        </p:nvSpPr>
        <p:spPr/>
        <p:txBody>
          <a:bodyPr/>
          <a:lstStyle/>
          <a:p>
            <a:r>
              <a:rPr lang="en-US" dirty="0">
                <a:solidFill>
                  <a:schemeClr val="tx2">
                    <a:lumMod val="75000"/>
                  </a:schemeClr>
                </a:solidFill>
              </a:rPr>
              <a:t>Closing thoughts…</a:t>
            </a:r>
          </a:p>
        </p:txBody>
      </p:sp>
      <p:sp>
        <p:nvSpPr>
          <p:cNvPr id="3" name="Content Placeholder 2">
            <a:extLst>
              <a:ext uri="{FF2B5EF4-FFF2-40B4-BE49-F238E27FC236}">
                <a16:creationId xmlns:a16="http://schemas.microsoft.com/office/drawing/2014/main" id="{36E63B24-D97A-A1F3-B292-038B0E5C951E}"/>
              </a:ext>
            </a:extLst>
          </p:cNvPr>
          <p:cNvSpPr>
            <a:spLocks noGrp="1"/>
          </p:cNvSpPr>
          <p:nvPr>
            <p:ph idx="1"/>
          </p:nvPr>
        </p:nvSpPr>
        <p:spPr>
          <a:solidFill>
            <a:schemeClr val="accent1">
              <a:lumMod val="20000"/>
              <a:lumOff val="80000"/>
            </a:schemeClr>
          </a:solidFill>
        </p:spPr>
        <p:txBody>
          <a:bodyPr>
            <a:normAutofit fontScale="92500" lnSpcReduction="10000"/>
          </a:bodyPr>
          <a:lstStyle/>
          <a:p>
            <a:r>
              <a:rPr lang="en-US" sz="3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Being vulnerable, and even making ourselves vulnerable to others requires courage, but it is important to recognize this may assume a position of relative privilege. </a:t>
            </a:r>
          </a:p>
          <a:p>
            <a:r>
              <a:rPr lang="en-US" sz="3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Caring respectfully for those who are vulnerable requires mindfulness of context, engagement, and compassion.</a:t>
            </a:r>
          </a:p>
          <a:p>
            <a:r>
              <a:rPr lang="en-US" sz="3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Viewing another person as vulnerable can also risk overlooking their strength, resilience, and capacity for action and choices in their life.   </a:t>
            </a:r>
          </a:p>
          <a:p>
            <a:r>
              <a:rPr lang="en-US" sz="3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Our power and strength are deeply social and communal</a:t>
            </a:r>
          </a:p>
          <a:p>
            <a:endParaRPr lang="en-US" dirty="0"/>
          </a:p>
        </p:txBody>
      </p:sp>
    </p:spTree>
    <p:extLst>
      <p:ext uri="{BB962C8B-B14F-4D97-AF65-F5344CB8AC3E}">
        <p14:creationId xmlns:p14="http://schemas.microsoft.com/office/powerpoint/2010/main" val="195053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0389" y="536261"/>
            <a:ext cx="5605815" cy="1143000"/>
          </a:xfrm>
        </p:spPr>
        <p:txBody>
          <a:bodyPr/>
          <a:lstStyle/>
          <a:p>
            <a:pPr algn="l"/>
            <a:r>
              <a:rPr lang="en-US" dirty="0">
                <a:solidFill>
                  <a:schemeClr val="tx2"/>
                </a:solidFill>
              </a:rPr>
              <a:t>Illness is the great equalizer…</a:t>
            </a:r>
          </a:p>
        </p:txBody>
      </p:sp>
      <p:sp>
        <p:nvSpPr>
          <p:cNvPr id="3" name="Content Placeholder 2"/>
          <p:cNvSpPr>
            <a:spLocks noGrp="1"/>
          </p:cNvSpPr>
          <p:nvPr>
            <p:ph sz="half" idx="1"/>
          </p:nvPr>
        </p:nvSpPr>
        <p:spPr>
          <a:xfrm>
            <a:off x="413985" y="1600204"/>
            <a:ext cx="5605815" cy="4525963"/>
          </a:xfrm>
        </p:spPr>
        <p:txBody>
          <a:bodyPr>
            <a:normAutofit/>
          </a:bodyPr>
          <a:lstStyle/>
          <a:p>
            <a:pPr>
              <a:buNone/>
            </a:pPr>
            <a:r>
              <a:rPr lang="en-GB" sz="2400" dirty="0"/>
              <a:t>  </a:t>
            </a:r>
            <a:endParaRPr lang="en-GB" sz="2400" dirty="0">
              <a:solidFill>
                <a:schemeClr val="bg2">
                  <a:lumMod val="25000"/>
                </a:schemeClr>
              </a:solidFill>
            </a:endParaRPr>
          </a:p>
        </p:txBody>
      </p:sp>
      <p:sp>
        <p:nvSpPr>
          <p:cNvPr id="6" name="Rectangle 5"/>
          <p:cNvSpPr/>
          <p:nvPr/>
        </p:nvSpPr>
        <p:spPr>
          <a:xfrm>
            <a:off x="821257" y="1718366"/>
            <a:ext cx="5350945" cy="4031873"/>
          </a:xfrm>
          <a:prstGeom prst="rect">
            <a:avLst/>
          </a:prstGeom>
        </p:spPr>
        <p:txBody>
          <a:bodyPr wrap="square">
            <a:sp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There is no time when we feel our own vulnerability more than when we or a loved one faces an illness. Whether acute or chronic, being sick reminds us of our mortality, our deep dependence on others, and our body’s fragility. </a:t>
            </a:r>
          </a:p>
        </p:txBody>
      </p:sp>
      <p:pic>
        <p:nvPicPr>
          <p:cNvPr id="3074" name="Picture 2" descr="Photo: Texas doctor hugs 'lonely' COVID-19 patient on Thanksgiving">
            <a:extLst>
              <a:ext uri="{FF2B5EF4-FFF2-40B4-BE49-F238E27FC236}">
                <a16:creationId xmlns:a16="http://schemas.microsoft.com/office/drawing/2014/main" id="{A05BF71F-53C1-BB00-AD53-6BFFD2D46DE1}"/>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6172200" y="1653381"/>
            <a:ext cx="60198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8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006C-D0AF-2322-746E-C1DAAB817228}"/>
              </a:ext>
            </a:extLst>
          </p:cNvPr>
          <p:cNvSpPr>
            <a:spLocks noGrp="1"/>
          </p:cNvSpPr>
          <p:nvPr>
            <p:ph type="title"/>
          </p:nvPr>
        </p:nvSpPr>
        <p:spPr>
          <a:xfrm>
            <a:off x="609600" y="274638"/>
            <a:ext cx="6103937" cy="1143000"/>
          </a:xfrm>
        </p:spPr>
        <p:txBody>
          <a:bodyPr/>
          <a:lstStyle/>
          <a:p>
            <a:pPr algn="l"/>
            <a:r>
              <a:rPr lang="en-US" dirty="0">
                <a:solidFill>
                  <a:schemeClr val="tx2">
                    <a:lumMod val="75000"/>
                  </a:schemeClr>
                </a:solidFill>
              </a:rPr>
              <a:t>Deep moral roots in </a:t>
            </a:r>
            <a:br>
              <a:rPr lang="en-US" dirty="0">
                <a:solidFill>
                  <a:schemeClr val="tx2">
                    <a:lumMod val="75000"/>
                  </a:schemeClr>
                </a:solidFill>
              </a:rPr>
            </a:br>
            <a:r>
              <a:rPr lang="en-US" dirty="0">
                <a:solidFill>
                  <a:schemeClr val="tx2">
                    <a:lumMod val="75000"/>
                  </a:schemeClr>
                </a:solidFill>
              </a:rPr>
              <a:t>a “duty of rescue”</a:t>
            </a:r>
          </a:p>
        </p:txBody>
      </p:sp>
      <p:sp>
        <p:nvSpPr>
          <p:cNvPr id="3" name="Content Placeholder 2">
            <a:extLst>
              <a:ext uri="{FF2B5EF4-FFF2-40B4-BE49-F238E27FC236}">
                <a16:creationId xmlns:a16="http://schemas.microsoft.com/office/drawing/2014/main" id="{6BBB8724-14B6-207B-C7C9-F4B60E6328FB}"/>
              </a:ext>
            </a:extLst>
          </p:cNvPr>
          <p:cNvSpPr>
            <a:spLocks noGrp="1"/>
          </p:cNvSpPr>
          <p:nvPr>
            <p:ph sz="half" idx="1"/>
          </p:nvPr>
        </p:nvSpPr>
        <p:spPr>
          <a:xfrm>
            <a:off x="541337" y="1937084"/>
            <a:ext cx="5478463" cy="4189083"/>
          </a:xfrm>
        </p:spPr>
        <p:txBody>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In medical ethics, a patient’s vulnerability creates moral obligations on behalf of those who need our help, who depend on our expertise, knowledge and care. </a:t>
            </a:r>
          </a:p>
          <a:p>
            <a:pPr marL="0" indent="0">
              <a:buNone/>
            </a:pPr>
            <a:endParaRPr lang="en-US" dirty="0"/>
          </a:p>
        </p:txBody>
      </p:sp>
      <p:sp>
        <p:nvSpPr>
          <p:cNvPr id="5" name="TextBox 4">
            <a:extLst>
              <a:ext uri="{FF2B5EF4-FFF2-40B4-BE49-F238E27FC236}">
                <a16:creationId xmlns:a16="http://schemas.microsoft.com/office/drawing/2014/main" id="{BB228C0F-A830-0C31-4945-81477C7A950B}"/>
              </a:ext>
            </a:extLst>
          </p:cNvPr>
          <p:cNvSpPr txBox="1"/>
          <p:nvPr/>
        </p:nvSpPr>
        <p:spPr>
          <a:xfrm>
            <a:off x="326943" y="5996916"/>
            <a:ext cx="6386594" cy="646331"/>
          </a:xfrm>
          <a:prstGeom prst="rect">
            <a:avLst/>
          </a:prstGeom>
          <a:noFill/>
        </p:spPr>
        <p:txBody>
          <a:bodyPr wrap="square" rtlCol="0">
            <a:spAutoFit/>
          </a:bodyPr>
          <a:lstStyle/>
          <a:p>
            <a:r>
              <a:rPr lang="en-US" b="1" i="0" u="none" strike="noStrike" dirty="0">
                <a:solidFill>
                  <a:srgbClr val="373B35"/>
                </a:solidFill>
                <a:effectLst/>
                <a:latin typeface="Georgia" panose="02040502050405020303" pitchFamily="18" charset="0"/>
              </a:rPr>
              <a:t>The Good Samaritan, 1890 by Vincent Van Gogh</a:t>
            </a:r>
          </a:p>
          <a:p>
            <a:endParaRPr lang="en-US" dirty="0"/>
          </a:p>
        </p:txBody>
      </p:sp>
      <p:pic>
        <p:nvPicPr>
          <p:cNvPr id="4100" name="Picture 4" descr="The Good Samaritan, 1890 by Vincent Van Gogh">
            <a:extLst>
              <a:ext uri="{FF2B5EF4-FFF2-40B4-BE49-F238E27FC236}">
                <a16:creationId xmlns:a16="http://schemas.microsoft.com/office/drawing/2014/main" id="{BC675CFE-D6FD-9103-450C-E432CEA817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13537" y="0"/>
            <a:ext cx="5478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0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3" y="279401"/>
            <a:ext cx="10005447" cy="1345241"/>
          </a:xfrm>
        </p:spPr>
        <p:txBody>
          <a:bodyPr>
            <a:normAutofit/>
          </a:bodyPr>
          <a:lstStyle/>
          <a:p>
            <a:r>
              <a:rPr lang="en-US" dirty="0">
                <a:solidFill>
                  <a:schemeClr val="tx2"/>
                </a:solidFill>
              </a:rPr>
              <a:t>‘Vulnerability’ in medical ethics and research: </a:t>
            </a:r>
            <a:br>
              <a:rPr lang="en-US" dirty="0">
                <a:solidFill>
                  <a:schemeClr val="tx2"/>
                </a:solidFill>
              </a:rPr>
            </a:br>
            <a:r>
              <a:rPr lang="en-US" dirty="0">
                <a:solidFill>
                  <a:schemeClr val="tx2"/>
                </a:solidFill>
              </a:rPr>
              <a:t>“At-risk" and duties of protection</a:t>
            </a:r>
          </a:p>
        </p:txBody>
      </p:sp>
      <p:sp>
        <p:nvSpPr>
          <p:cNvPr id="5" name="Content Placeholder 4"/>
          <p:cNvSpPr>
            <a:spLocks noGrp="1"/>
          </p:cNvSpPr>
          <p:nvPr>
            <p:ph idx="1"/>
          </p:nvPr>
        </p:nvSpPr>
        <p:spPr>
          <a:xfrm>
            <a:off x="774916" y="2062791"/>
            <a:ext cx="7312186" cy="4953957"/>
          </a:xfrm>
        </p:spPr>
        <p:txBody>
          <a:bodyPr>
            <a:normAutofit/>
          </a:bodyPr>
          <a:lstStyle/>
          <a:p>
            <a:r>
              <a:rPr lang="en-US" dirty="0">
                <a:solidFill>
                  <a:schemeClr val="tx1">
                    <a:lumMod val="85000"/>
                    <a:lumOff val="15000"/>
                  </a:schemeClr>
                </a:solidFill>
              </a:rPr>
              <a:t>“At greater risk for…”. Being susceptible to additional harms  (</a:t>
            </a:r>
            <a:r>
              <a:rPr lang="en-US" dirty="0" err="1">
                <a:solidFill>
                  <a:schemeClr val="tx1">
                    <a:lumMod val="85000"/>
                    <a:lumOff val="15000"/>
                  </a:schemeClr>
                </a:solidFill>
              </a:rPr>
              <a:t>Kottow</a:t>
            </a:r>
            <a:r>
              <a:rPr lang="en-US" dirty="0">
                <a:solidFill>
                  <a:schemeClr val="tx1">
                    <a:lumMod val="85000"/>
                    <a:lumOff val="15000"/>
                  </a:schemeClr>
                </a:solidFill>
              </a:rPr>
              <a:t> 2004)</a:t>
            </a:r>
          </a:p>
          <a:p>
            <a:r>
              <a:rPr lang="en-US" dirty="0">
                <a:solidFill>
                  <a:schemeClr val="tx1">
                    <a:lumMod val="85000"/>
                    <a:lumOff val="15000"/>
                  </a:schemeClr>
                </a:solidFill>
              </a:rPr>
              <a:t>Increased potential that one’s interests cannot be protected (</a:t>
            </a:r>
            <a:r>
              <a:rPr lang="en-US" dirty="0" err="1">
                <a:solidFill>
                  <a:schemeClr val="tx1">
                    <a:lumMod val="85000"/>
                    <a:lumOff val="15000"/>
                  </a:schemeClr>
                </a:solidFill>
              </a:rPr>
              <a:t>Agrawal</a:t>
            </a:r>
            <a:r>
              <a:rPr lang="en-US" dirty="0">
                <a:solidFill>
                  <a:schemeClr val="tx1">
                    <a:lumMod val="85000"/>
                    <a:lumOff val="15000"/>
                  </a:schemeClr>
                </a:solidFill>
              </a:rPr>
              <a:t> 2003), or of incurring additional or greater wrong. (Hurst 2008)</a:t>
            </a:r>
          </a:p>
          <a:p>
            <a:pPr lvl="1"/>
            <a:r>
              <a:rPr lang="en-US" dirty="0">
                <a:solidFill>
                  <a:schemeClr val="tx1">
                    <a:lumMod val="85000"/>
                    <a:lumOff val="15000"/>
                  </a:schemeClr>
                </a:solidFill>
              </a:rPr>
              <a:t>“Adding insult to injury”</a:t>
            </a:r>
          </a:p>
          <a:p>
            <a:r>
              <a:rPr lang="en-US" dirty="0">
                <a:solidFill>
                  <a:schemeClr val="tx1">
                    <a:lumMod val="85000"/>
                    <a:lumOff val="15000"/>
                  </a:schemeClr>
                </a:solidFill>
              </a:rPr>
              <a:t>Groups of people whose capacity to safeguard their own interests, through consent or refusal, is compromised. (Nickel 2006)</a:t>
            </a:r>
          </a:p>
          <a:p>
            <a:pPr lvl="1"/>
            <a:r>
              <a:rPr lang="en-US" dirty="0">
                <a:solidFill>
                  <a:schemeClr val="tx1">
                    <a:lumMod val="85000"/>
                    <a:lumOff val="15000"/>
                  </a:schemeClr>
                </a:solidFill>
              </a:rPr>
              <a:t>Taking on more risk because no real choice to do otherwise</a:t>
            </a:r>
          </a:p>
          <a:p>
            <a:pPr marL="0" indent="0">
              <a:buNone/>
            </a:pPr>
            <a:endParaRPr lang="en-US" dirty="0"/>
          </a:p>
        </p:txBody>
      </p:sp>
      <p:pic>
        <p:nvPicPr>
          <p:cNvPr id="6146" name="Picture 2" descr="Protecting the Vulnerable: A Re-Analysis of our Social Responsibilities,  Goodin">
            <a:extLst>
              <a:ext uri="{FF2B5EF4-FFF2-40B4-BE49-F238E27FC236}">
                <a16:creationId xmlns:a16="http://schemas.microsoft.com/office/drawing/2014/main" id="{05E295CF-A2C9-9FCD-811C-C2ABDDF727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7102" y="1624642"/>
            <a:ext cx="3329982" cy="4913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430000" cy="1417638"/>
          </a:xfrm>
        </p:spPr>
        <p:txBody>
          <a:bodyPr/>
          <a:lstStyle/>
          <a:p>
            <a:pPr algn="l"/>
            <a:r>
              <a:rPr lang="en-US" dirty="0">
                <a:solidFill>
                  <a:schemeClr val="tx2">
                    <a:lumMod val="75000"/>
                  </a:schemeClr>
                </a:solidFill>
              </a:rPr>
              <a:t>Moral roots in a History of Exploitation of Marginalized Persons &amp; Groups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584" y="1209831"/>
            <a:ext cx="5133916" cy="3139320"/>
          </a:xfrm>
        </p:spPr>
      </p:pic>
      <p:sp>
        <p:nvSpPr>
          <p:cNvPr id="3" name="Content Placeholder 2"/>
          <p:cNvSpPr>
            <a:spLocks noGrp="1"/>
          </p:cNvSpPr>
          <p:nvPr>
            <p:ph sz="half" idx="2"/>
          </p:nvPr>
        </p:nvSpPr>
        <p:spPr>
          <a:xfrm>
            <a:off x="9584" y="4494508"/>
            <a:ext cx="5914966" cy="2070635"/>
          </a:xfrm>
          <a:solidFill>
            <a:schemeClr val="accent6">
              <a:lumMod val="20000"/>
              <a:lumOff val="80000"/>
            </a:schemeClr>
          </a:solidFill>
        </p:spPr>
        <p:txBody>
          <a:bodyPr>
            <a:noAutofit/>
          </a:bodyPr>
          <a:lstStyle/>
          <a:p>
            <a:r>
              <a:rPr lang="en-US" sz="2000" b="1" dirty="0">
                <a:solidFill>
                  <a:schemeClr val="tx2">
                    <a:lumMod val="75000"/>
                  </a:schemeClr>
                </a:solidFill>
              </a:rPr>
              <a:t>Guatemala STD experiments 1946-1948 </a:t>
            </a:r>
          </a:p>
          <a:p>
            <a:r>
              <a:rPr lang="en-US" sz="2000" dirty="0"/>
              <a:t>Dr. John Cutler, physician with US Public Health service conducted STD experiments in Guatemalan prisoners, orphans, soldiers &amp; patients at psychiatric hospital  with 1,308 deliberately infected with STDs</a:t>
            </a:r>
          </a:p>
          <a:p>
            <a:r>
              <a:rPr lang="en-US" sz="2000" dirty="0"/>
              <a:t>Participants did not give consent</a:t>
            </a:r>
          </a:p>
        </p:txBody>
      </p:sp>
      <p:sp>
        <p:nvSpPr>
          <p:cNvPr id="5" name="TextBox 4">
            <a:extLst>
              <a:ext uri="{FF2B5EF4-FFF2-40B4-BE49-F238E27FC236}">
                <a16:creationId xmlns:a16="http://schemas.microsoft.com/office/drawing/2014/main" id="{427CB003-1D09-188A-EE21-33E162C9F21A}"/>
              </a:ext>
            </a:extLst>
          </p:cNvPr>
          <p:cNvSpPr txBox="1"/>
          <p:nvPr/>
        </p:nvSpPr>
        <p:spPr>
          <a:xfrm>
            <a:off x="6096000" y="1209832"/>
            <a:ext cx="5486400" cy="5355312"/>
          </a:xfrm>
          <a:prstGeom prst="rect">
            <a:avLst/>
          </a:prstGeom>
          <a:solidFill>
            <a:schemeClr val="accent1">
              <a:lumMod val="20000"/>
              <a:lumOff val="80000"/>
            </a:schemeClr>
          </a:solidFill>
        </p:spPr>
        <p:txBody>
          <a:bodyPr wrap="square" rtlCol="0">
            <a:spAutoFit/>
          </a:bodyPr>
          <a:lstStyle/>
          <a:p>
            <a:r>
              <a:rPr lang="en-US" sz="1800" dirty="0">
                <a:solidFill>
                  <a:schemeClr val="tx1">
                    <a:lumMod val="85000"/>
                    <a:lumOff val="15000"/>
                  </a:schemeClr>
                </a:solidFill>
              </a:rPr>
              <a:t>Prisoners</a:t>
            </a:r>
          </a:p>
          <a:p>
            <a:r>
              <a:rPr lang="en-US" sz="1800" dirty="0">
                <a:solidFill>
                  <a:schemeClr val="tx1">
                    <a:lumMod val="85000"/>
                    <a:lumOff val="15000"/>
                  </a:schemeClr>
                </a:solidFill>
              </a:rPr>
              <a:t>Children</a:t>
            </a:r>
          </a:p>
          <a:p>
            <a:r>
              <a:rPr lang="en-US" sz="1800" dirty="0">
                <a:solidFill>
                  <a:schemeClr val="tx1">
                    <a:lumMod val="85000"/>
                    <a:lumOff val="15000"/>
                  </a:schemeClr>
                </a:solidFill>
              </a:rPr>
              <a:t>Cognitively impaired persons</a:t>
            </a:r>
          </a:p>
          <a:p>
            <a:r>
              <a:rPr lang="en-US" sz="1800" dirty="0">
                <a:solidFill>
                  <a:schemeClr val="tx1">
                    <a:lumMod val="85000"/>
                    <a:lumOff val="15000"/>
                  </a:schemeClr>
                </a:solidFill>
              </a:rPr>
              <a:t>Students and employees </a:t>
            </a:r>
          </a:p>
          <a:p>
            <a:r>
              <a:rPr lang="en-US" dirty="0">
                <a:solidFill>
                  <a:schemeClr val="tx1">
                    <a:lumMod val="85000"/>
                    <a:lumOff val="15000"/>
                  </a:schemeClr>
                </a:solidFill>
              </a:rPr>
              <a:t>Military members</a:t>
            </a:r>
            <a:endParaRPr lang="en-US" sz="1800" dirty="0">
              <a:solidFill>
                <a:schemeClr val="tx1">
                  <a:lumMod val="85000"/>
                  <a:lumOff val="15000"/>
                </a:schemeClr>
              </a:solidFill>
            </a:endParaRPr>
          </a:p>
          <a:p>
            <a:r>
              <a:rPr lang="en-US" sz="1800" dirty="0">
                <a:solidFill>
                  <a:schemeClr val="tx1">
                    <a:lumMod val="85000"/>
                    <a:lumOff val="15000"/>
                  </a:schemeClr>
                </a:solidFill>
              </a:rPr>
              <a:t>Ethnic minorities and Indigenous First Peoples</a:t>
            </a:r>
          </a:p>
          <a:p>
            <a:r>
              <a:rPr lang="en-US" sz="1800" dirty="0">
                <a:solidFill>
                  <a:schemeClr val="tx1">
                    <a:lumMod val="85000"/>
                    <a:lumOff val="15000"/>
                  </a:schemeClr>
                </a:solidFill>
              </a:rPr>
              <a:t>Economically and/or educationally disadvantaged persons</a:t>
            </a:r>
          </a:p>
          <a:p>
            <a:r>
              <a:rPr lang="en-US" sz="1800" dirty="0">
                <a:solidFill>
                  <a:schemeClr val="tx1">
                    <a:lumMod val="85000"/>
                    <a:lumOff val="15000"/>
                  </a:schemeClr>
                </a:solidFill>
              </a:rPr>
              <a:t>HIV/AIDS/HIV+ persons</a:t>
            </a:r>
          </a:p>
          <a:p>
            <a:r>
              <a:rPr lang="en-US" sz="1800" dirty="0">
                <a:solidFill>
                  <a:schemeClr val="tx1">
                    <a:lumMod val="85000"/>
                    <a:lumOff val="15000"/>
                  </a:schemeClr>
                </a:solidFill>
              </a:rPr>
              <a:t>Terminally ill persons</a:t>
            </a:r>
          </a:p>
          <a:p>
            <a:r>
              <a:rPr lang="en-US" dirty="0">
                <a:solidFill>
                  <a:schemeClr val="tx1">
                    <a:lumMod val="85000"/>
                    <a:lumOff val="15000"/>
                  </a:schemeClr>
                </a:solidFill>
              </a:rPr>
              <a:t>Older persons</a:t>
            </a:r>
            <a:endParaRPr lang="en-US" sz="1800" dirty="0">
              <a:solidFill>
                <a:schemeClr val="tx1">
                  <a:lumMod val="85000"/>
                  <a:lumOff val="15000"/>
                </a:schemeClr>
              </a:solidFill>
            </a:endParaRPr>
          </a:p>
          <a:p>
            <a:r>
              <a:rPr lang="en-US" sz="1800" dirty="0">
                <a:solidFill>
                  <a:schemeClr val="tx1">
                    <a:lumMod val="85000"/>
                    <a:lumOff val="15000"/>
                  </a:schemeClr>
                </a:solidFill>
              </a:rPr>
              <a:t>Some guidelines recognize the added vulnerability of politically disenfranchised or stigmatized groups   (e.g., MSM, sex workers. IV drug users)</a:t>
            </a:r>
          </a:p>
          <a:p>
            <a:endParaRPr lang="en-US" sz="1800" dirty="0">
              <a:solidFill>
                <a:schemeClr val="tx1">
                  <a:lumMod val="85000"/>
                  <a:lumOff val="15000"/>
                </a:schemeClr>
              </a:solidFill>
            </a:endParaRPr>
          </a:p>
          <a:p>
            <a:r>
              <a:rPr lang="en-US" sz="1800" dirty="0">
                <a:solidFill>
                  <a:schemeClr val="tx1">
                    <a:lumMod val="85000"/>
                    <a:lumOff val="15000"/>
                  </a:schemeClr>
                </a:solidFill>
              </a:rPr>
              <a:t>Pregnant women, human fetuses and neonates  (shift toward treating pregnant women as a “special population” but not vulnerable)</a:t>
            </a:r>
            <a:endParaRPr lang="en-US" sz="1800" dirty="0"/>
          </a:p>
          <a:p>
            <a:endParaRPr lang="en-US" dirty="0"/>
          </a:p>
        </p:txBody>
      </p:sp>
    </p:spTree>
    <p:extLst>
      <p:ext uri="{BB962C8B-B14F-4D97-AF65-F5344CB8AC3E}">
        <p14:creationId xmlns:p14="http://schemas.microsoft.com/office/powerpoint/2010/main" val="209979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chemeClr val="tx2">
                    <a:lumMod val="75000"/>
                  </a:schemeClr>
                </a:solidFill>
              </a:rPr>
              <a:t>Contemporary exploitation: Early AZT Trials in Sub-Saharan Africa</a:t>
            </a:r>
          </a:p>
        </p:txBody>
      </p:sp>
      <p:sp>
        <p:nvSpPr>
          <p:cNvPr id="3" name="Content Placeholder 2"/>
          <p:cNvSpPr>
            <a:spLocks noGrp="1"/>
          </p:cNvSpPr>
          <p:nvPr>
            <p:ph sz="half" idx="1"/>
          </p:nvPr>
        </p:nvSpPr>
        <p:spPr>
          <a:xfrm>
            <a:off x="321972" y="1278233"/>
            <a:ext cx="5736608" cy="5199840"/>
          </a:xfrm>
        </p:spPr>
        <p:txBody>
          <a:bodyPr>
            <a:noAutofit/>
          </a:bodyPr>
          <a:lstStyle/>
          <a:p>
            <a:pPr>
              <a:spcAft>
                <a:spcPts val="600"/>
              </a:spcAft>
            </a:pPr>
            <a:r>
              <a:rPr lang="en-GB" sz="2400" dirty="0"/>
              <a:t>1994 effectiveness of long-course AZT against vertical transmission of HIV from mother to infant demonstrated</a:t>
            </a:r>
          </a:p>
          <a:p>
            <a:pPr>
              <a:spcAft>
                <a:spcPts val="600"/>
              </a:spcAft>
            </a:pPr>
            <a:r>
              <a:rPr lang="en-US" sz="2400" dirty="0"/>
              <a:t>Researchers began placebo-controlled clinical trials of short course AZT in Uganda, South Africa, Tanzania, Cote d'Ivoire, Burkina Faso, and Thailand</a:t>
            </a:r>
          </a:p>
          <a:p>
            <a:pPr>
              <a:spcAft>
                <a:spcPts val="600"/>
              </a:spcAft>
            </a:pPr>
            <a:r>
              <a:rPr lang="en-US" sz="2400" dirty="0"/>
              <a:t>Some women randomized to a placebo-controlled arm, despite known effectiveness.</a:t>
            </a:r>
          </a:p>
          <a:p>
            <a:pPr>
              <a:spcAft>
                <a:spcPts val="600"/>
              </a:spcAft>
            </a:pPr>
            <a:r>
              <a:rPr lang="en-US" sz="2400" dirty="0"/>
              <a:t>Editor of NEJM, Marcia Angell, compared the trial to Tuskegee. </a:t>
            </a:r>
            <a:endParaRPr lang="en-GB" sz="2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994400" y="1278233"/>
            <a:ext cx="3341687" cy="3167919"/>
          </a:xfr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04893" y="3331441"/>
            <a:ext cx="3810000" cy="3238500"/>
          </a:xfrm>
          <a:prstGeom prst="rect">
            <a:avLst/>
          </a:prstGeom>
        </p:spPr>
      </p:pic>
    </p:spTree>
    <p:extLst>
      <p:ext uri="{BB962C8B-B14F-4D97-AF65-F5344CB8AC3E}">
        <p14:creationId xmlns:p14="http://schemas.microsoft.com/office/powerpoint/2010/main" val="384593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600" y="368300"/>
            <a:ext cx="11314624" cy="2180829"/>
          </a:xfrm>
        </p:spPr>
        <p:txBody>
          <a:bodyPr>
            <a:normAutofit/>
          </a:bodyPr>
          <a:lstStyle/>
          <a:p>
            <a:pPr algn="l"/>
            <a:r>
              <a:rPr lang="en-US" dirty="0">
                <a:solidFill>
                  <a:schemeClr val="tx2"/>
                </a:solidFill>
              </a:rPr>
              <a:t>What do historically marginalized or vulnerable populations share in common?</a:t>
            </a:r>
          </a:p>
        </p:txBody>
      </p:sp>
      <p:sp>
        <p:nvSpPr>
          <p:cNvPr id="7" name="TextBox 6"/>
          <p:cNvSpPr txBox="1"/>
          <p:nvPr/>
        </p:nvSpPr>
        <p:spPr>
          <a:xfrm>
            <a:off x="1549831" y="2371241"/>
            <a:ext cx="2860244" cy="1708160"/>
          </a:xfrm>
          <a:prstGeom prst="rect">
            <a:avLst/>
          </a:prstGeom>
          <a:solidFill>
            <a:schemeClr val="accent5">
              <a:lumMod val="20000"/>
              <a:lumOff val="80000"/>
            </a:schemeClr>
          </a:solidFill>
        </p:spPr>
        <p:txBody>
          <a:bodyPr wrap="square" rtlCol="0">
            <a:spAutoFit/>
          </a:bodyPr>
          <a:lstStyle/>
          <a:p>
            <a:r>
              <a:rPr lang="en-US" sz="2100" dirty="0"/>
              <a:t>  </a:t>
            </a:r>
          </a:p>
          <a:p>
            <a:pPr algn="ctr"/>
            <a:r>
              <a:rPr lang="en-US" sz="2100" dirty="0"/>
              <a:t>  </a:t>
            </a:r>
          </a:p>
          <a:p>
            <a:pPr algn="ctr"/>
            <a:r>
              <a:rPr lang="en-US" sz="2100" dirty="0"/>
              <a:t>Captive audiences</a:t>
            </a:r>
          </a:p>
          <a:p>
            <a:pPr algn="ctr"/>
            <a:endParaRPr lang="en-US" sz="2100" dirty="0"/>
          </a:p>
          <a:p>
            <a:endParaRPr lang="en-US" sz="2100" dirty="0"/>
          </a:p>
        </p:txBody>
      </p:sp>
      <p:sp>
        <p:nvSpPr>
          <p:cNvPr id="8" name="TextBox 7"/>
          <p:cNvSpPr txBox="1"/>
          <p:nvPr/>
        </p:nvSpPr>
        <p:spPr>
          <a:xfrm>
            <a:off x="4581526" y="3396502"/>
            <a:ext cx="2733675" cy="2031325"/>
          </a:xfrm>
          <a:prstGeom prst="rect">
            <a:avLst/>
          </a:prstGeom>
          <a:solidFill>
            <a:schemeClr val="accent6">
              <a:lumMod val="40000"/>
              <a:lumOff val="60000"/>
            </a:schemeClr>
          </a:solidFill>
        </p:spPr>
        <p:txBody>
          <a:bodyPr wrap="square" rtlCol="0">
            <a:spAutoFit/>
          </a:bodyPr>
          <a:lstStyle/>
          <a:p>
            <a:endParaRPr lang="en-US" sz="2100" dirty="0"/>
          </a:p>
          <a:p>
            <a:r>
              <a:rPr lang="en-US" sz="2100" dirty="0"/>
              <a:t>      </a:t>
            </a:r>
          </a:p>
          <a:p>
            <a:pPr algn="ctr"/>
            <a:r>
              <a:rPr lang="en-US" sz="2100" dirty="0"/>
              <a:t> Lack of power or representation</a:t>
            </a:r>
          </a:p>
          <a:p>
            <a:pPr algn="ctr"/>
            <a:endParaRPr lang="en-US" sz="2100" dirty="0"/>
          </a:p>
          <a:p>
            <a:endParaRPr lang="en-US" sz="2100" dirty="0"/>
          </a:p>
        </p:txBody>
      </p:sp>
      <p:sp>
        <p:nvSpPr>
          <p:cNvPr id="9" name="TextBox 8"/>
          <p:cNvSpPr txBox="1"/>
          <p:nvPr/>
        </p:nvSpPr>
        <p:spPr>
          <a:xfrm>
            <a:off x="7486652" y="2321849"/>
            <a:ext cx="2638425" cy="1708160"/>
          </a:xfrm>
          <a:prstGeom prst="rect">
            <a:avLst/>
          </a:prstGeom>
          <a:solidFill>
            <a:schemeClr val="accent4">
              <a:lumMod val="20000"/>
              <a:lumOff val="80000"/>
            </a:schemeClr>
          </a:solidFill>
        </p:spPr>
        <p:txBody>
          <a:bodyPr wrap="square" rtlCol="0">
            <a:spAutoFit/>
          </a:bodyPr>
          <a:lstStyle/>
          <a:p>
            <a:endParaRPr lang="en-US" sz="2100" dirty="0"/>
          </a:p>
          <a:p>
            <a:pPr algn="ctr"/>
            <a:r>
              <a:rPr lang="en-US" sz="2100" dirty="0"/>
              <a:t>Some had diminished capacity, literacy, or language</a:t>
            </a:r>
          </a:p>
          <a:p>
            <a:endParaRPr lang="en-US" sz="2100" dirty="0"/>
          </a:p>
        </p:txBody>
      </p:sp>
      <p:sp>
        <p:nvSpPr>
          <p:cNvPr id="10" name="TextBox 9"/>
          <p:cNvSpPr txBox="1"/>
          <p:nvPr/>
        </p:nvSpPr>
        <p:spPr>
          <a:xfrm>
            <a:off x="1733553" y="4470411"/>
            <a:ext cx="2505074" cy="1384995"/>
          </a:xfrm>
          <a:prstGeom prst="rect">
            <a:avLst/>
          </a:prstGeom>
          <a:solidFill>
            <a:srgbClr val="FFF9B1"/>
          </a:solidFill>
        </p:spPr>
        <p:txBody>
          <a:bodyPr wrap="square" rtlCol="0">
            <a:spAutoFit/>
          </a:bodyPr>
          <a:lstStyle/>
          <a:p>
            <a:r>
              <a:rPr lang="en-US" sz="2100" dirty="0"/>
              <a:t>    </a:t>
            </a:r>
          </a:p>
          <a:p>
            <a:pPr algn="ctr"/>
            <a:r>
              <a:rPr lang="en-US" sz="2100" dirty="0"/>
              <a:t>Desperation and dependency</a:t>
            </a:r>
          </a:p>
          <a:p>
            <a:endParaRPr lang="en-US" sz="2100" dirty="0"/>
          </a:p>
        </p:txBody>
      </p:sp>
      <p:sp>
        <p:nvSpPr>
          <p:cNvPr id="11" name="TextBox 10"/>
          <p:cNvSpPr txBox="1"/>
          <p:nvPr/>
        </p:nvSpPr>
        <p:spPr>
          <a:xfrm>
            <a:off x="7486652" y="4433356"/>
            <a:ext cx="3067050" cy="1384995"/>
          </a:xfrm>
          <a:prstGeom prst="rect">
            <a:avLst/>
          </a:prstGeom>
          <a:solidFill>
            <a:schemeClr val="accent3">
              <a:lumMod val="20000"/>
              <a:lumOff val="80000"/>
            </a:schemeClr>
          </a:solidFill>
        </p:spPr>
        <p:txBody>
          <a:bodyPr wrap="square" rtlCol="0">
            <a:spAutoFit/>
          </a:bodyPr>
          <a:lstStyle/>
          <a:p>
            <a:endParaRPr lang="en-US" sz="2100" dirty="0"/>
          </a:p>
          <a:p>
            <a:pPr algn="ctr"/>
            <a:r>
              <a:rPr lang="en-US" sz="2100" dirty="0"/>
              <a:t>Lack of advocates/social support</a:t>
            </a:r>
          </a:p>
          <a:p>
            <a:endParaRPr lang="en-US" sz="2100" dirty="0"/>
          </a:p>
        </p:txBody>
      </p:sp>
    </p:spTree>
    <p:extLst>
      <p:ext uri="{BB962C8B-B14F-4D97-AF65-F5344CB8AC3E}">
        <p14:creationId xmlns:p14="http://schemas.microsoft.com/office/powerpoint/2010/main" val="167932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67B8-8805-68B5-2611-4A1882A95D3C}"/>
              </a:ext>
            </a:extLst>
          </p:cNvPr>
          <p:cNvSpPr>
            <a:spLocks noGrp="1"/>
          </p:cNvSpPr>
          <p:nvPr>
            <p:ph type="title"/>
          </p:nvPr>
        </p:nvSpPr>
        <p:spPr>
          <a:xfrm>
            <a:off x="609600" y="2446338"/>
            <a:ext cx="10972800" cy="1143000"/>
          </a:xfrm>
        </p:spPr>
        <p:txBody>
          <a:bodyPr/>
          <a:lstStyle/>
          <a:p>
            <a:r>
              <a:rPr lang="en-US" dirty="0">
                <a:solidFill>
                  <a:schemeClr val="tx2">
                    <a:lumMod val="75000"/>
                  </a:schemeClr>
                </a:solidFill>
              </a:rPr>
              <a:t>What moral dimensions of vulnerability are often underappreciated?</a:t>
            </a:r>
          </a:p>
        </p:txBody>
      </p:sp>
    </p:spTree>
    <p:extLst>
      <p:ext uri="{BB962C8B-B14F-4D97-AF65-F5344CB8AC3E}">
        <p14:creationId xmlns:p14="http://schemas.microsoft.com/office/powerpoint/2010/main" val="399611191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26549</TotalTime>
  <Words>2705</Words>
  <Application>Microsoft Macintosh PowerPoint</Application>
  <PresentationFormat>Widescreen</PresentationFormat>
  <Paragraphs>183</Paragraphs>
  <Slides>27</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Georgia</vt:lpstr>
      <vt:lpstr>inherit</vt:lpstr>
      <vt:lpstr>system</vt:lpstr>
      <vt:lpstr>1_Custom Design</vt:lpstr>
      <vt:lpstr>Custom Design</vt:lpstr>
      <vt:lpstr>Office Theme</vt:lpstr>
      <vt:lpstr> Vulnerability in Caring for Others and Ourselves</vt:lpstr>
      <vt:lpstr>Vulnerability understood as…</vt:lpstr>
      <vt:lpstr>Illness is the great equalizer…</vt:lpstr>
      <vt:lpstr>Deep moral roots in  a “duty of rescue”</vt:lpstr>
      <vt:lpstr>‘Vulnerability’ in medical ethics and research:  “At-risk" and duties of protection</vt:lpstr>
      <vt:lpstr>Moral roots in a History of Exploitation of Marginalized Persons &amp; Groups</vt:lpstr>
      <vt:lpstr>Contemporary exploitation: Early AZT Trials in Sub-Saharan Africa</vt:lpstr>
      <vt:lpstr>What do historically marginalized or vulnerable populations share in common?</vt:lpstr>
      <vt:lpstr>What moral dimensions of vulnerability are often underappreciated?</vt:lpstr>
      <vt:lpstr>The Story of Elena</vt:lpstr>
      <vt:lpstr>Lesson One: Why we should move beyond the Good Samaritan: How should we respond toward those in a vulnerable state?</vt:lpstr>
      <vt:lpstr>Balancing protection and respect for relational Agency</vt:lpstr>
      <vt:lpstr>What do we mean by Agency?</vt:lpstr>
      <vt:lpstr>Relational Agency</vt:lpstr>
      <vt:lpstr>Constrained Agency</vt:lpstr>
      <vt:lpstr>Lesson Two: Context is Everything Vulnerable to what? Capable of what? What can be done?</vt:lpstr>
      <vt:lpstr>Lesson Three: Problems with labeling ‘vulnerable populations’?</vt:lpstr>
      <vt:lpstr>The problem of exclusion Example: Pregnant Women</vt:lpstr>
      <vt:lpstr>Lesson Four: Vulnerability is layered, intersectional and often has structural causes</vt:lpstr>
      <vt:lpstr> Migrant women’s experiences of structural vulnerabilities in daily living at the Thai-Myanmar border</vt:lpstr>
      <vt:lpstr>PowerPoint Presentation</vt:lpstr>
      <vt:lpstr>Lesson Five – It is essential to consider power relations when we think about vulnerability and our responses</vt:lpstr>
      <vt:lpstr>PowerPoint Presentation</vt:lpstr>
      <vt:lpstr>PowerPoint Presentation</vt:lpstr>
      <vt:lpstr>Judith Butler Vulnerability in Resistance: Agency and gender violence</vt:lpstr>
      <vt:lpstr>Our work in Mae Sot and Kenya:  Power and solidarity in grass roots activities</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Kobus Herbst</dc:creator>
  <cp:lastModifiedBy>Maureen Kelley</cp:lastModifiedBy>
  <cp:revision>713</cp:revision>
  <cp:lastPrinted>2017-11-21T19:57:59Z</cp:lastPrinted>
  <dcterms:created xsi:type="dcterms:W3CDTF">2016-11-22T18:25:01Z</dcterms:created>
  <dcterms:modified xsi:type="dcterms:W3CDTF">2023-01-20T15:25:19Z</dcterms:modified>
</cp:coreProperties>
</file>