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60" r:id="rId4"/>
    <p:sldId id="266" r:id="rId5"/>
    <p:sldId id="281" r:id="rId6"/>
    <p:sldId id="268" r:id="rId7"/>
    <p:sldId id="269" r:id="rId8"/>
    <p:sldId id="271" r:id="rId9"/>
    <p:sldId id="272" r:id="rId10"/>
    <p:sldId id="273" r:id="rId11"/>
    <p:sldId id="274" r:id="rId12"/>
    <p:sldId id="275" r:id="rId13"/>
    <p:sldId id="279" r:id="rId14"/>
    <p:sldId id="286" r:id="rId15"/>
    <p:sldId id="276" r:id="rId16"/>
    <p:sldId id="277" r:id="rId17"/>
    <p:sldId id="284"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B7"/>
    <a:srgbClr val="469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5102"/>
  </p:normalViewPr>
  <p:slideViewPr>
    <p:cSldViewPr snapToGrid="0" showGuides="1">
      <p:cViewPr varScale="1">
        <p:scale>
          <a:sx n="117" d="100"/>
          <a:sy n="117" d="100"/>
        </p:scale>
        <p:origin x="1120" y="17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9508B-7C8B-4FF6-B609-37AB3DDEF5B0}" type="doc">
      <dgm:prSet loTypeId="urn:microsoft.com/office/officeart/2008/layout/LinedList" loCatId="list" qsTypeId="urn:microsoft.com/office/officeart/2005/8/quickstyle/simple5" qsCatId="simple" csTypeId="urn:microsoft.com/office/officeart/2005/8/colors/accent0_3" csCatId="mainScheme"/>
      <dgm:spPr/>
      <dgm:t>
        <a:bodyPr/>
        <a:lstStyle/>
        <a:p>
          <a:endParaRPr lang="en-US"/>
        </a:p>
      </dgm:t>
    </dgm:pt>
    <dgm:pt modelId="{4B99B543-C5AF-4BD9-A706-15D0644CF4E8}">
      <dgm:prSet custT="1"/>
      <dgm:spPr/>
      <dgm:t>
        <a:bodyPr/>
        <a:lstStyle/>
        <a:p>
          <a:pPr rtl="0"/>
          <a:r>
            <a:rPr lang="en-US" sz="1600" dirty="0">
              <a:solidFill>
                <a:schemeClr val="bg2">
                  <a:lumMod val="25000"/>
                </a:schemeClr>
              </a:solidFill>
              <a:latin typeface="Bierstadt"/>
            </a:rPr>
            <a:t>3 Hours</a:t>
          </a:r>
          <a:endParaRPr lang="en-US" sz="1600" dirty="0">
            <a:solidFill>
              <a:schemeClr val="bg2">
                <a:lumMod val="25000"/>
              </a:schemeClr>
            </a:solidFill>
          </a:endParaRPr>
        </a:p>
      </dgm:t>
    </dgm:pt>
    <dgm:pt modelId="{BC19604F-E44D-4A8F-828B-8470BE2D3604}" type="parTrans" cxnId="{A9F1F05E-B8B1-4061-94AA-5FA6C6C77289}">
      <dgm:prSet/>
      <dgm:spPr/>
      <dgm:t>
        <a:bodyPr/>
        <a:lstStyle/>
        <a:p>
          <a:endParaRPr lang="en-US" sz="1800">
            <a:solidFill>
              <a:schemeClr val="bg2">
                <a:lumMod val="25000"/>
              </a:schemeClr>
            </a:solidFill>
          </a:endParaRPr>
        </a:p>
      </dgm:t>
    </dgm:pt>
    <dgm:pt modelId="{0BBFB510-0474-4CB8-B7D9-05D9A5A65C1E}" type="sibTrans" cxnId="{A9F1F05E-B8B1-4061-94AA-5FA6C6C77289}">
      <dgm:prSet/>
      <dgm:spPr/>
      <dgm:t>
        <a:bodyPr/>
        <a:lstStyle/>
        <a:p>
          <a:endParaRPr lang="en-US" sz="1800">
            <a:solidFill>
              <a:schemeClr val="bg2">
                <a:lumMod val="25000"/>
              </a:schemeClr>
            </a:solidFill>
          </a:endParaRPr>
        </a:p>
      </dgm:t>
    </dgm:pt>
    <dgm:pt modelId="{582D4177-3B16-498F-AE44-7AC57ED0206A}">
      <dgm:prSet custT="1"/>
      <dgm:spPr/>
      <dgm:t>
        <a:bodyPr/>
        <a:lstStyle/>
        <a:p>
          <a:r>
            <a:rPr lang="en-US" sz="1600" i="1" dirty="0">
              <a:solidFill>
                <a:schemeClr val="bg2">
                  <a:lumMod val="25000"/>
                </a:schemeClr>
              </a:solidFill>
            </a:rPr>
            <a:t>Total Worker Health </a:t>
          </a:r>
          <a:r>
            <a:rPr lang="en-US" sz="1600" dirty="0">
              <a:solidFill>
                <a:schemeClr val="bg2">
                  <a:lumMod val="25000"/>
                </a:schemeClr>
              </a:solidFill>
            </a:rPr>
            <a:t>101: The Basics  </a:t>
          </a:r>
        </a:p>
      </dgm:t>
    </dgm:pt>
    <dgm:pt modelId="{A9E6B7D3-BD4C-4015-8D08-E4B721E2BAB1}" type="parTrans" cxnId="{0843D7F5-8D40-4ED9-AF6F-9F7D3EF91311}">
      <dgm:prSet/>
      <dgm:spPr/>
      <dgm:t>
        <a:bodyPr/>
        <a:lstStyle/>
        <a:p>
          <a:endParaRPr lang="en-US" sz="1800">
            <a:solidFill>
              <a:schemeClr val="bg2">
                <a:lumMod val="25000"/>
              </a:schemeClr>
            </a:solidFill>
          </a:endParaRPr>
        </a:p>
      </dgm:t>
    </dgm:pt>
    <dgm:pt modelId="{8FFB9C40-1ABA-4CEA-A20F-CC36AB66A21F}" type="sibTrans" cxnId="{0843D7F5-8D40-4ED9-AF6F-9F7D3EF91311}">
      <dgm:prSet/>
      <dgm:spPr/>
      <dgm:t>
        <a:bodyPr/>
        <a:lstStyle/>
        <a:p>
          <a:endParaRPr lang="en-US" sz="1800">
            <a:solidFill>
              <a:schemeClr val="bg2">
                <a:lumMod val="25000"/>
              </a:schemeClr>
            </a:solidFill>
          </a:endParaRPr>
        </a:p>
      </dgm:t>
    </dgm:pt>
    <dgm:pt modelId="{7B162A72-5A7C-4171-9A74-011410BC3943}">
      <dgm:prSet custT="1"/>
      <dgm:spPr/>
      <dgm:t>
        <a:bodyPr/>
        <a:lstStyle/>
        <a:p>
          <a:pPr rtl="0"/>
          <a:r>
            <a:rPr lang="en-US" sz="1600" dirty="0">
              <a:solidFill>
                <a:schemeClr val="bg2">
                  <a:lumMod val="25000"/>
                </a:schemeClr>
              </a:solidFill>
              <a:latin typeface="Bierstadt"/>
            </a:rPr>
            <a:t>1 Hour</a:t>
          </a:r>
          <a:endParaRPr lang="en-US" sz="1600" dirty="0">
            <a:solidFill>
              <a:schemeClr val="bg2">
                <a:lumMod val="25000"/>
              </a:schemeClr>
            </a:solidFill>
          </a:endParaRPr>
        </a:p>
      </dgm:t>
    </dgm:pt>
    <dgm:pt modelId="{EB3ECA5B-EA4C-40CB-AB54-782DE72F68E0}" type="parTrans" cxnId="{EA151D9F-C2BC-4B54-AAB4-6BB2C6965FC1}">
      <dgm:prSet/>
      <dgm:spPr/>
      <dgm:t>
        <a:bodyPr/>
        <a:lstStyle/>
        <a:p>
          <a:endParaRPr lang="en-US" sz="1800">
            <a:solidFill>
              <a:schemeClr val="bg2">
                <a:lumMod val="25000"/>
              </a:schemeClr>
            </a:solidFill>
          </a:endParaRPr>
        </a:p>
      </dgm:t>
    </dgm:pt>
    <dgm:pt modelId="{B85C8C88-A541-4215-AD50-90E44E73E72B}" type="sibTrans" cxnId="{EA151D9F-C2BC-4B54-AAB4-6BB2C6965FC1}">
      <dgm:prSet/>
      <dgm:spPr/>
      <dgm:t>
        <a:bodyPr/>
        <a:lstStyle/>
        <a:p>
          <a:endParaRPr lang="en-US" sz="1800">
            <a:solidFill>
              <a:schemeClr val="bg2">
                <a:lumMod val="25000"/>
              </a:schemeClr>
            </a:solidFill>
          </a:endParaRPr>
        </a:p>
      </dgm:t>
    </dgm:pt>
    <dgm:pt modelId="{82C44B74-91C2-4D85-A660-415466D00EBA}">
      <dgm:prSet custT="1"/>
      <dgm:spPr/>
      <dgm:t>
        <a:bodyPr/>
        <a:lstStyle/>
        <a:p>
          <a:r>
            <a:rPr lang="en-US" sz="1600" i="1" dirty="0">
              <a:solidFill>
                <a:schemeClr val="bg2">
                  <a:lumMod val="25000"/>
                </a:schemeClr>
              </a:solidFill>
            </a:rPr>
            <a:t>Total Worker Health </a:t>
          </a:r>
          <a:r>
            <a:rPr lang="en-US" sz="1600" dirty="0">
              <a:solidFill>
                <a:schemeClr val="bg2">
                  <a:lumMod val="25000"/>
                </a:schemeClr>
              </a:solidFill>
            </a:rPr>
            <a:t>Awareness Workshop    </a:t>
          </a:r>
        </a:p>
      </dgm:t>
    </dgm:pt>
    <dgm:pt modelId="{856FF234-FC23-4CBD-A2BD-FF9644A8F149}" type="parTrans" cxnId="{BED03ADB-B8B3-4B86-96F8-E8956E589C23}">
      <dgm:prSet/>
      <dgm:spPr/>
      <dgm:t>
        <a:bodyPr/>
        <a:lstStyle/>
        <a:p>
          <a:endParaRPr lang="en-US" sz="1800">
            <a:solidFill>
              <a:schemeClr val="bg2">
                <a:lumMod val="25000"/>
              </a:schemeClr>
            </a:solidFill>
          </a:endParaRPr>
        </a:p>
      </dgm:t>
    </dgm:pt>
    <dgm:pt modelId="{7A4685D9-180B-4C47-8BCC-7A28A9F5B1E3}" type="sibTrans" cxnId="{BED03ADB-B8B3-4B86-96F8-E8956E589C23}">
      <dgm:prSet/>
      <dgm:spPr/>
      <dgm:t>
        <a:bodyPr/>
        <a:lstStyle/>
        <a:p>
          <a:endParaRPr lang="en-US" sz="1800">
            <a:solidFill>
              <a:schemeClr val="bg2">
                <a:lumMod val="25000"/>
              </a:schemeClr>
            </a:solidFill>
          </a:endParaRPr>
        </a:p>
      </dgm:t>
    </dgm:pt>
    <dgm:pt modelId="{AFE9E9E5-4E07-46F5-9FA7-30495E595C50}">
      <dgm:prSet phldr="0" custT="1"/>
      <dgm:spPr/>
      <dgm:t>
        <a:bodyPr/>
        <a:lstStyle/>
        <a:p>
          <a:pPr rtl="0"/>
          <a:r>
            <a:rPr lang="en-US" sz="1600" dirty="0">
              <a:solidFill>
                <a:schemeClr val="bg2">
                  <a:lumMod val="25000"/>
                </a:schemeClr>
              </a:solidFill>
              <a:latin typeface="Bierstadt"/>
            </a:rPr>
            <a:t>3 Hours</a:t>
          </a:r>
          <a:endParaRPr lang="en-US" sz="1600" dirty="0">
            <a:solidFill>
              <a:schemeClr val="bg2">
                <a:lumMod val="25000"/>
              </a:schemeClr>
            </a:solidFill>
          </a:endParaRPr>
        </a:p>
      </dgm:t>
    </dgm:pt>
    <dgm:pt modelId="{DE5FD1FA-014B-423C-8C61-036A43993DE0}" type="parTrans" cxnId="{98DFE398-7B87-4328-8B43-A89CC2861E1F}">
      <dgm:prSet/>
      <dgm:spPr/>
      <dgm:t>
        <a:bodyPr/>
        <a:lstStyle/>
        <a:p>
          <a:endParaRPr lang="en-US" sz="1800">
            <a:solidFill>
              <a:schemeClr val="bg2">
                <a:lumMod val="25000"/>
              </a:schemeClr>
            </a:solidFill>
          </a:endParaRPr>
        </a:p>
      </dgm:t>
    </dgm:pt>
    <dgm:pt modelId="{D3A5C5C1-FCAD-4C8E-BAB6-ABB6CD0C57E3}" type="sibTrans" cxnId="{98DFE398-7B87-4328-8B43-A89CC2861E1F}">
      <dgm:prSet/>
      <dgm:spPr/>
      <dgm:t>
        <a:bodyPr/>
        <a:lstStyle/>
        <a:p>
          <a:endParaRPr lang="en-US" sz="1800">
            <a:solidFill>
              <a:schemeClr val="bg2">
                <a:lumMod val="25000"/>
              </a:schemeClr>
            </a:solidFill>
          </a:endParaRPr>
        </a:p>
      </dgm:t>
    </dgm:pt>
    <dgm:pt modelId="{F1173552-AE7A-4CE7-97A7-33B880A1AD7E}">
      <dgm:prSet custT="1"/>
      <dgm:spPr/>
      <dgm:t>
        <a:bodyPr/>
        <a:lstStyle/>
        <a:p>
          <a:r>
            <a:rPr lang="en-US" sz="1600" i="1" dirty="0">
              <a:solidFill>
                <a:schemeClr val="bg2">
                  <a:lumMod val="25000"/>
                </a:schemeClr>
              </a:solidFill>
            </a:rPr>
            <a:t>Total Worker Health </a:t>
          </a:r>
          <a:r>
            <a:rPr lang="en-US" sz="1600" dirty="0">
              <a:solidFill>
                <a:schemeClr val="bg2">
                  <a:lumMod val="25000"/>
                </a:schemeClr>
              </a:solidFill>
            </a:rPr>
            <a:t>Workplace Solutions   </a:t>
          </a:r>
        </a:p>
      </dgm:t>
    </dgm:pt>
    <dgm:pt modelId="{CA09273F-99AC-47A0-9267-E3433C6C0FA7}" type="parTrans" cxnId="{A453C178-928F-4123-A4CD-50F0AE562F59}">
      <dgm:prSet/>
      <dgm:spPr/>
      <dgm:t>
        <a:bodyPr/>
        <a:lstStyle/>
        <a:p>
          <a:endParaRPr lang="en-US" sz="1800">
            <a:solidFill>
              <a:schemeClr val="bg2">
                <a:lumMod val="25000"/>
              </a:schemeClr>
            </a:solidFill>
          </a:endParaRPr>
        </a:p>
      </dgm:t>
    </dgm:pt>
    <dgm:pt modelId="{CFE3B021-089F-43D3-8C44-324595FFFCDB}" type="sibTrans" cxnId="{A453C178-928F-4123-A4CD-50F0AE562F59}">
      <dgm:prSet/>
      <dgm:spPr/>
      <dgm:t>
        <a:bodyPr/>
        <a:lstStyle/>
        <a:p>
          <a:endParaRPr lang="en-US" sz="1800">
            <a:solidFill>
              <a:schemeClr val="bg2">
                <a:lumMod val="25000"/>
              </a:schemeClr>
            </a:solidFill>
          </a:endParaRPr>
        </a:p>
      </dgm:t>
    </dgm:pt>
    <dgm:pt modelId="{9F668BBB-A31E-4A7F-B5D3-87814D2D9A9B}">
      <dgm:prSet phldr="0" custT="1"/>
      <dgm:spPr/>
      <dgm:t>
        <a:bodyPr/>
        <a:lstStyle/>
        <a:p>
          <a:pPr rtl="0"/>
          <a:r>
            <a:rPr lang="en-US" sz="1600" dirty="0">
              <a:solidFill>
                <a:schemeClr val="bg2">
                  <a:lumMod val="25000"/>
                </a:schemeClr>
              </a:solidFill>
              <a:latin typeface="Bierstadt"/>
            </a:rPr>
            <a:t>90 Minutes</a:t>
          </a:r>
          <a:endParaRPr lang="en-US" sz="1600" dirty="0">
            <a:solidFill>
              <a:schemeClr val="bg2">
                <a:lumMod val="25000"/>
              </a:schemeClr>
            </a:solidFill>
          </a:endParaRPr>
        </a:p>
      </dgm:t>
    </dgm:pt>
    <dgm:pt modelId="{8A54E076-8B36-4A9A-983E-0FD748EE389D}" type="parTrans" cxnId="{E9C88E75-3674-44A0-B4D9-0162A7025544}">
      <dgm:prSet/>
      <dgm:spPr/>
      <dgm:t>
        <a:bodyPr/>
        <a:lstStyle/>
        <a:p>
          <a:endParaRPr lang="en-US" sz="1800">
            <a:solidFill>
              <a:schemeClr val="bg2">
                <a:lumMod val="25000"/>
              </a:schemeClr>
            </a:solidFill>
          </a:endParaRPr>
        </a:p>
      </dgm:t>
    </dgm:pt>
    <dgm:pt modelId="{EF768910-72E5-4130-B263-A373D07A5F77}" type="sibTrans" cxnId="{E9C88E75-3674-44A0-B4D9-0162A7025544}">
      <dgm:prSet/>
      <dgm:spPr/>
      <dgm:t>
        <a:bodyPr/>
        <a:lstStyle/>
        <a:p>
          <a:endParaRPr lang="en-US" sz="1800">
            <a:solidFill>
              <a:schemeClr val="bg2">
                <a:lumMod val="25000"/>
              </a:schemeClr>
            </a:solidFill>
          </a:endParaRPr>
        </a:p>
      </dgm:t>
    </dgm:pt>
    <dgm:pt modelId="{190F1C31-E049-405A-8316-1BFAC11C0111}">
      <dgm:prSet custT="1"/>
      <dgm:spPr/>
      <dgm:t>
        <a:bodyPr/>
        <a:lstStyle/>
        <a:p>
          <a:r>
            <a:rPr lang="en-US" sz="1600" i="1" dirty="0">
              <a:solidFill>
                <a:schemeClr val="bg2">
                  <a:lumMod val="25000"/>
                </a:schemeClr>
              </a:solidFill>
            </a:rPr>
            <a:t>Total Worker Health </a:t>
          </a:r>
          <a:r>
            <a:rPr lang="en-US" sz="1600" dirty="0">
              <a:solidFill>
                <a:schemeClr val="bg2">
                  <a:lumMod val="25000"/>
                </a:schemeClr>
              </a:solidFill>
            </a:rPr>
            <a:t>for Safety Committees      </a:t>
          </a:r>
        </a:p>
      </dgm:t>
    </dgm:pt>
    <dgm:pt modelId="{363F89E8-DE3A-494F-AF2D-CA9B38B764CD}" type="parTrans" cxnId="{F5C21FD0-BC67-4DFF-9B28-B608EB1071C3}">
      <dgm:prSet/>
      <dgm:spPr/>
      <dgm:t>
        <a:bodyPr/>
        <a:lstStyle/>
        <a:p>
          <a:endParaRPr lang="en-US" sz="1800">
            <a:solidFill>
              <a:schemeClr val="bg2">
                <a:lumMod val="25000"/>
              </a:schemeClr>
            </a:solidFill>
          </a:endParaRPr>
        </a:p>
      </dgm:t>
    </dgm:pt>
    <dgm:pt modelId="{76894C25-6DEE-40F8-B6F3-948368BACC35}" type="sibTrans" cxnId="{F5C21FD0-BC67-4DFF-9B28-B608EB1071C3}">
      <dgm:prSet/>
      <dgm:spPr/>
      <dgm:t>
        <a:bodyPr/>
        <a:lstStyle/>
        <a:p>
          <a:endParaRPr lang="en-US" sz="1800">
            <a:solidFill>
              <a:schemeClr val="bg2">
                <a:lumMod val="25000"/>
              </a:schemeClr>
            </a:solidFill>
          </a:endParaRPr>
        </a:p>
      </dgm:t>
    </dgm:pt>
    <dgm:pt modelId="{4E36F8BB-649D-49FC-BA45-E06F2687269E}">
      <dgm:prSet phldr="0" custT="1"/>
      <dgm:spPr/>
      <dgm:t>
        <a:bodyPr/>
        <a:lstStyle/>
        <a:p>
          <a:pPr rtl="0"/>
          <a:r>
            <a:rPr lang="en-US" sz="1600" dirty="0">
              <a:solidFill>
                <a:schemeClr val="bg2">
                  <a:lumMod val="25000"/>
                </a:schemeClr>
              </a:solidFill>
              <a:latin typeface="Bierstadt"/>
            </a:rPr>
            <a:t>8 Hours</a:t>
          </a:r>
          <a:endParaRPr lang="en-US" sz="1600" dirty="0">
            <a:solidFill>
              <a:schemeClr val="bg2">
                <a:lumMod val="25000"/>
              </a:schemeClr>
            </a:solidFill>
          </a:endParaRPr>
        </a:p>
      </dgm:t>
    </dgm:pt>
    <dgm:pt modelId="{CC5C372E-9727-4B90-B7AB-7E96BEA5D3AC}" type="parTrans" cxnId="{599566C2-D88B-4859-9C05-67516A92D7F9}">
      <dgm:prSet/>
      <dgm:spPr/>
      <dgm:t>
        <a:bodyPr/>
        <a:lstStyle/>
        <a:p>
          <a:endParaRPr lang="en-US" sz="1800">
            <a:solidFill>
              <a:schemeClr val="bg2">
                <a:lumMod val="25000"/>
              </a:schemeClr>
            </a:solidFill>
          </a:endParaRPr>
        </a:p>
      </dgm:t>
    </dgm:pt>
    <dgm:pt modelId="{9629AA0F-6A52-477A-AC93-778665A65411}" type="sibTrans" cxnId="{599566C2-D88B-4859-9C05-67516A92D7F9}">
      <dgm:prSet/>
      <dgm:spPr/>
      <dgm:t>
        <a:bodyPr/>
        <a:lstStyle/>
        <a:p>
          <a:endParaRPr lang="en-US" sz="1800">
            <a:solidFill>
              <a:schemeClr val="bg2">
                <a:lumMod val="25000"/>
              </a:schemeClr>
            </a:solidFill>
          </a:endParaRPr>
        </a:p>
      </dgm:t>
    </dgm:pt>
    <dgm:pt modelId="{A157D597-99DF-453D-8497-F9D6F17217FD}">
      <dgm:prSet custT="1"/>
      <dgm:spPr/>
      <dgm:t>
        <a:bodyPr/>
        <a:lstStyle/>
        <a:p>
          <a:r>
            <a:rPr lang="en-US" sz="1600" i="1" dirty="0">
              <a:solidFill>
                <a:schemeClr val="bg2">
                  <a:lumMod val="25000"/>
                </a:schemeClr>
              </a:solidFill>
            </a:rPr>
            <a:t>Total Worker Health </a:t>
          </a:r>
          <a:r>
            <a:rPr lang="en-US" sz="1600" dirty="0">
              <a:solidFill>
                <a:schemeClr val="bg2">
                  <a:lumMod val="25000"/>
                </a:schemeClr>
              </a:solidFill>
            </a:rPr>
            <a:t>Train the Trainer       </a:t>
          </a:r>
        </a:p>
      </dgm:t>
    </dgm:pt>
    <dgm:pt modelId="{1A5655E3-B89C-450D-BBBB-BF85159E42D1}" type="parTrans" cxnId="{3CFF5EA7-275F-4E46-BE74-AC014D63209E}">
      <dgm:prSet/>
      <dgm:spPr/>
      <dgm:t>
        <a:bodyPr/>
        <a:lstStyle/>
        <a:p>
          <a:endParaRPr lang="en-US" sz="1800">
            <a:solidFill>
              <a:schemeClr val="bg2">
                <a:lumMod val="25000"/>
              </a:schemeClr>
            </a:solidFill>
          </a:endParaRPr>
        </a:p>
      </dgm:t>
    </dgm:pt>
    <dgm:pt modelId="{6BD0C53F-8DAA-41E3-8B84-63A8746E2B38}" type="sibTrans" cxnId="{3CFF5EA7-275F-4E46-BE74-AC014D63209E}">
      <dgm:prSet/>
      <dgm:spPr/>
      <dgm:t>
        <a:bodyPr/>
        <a:lstStyle/>
        <a:p>
          <a:endParaRPr lang="en-US" sz="1800">
            <a:solidFill>
              <a:schemeClr val="bg2">
                <a:lumMod val="25000"/>
              </a:schemeClr>
            </a:solidFill>
          </a:endParaRPr>
        </a:p>
      </dgm:t>
    </dgm:pt>
    <dgm:pt modelId="{D928D236-6FC8-4FC5-8700-716D8F0FCF2E}" type="pres">
      <dgm:prSet presAssocID="{0A49508B-7C8B-4FF6-B609-37AB3DDEF5B0}" presName="vert0" presStyleCnt="0">
        <dgm:presLayoutVars>
          <dgm:dir/>
          <dgm:animOne val="branch"/>
          <dgm:animLvl val="lvl"/>
        </dgm:presLayoutVars>
      </dgm:prSet>
      <dgm:spPr/>
    </dgm:pt>
    <dgm:pt modelId="{96F0CC14-9E4F-4D92-82E8-B7A4C0C6683C}" type="pres">
      <dgm:prSet presAssocID="{4B99B543-C5AF-4BD9-A706-15D0644CF4E8}" presName="thickLine" presStyleLbl="alignNode1" presStyleIdx="0" presStyleCnt="5" custLinFactY="700000" custLinFactNeighborX="-1348" custLinFactNeighborY="770897"/>
      <dgm:spPr/>
    </dgm:pt>
    <dgm:pt modelId="{AEFC03D6-A11C-440B-A3CF-C7BD63BB3419}" type="pres">
      <dgm:prSet presAssocID="{4B99B543-C5AF-4BD9-A706-15D0644CF4E8}" presName="horz1" presStyleCnt="0"/>
      <dgm:spPr/>
    </dgm:pt>
    <dgm:pt modelId="{AE738103-B0E3-435C-95FF-FB8F45292B49}" type="pres">
      <dgm:prSet presAssocID="{4B99B543-C5AF-4BD9-A706-15D0644CF4E8}" presName="tx1" presStyleLbl="revTx" presStyleIdx="0" presStyleCnt="10"/>
      <dgm:spPr/>
    </dgm:pt>
    <dgm:pt modelId="{8A8609DD-387B-43B2-BE50-8EE582544FD4}" type="pres">
      <dgm:prSet presAssocID="{4B99B543-C5AF-4BD9-A706-15D0644CF4E8}" presName="vert1" presStyleCnt="0"/>
      <dgm:spPr/>
    </dgm:pt>
    <dgm:pt modelId="{96A6D077-FD15-4DAC-82EF-D80478CE69C2}" type="pres">
      <dgm:prSet presAssocID="{582D4177-3B16-498F-AE44-7AC57ED0206A}" presName="vertSpace2a" presStyleCnt="0"/>
      <dgm:spPr/>
    </dgm:pt>
    <dgm:pt modelId="{AB958D59-AF35-4A1C-B93A-16E6383D4FBB}" type="pres">
      <dgm:prSet presAssocID="{582D4177-3B16-498F-AE44-7AC57ED0206A}" presName="horz2" presStyleCnt="0"/>
      <dgm:spPr/>
    </dgm:pt>
    <dgm:pt modelId="{F03D28A3-43F8-49F3-86E4-DBE21FE0D294}" type="pres">
      <dgm:prSet presAssocID="{582D4177-3B16-498F-AE44-7AC57ED0206A}" presName="horzSpace2" presStyleCnt="0"/>
      <dgm:spPr/>
    </dgm:pt>
    <dgm:pt modelId="{8DB5971E-2B3F-4BF9-8CC4-90C30B6DA7C7}" type="pres">
      <dgm:prSet presAssocID="{582D4177-3B16-498F-AE44-7AC57ED0206A}" presName="tx2" presStyleLbl="revTx" presStyleIdx="1" presStyleCnt="10"/>
      <dgm:spPr/>
    </dgm:pt>
    <dgm:pt modelId="{03536099-E566-46DC-A7CC-72062380C284}" type="pres">
      <dgm:prSet presAssocID="{582D4177-3B16-498F-AE44-7AC57ED0206A}" presName="vert2" presStyleCnt="0"/>
      <dgm:spPr/>
    </dgm:pt>
    <dgm:pt modelId="{179B63C7-28EE-4095-9684-93989A2E6B94}" type="pres">
      <dgm:prSet presAssocID="{582D4177-3B16-498F-AE44-7AC57ED0206A}" presName="thinLine2b" presStyleLbl="callout" presStyleIdx="0" presStyleCnt="5"/>
      <dgm:spPr/>
    </dgm:pt>
    <dgm:pt modelId="{30036E72-C8EF-4D0E-85A9-9260DD9A1F22}" type="pres">
      <dgm:prSet presAssocID="{582D4177-3B16-498F-AE44-7AC57ED0206A}" presName="vertSpace2b" presStyleCnt="0"/>
      <dgm:spPr/>
    </dgm:pt>
    <dgm:pt modelId="{F2C74C51-AB38-425C-80EC-81668BD1CE22}" type="pres">
      <dgm:prSet presAssocID="{7B162A72-5A7C-4171-9A74-011410BC3943}" presName="thickLine" presStyleLbl="alignNode1" presStyleIdx="1" presStyleCnt="5"/>
      <dgm:spPr/>
    </dgm:pt>
    <dgm:pt modelId="{69339CD8-D9BF-4B02-8C93-0DCAD63F3787}" type="pres">
      <dgm:prSet presAssocID="{7B162A72-5A7C-4171-9A74-011410BC3943}" presName="horz1" presStyleCnt="0"/>
      <dgm:spPr/>
    </dgm:pt>
    <dgm:pt modelId="{39DDA41F-EB7A-4F36-9829-422510E0ABC9}" type="pres">
      <dgm:prSet presAssocID="{7B162A72-5A7C-4171-9A74-011410BC3943}" presName="tx1" presStyleLbl="revTx" presStyleIdx="2" presStyleCnt="10"/>
      <dgm:spPr/>
    </dgm:pt>
    <dgm:pt modelId="{D360BB60-FE1E-40AF-9B75-EC57874E04D0}" type="pres">
      <dgm:prSet presAssocID="{7B162A72-5A7C-4171-9A74-011410BC3943}" presName="vert1" presStyleCnt="0"/>
      <dgm:spPr/>
    </dgm:pt>
    <dgm:pt modelId="{202356DA-AE50-43DB-AB81-DC5D94093D91}" type="pres">
      <dgm:prSet presAssocID="{82C44B74-91C2-4D85-A660-415466D00EBA}" presName="vertSpace2a" presStyleCnt="0"/>
      <dgm:spPr/>
    </dgm:pt>
    <dgm:pt modelId="{890FCFD5-EBA8-4564-857B-FEE244A8DB80}" type="pres">
      <dgm:prSet presAssocID="{82C44B74-91C2-4D85-A660-415466D00EBA}" presName="horz2" presStyleCnt="0"/>
      <dgm:spPr/>
    </dgm:pt>
    <dgm:pt modelId="{7729E1D6-9059-4D96-9AF1-639960015372}" type="pres">
      <dgm:prSet presAssocID="{82C44B74-91C2-4D85-A660-415466D00EBA}" presName="horzSpace2" presStyleCnt="0"/>
      <dgm:spPr/>
    </dgm:pt>
    <dgm:pt modelId="{E382D043-0950-469E-8D15-0E6CFDD821B7}" type="pres">
      <dgm:prSet presAssocID="{82C44B74-91C2-4D85-A660-415466D00EBA}" presName="tx2" presStyleLbl="revTx" presStyleIdx="3" presStyleCnt="10"/>
      <dgm:spPr/>
    </dgm:pt>
    <dgm:pt modelId="{37CE33F4-2C70-4163-8347-A9E7A4FABCF7}" type="pres">
      <dgm:prSet presAssocID="{82C44B74-91C2-4D85-A660-415466D00EBA}" presName="vert2" presStyleCnt="0"/>
      <dgm:spPr/>
    </dgm:pt>
    <dgm:pt modelId="{50CD0161-CB35-4989-87B8-6C63E3D8AD0E}" type="pres">
      <dgm:prSet presAssocID="{82C44B74-91C2-4D85-A660-415466D00EBA}" presName="thinLine2b" presStyleLbl="callout" presStyleIdx="1" presStyleCnt="5"/>
      <dgm:spPr/>
    </dgm:pt>
    <dgm:pt modelId="{E4360760-D1ED-4958-A42F-5729B7114376}" type="pres">
      <dgm:prSet presAssocID="{82C44B74-91C2-4D85-A660-415466D00EBA}" presName="vertSpace2b" presStyleCnt="0"/>
      <dgm:spPr/>
    </dgm:pt>
    <dgm:pt modelId="{49D848EE-5705-4F67-BFCF-97DA9E7B866A}" type="pres">
      <dgm:prSet presAssocID="{AFE9E9E5-4E07-46F5-9FA7-30495E595C50}" presName="thickLine" presStyleLbl="alignNode1" presStyleIdx="2" presStyleCnt="5"/>
      <dgm:spPr/>
    </dgm:pt>
    <dgm:pt modelId="{6C650107-0569-44EA-A171-504C867FFC74}" type="pres">
      <dgm:prSet presAssocID="{AFE9E9E5-4E07-46F5-9FA7-30495E595C50}" presName="horz1" presStyleCnt="0"/>
      <dgm:spPr/>
    </dgm:pt>
    <dgm:pt modelId="{ED888478-70A9-40BA-8455-5F4DF2ED2FBF}" type="pres">
      <dgm:prSet presAssocID="{AFE9E9E5-4E07-46F5-9FA7-30495E595C50}" presName="tx1" presStyleLbl="revTx" presStyleIdx="4" presStyleCnt="10"/>
      <dgm:spPr/>
    </dgm:pt>
    <dgm:pt modelId="{2CF70138-CC02-4D0E-8A44-8AB7ECAFC04C}" type="pres">
      <dgm:prSet presAssocID="{AFE9E9E5-4E07-46F5-9FA7-30495E595C50}" presName="vert1" presStyleCnt="0"/>
      <dgm:spPr/>
    </dgm:pt>
    <dgm:pt modelId="{A6369E9E-3F23-4361-B905-DFF0C7E8EF4C}" type="pres">
      <dgm:prSet presAssocID="{F1173552-AE7A-4CE7-97A7-33B880A1AD7E}" presName="vertSpace2a" presStyleCnt="0"/>
      <dgm:spPr/>
    </dgm:pt>
    <dgm:pt modelId="{F67DB725-DC14-4177-88F2-80D2A00BAF67}" type="pres">
      <dgm:prSet presAssocID="{F1173552-AE7A-4CE7-97A7-33B880A1AD7E}" presName="horz2" presStyleCnt="0"/>
      <dgm:spPr/>
    </dgm:pt>
    <dgm:pt modelId="{37B443BA-E64F-46E7-A35D-2A9E40052218}" type="pres">
      <dgm:prSet presAssocID="{F1173552-AE7A-4CE7-97A7-33B880A1AD7E}" presName="horzSpace2" presStyleCnt="0"/>
      <dgm:spPr/>
    </dgm:pt>
    <dgm:pt modelId="{9B3791E3-788B-4ABE-9E47-7A4B7C1437B0}" type="pres">
      <dgm:prSet presAssocID="{F1173552-AE7A-4CE7-97A7-33B880A1AD7E}" presName="tx2" presStyleLbl="revTx" presStyleIdx="5" presStyleCnt="10"/>
      <dgm:spPr/>
    </dgm:pt>
    <dgm:pt modelId="{28C1E876-208B-480A-88FA-EDFF82388834}" type="pres">
      <dgm:prSet presAssocID="{F1173552-AE7A-4CE7-97A7-33B880A1AD7E}" presName="vert2" presStyleCnt="0"/>
      <dgm:spPr/>
    </dgm:pt>
    <dgm:pt modelId="{D4A03882-308E-4488-A353-C235DDEDCBAD}" type="pres">
      <dgm:prSet presAssocID="{F1173552-AE7A-4CE7-97A7-33B880A1AD7E}" presName="thinLine2b" presStyleLbl="callout" presStyleIdx="2" presStyleCnt="5"/>
      <dgm:spPr/>
    </dgm:pt>
    <dgm:pt modelId="{41FFB88A-A602-4F98-AB6B-F69163AAA512}" type="pres">
      <dgm:prSet presAssocID="{F1173552-AE7A-4CE7-97A7-33B880A1AD7E}" presName="vertSpace2b" presStyleCnt="0"/>
      <dgm:spPr/>
    </dgm:pt>
    <dgm:pt modelId="{995CF007-41C8-4069-89E4-175BE84B53FD}" type="pres">
      <dgm:prSet presAssocID="{9F668BBB-A31E-4A7F-B5D3-87814D2D9A9B}" presName="thickLine" presStyleLbl="alignNode1" presStyleIdx="3" presStyleCnt="5"/>
      <dgm:spPr/>
    </dgm:pt>
    <dgm:pt modelId="{33201899-907F-4BD6-AD34-E81D1DB7D4A1}" type="pres">
      <dgm:prSet presAssocID="{9F668BBB-A31E-4A7F-B5D3-87814D2D9A9B}" presName="horz1" presStyleCnt="0"/>
      <dgm:spPr/>
    </dgm:pt>
    <dgm:pt modelId="{0C33C86F-6F3E-4C8C-A317-BBE784EF54CE}" type="pres">
      <dgm:prSet presAssocID="{9F668BBB-A31E-4A7F-B5D3-87814D2D9A9B}" presName="tx1" presStyleLbl="revTx" presStyleIdx="6" presStyleCnt="10"/>
      <dgm:spPr/>
    </dgm:pt>
    <dgm:pt modelId="{01C82851-3C2A-43A6-AB3A-92D7E2B1C0F4}" type="pres">
      <dgm:prSet presAssocID="{9F668BBB-A31E-4A7F-B5D3-87814D2D9A9B}" presName="vert1" presStyleCnt="0"/>
      <dgm:spPr/>
    </dgm:pt>
    <dgm:pt modelId="{98E21C62-891C-41BC-A109-0F0322279C33}" type="pres">
      <dgm:prSet presAssocID="{190F1C31-E049-405A-8316-1BFAC11C0111}" presName="vertSpace2a" presStyleCnt="0"/>
      <dgm:spPr/>
    </dgm:pt>
    <dgm:pt modelId="{4ECFA700-D1B7-411D-9863-14538532A730}" type="pres">
      <dgm:prSet presAssocID="{190F1C31-E049-405A-8316-1BFAC11C0111}" presName="horz2" presStyleCnt="0"/>
      <dgm:spPr/>
    </dgm:pt>
    <dgm:pt modelId="{C9836056-19DD-4D97-B718-D266AA18E546}" type="pres">
      <dgm:prSet presAssocID="{190F1C31-E049-405A-8316-1BFAC11C0111}" presName="horzSpace2" presStyleCnt="0"/>
      <dgm:spPr/>
    </dgm:pt>
    <dgm:pt modelId="{34ED2157-D280-4E09-97DA-FA31FE78FB4F}" type="pres">
      <dgm:prSet presAssocID="{190F1C31-E049-405A-8316-1BFAC11C0111}" presName="tx2" presStyleLbl="revTx" presStyleIdx="7" presStyleCnt="10"/>
      <dgm:spPr/>
    </dgm:pt>
    <dgm:pt modelId="{68DB21C2-4073-4A4C-B064-6B108CDE2ECB}" type="pres">
      <dgm:prSet presAssocID="{190F1C31-E049-405A-8316-1BFAC11C0111}" presName="vert2" presStyleCnt="0"/>
      <dgm:spPr/>
    </dgm:pt>
    <dgm:pt modelId="{904CB99D-DDF6-4696-829C-40ED8690BF65}" type="pres">
      <dgm:prSet presAssocID="{190F1C31-E049-405A-8316-1BFAC11C0111}" presName="thinLine2b" presStyleLbl="callout" presStyleIdx="3" presStyleCnt="5"/>
      <dgm:spPr/>
    </dgm:pt>
    <dgm:pt modelId="{1DAA05B7-693C-4816-BA74-D6C367B122B1}" type="pres">
      <dgm:prSet presAssocID="{190F1C31-E049-405A-8316-1BFAC11C0111}" presName="vertSpace2b" presStyleCnt="0"/>
      <dgm:spPr/>
    </dgm:pt>
    <dgm:pt modelId="{A7449C8C-C652-4773-8991-C9C687A9DB00}" type="pres">
      <dgm:prSet presAssocID="{4E36F8BB-649D-49FC-BA45-E06F2687269E}" presName="thickLine" presStyleLbl="alignNode1" presStyleIdx="4" presStyleCnt="5"/>
      <dgm:spPr/>
    </dgm:pt>
    <dgm:pt modelId="{CD822C84-64A0-4E8B-8540-6C34172F69F2}" type="pres">
      <dgm:prSet presAssocID="{4E36F8BB-649D-49FC-BA45-E06F2687269E}" presName="horz1" presStyleCnt="0"/>
      <dgm:spPr/>
    </dgm:pt>
    <dgm:pt modelId="{9B87B762-4085-43F5-A98B-F7CB23BFA4C4}" type="pres">
      <dgm:prSet presAssocID="{4E36F8BB-649D-49FC-BA45-E06F2687269E}" presName="tx1" presStyleLbl="revTx" presStyleIdx="8" presStyleCnt="10"/>
      <dgm:spPr/>
    </dgm:pt>
    <dgm:pt modelId="{C1DCAC89-2858-4CCB-BBCF-D5156082EEAD}" type="pres">
      <dgm:prSet presAssocID="{4E36F8BB-649D-49FC-BA45-E06F2687269E}" presName="vert1" presStyleCnt="0"/>
      <dgm:spPr/>
    </dgm:pt>
    <dgm:pt modelId="{E7402AB3-764C-4EA4-AF7E-99EEBC5B2EC5}" type="pres">
      <dgm:prSet presAssocID="{A157D597-99DF-453D-8497-F9D6F17217FD}" presName="vertSpace2a" presStyleCnt="0"/>
      <dgm:spPr/>
    </dgm:pt>
    <dgm:pt modelId="{5C8884F0-0A8B-4A69-AD0C-46D2C5E7BCF6}" type="pres">
      <dgm:prSet presAssocID="{A157D597-99DF-453D-8497-F9D6F17217FD}" presName="horz2" presStyleCnt="0"/>
      <dgm:spPr/>
    </dgm:pt>
    <dgm:pt modelId="{45E4D3A9-C043-47BC-B171-64B8A6E49DB9}" type="pres">
      <dgm:prSet presAssocID="{A157D597-99DF-453D-8497-F9D6F17217FD}" presName="horzSpace2" presStyleCnt="0"/>
      <dgm:spPr/>
    </dgm:pt>
    <dgm:pt modelId="{8ABB3353-16A9-47A5-8F98-3FEDAE29C66D}" type="pres">
      <dgm:prSet presAssocID="{A157D597-99DF-453D-8497-F9D6F17217FD}" presName="tx2" presStyleLbl="revTx" presStyleIdx="9" presStyleCnt="10"/>
      <dgm:spPr/>
    </dgm:pt>
    <dgm:pt modelId="{6BC2A4D3-48CD-428F-AB44-D18AE75D917F}" type="pres">
      <dgm:prSet presAssocID="{A157D597-99DF-453D-8497-F9D6F17217FD}" presName="vert2" presStyleCnt="0"/>
      <dgm:spPr/>
    </dgm:pt>
    <dgm:pt modelId="{D9704B00-7A3B-42C8-90B9-8E9C6E672B84}" type="pres">
      <dgm:prSet presAssocID="{A157D597-99DF-453D-8497-F9D6F17217FD}" presName="thinLine2b" presStyleLbl="callout" presStyleIdx="4" presStyleCnt="5"/>
      <dgm:spPr/>
    </dgm:pt>
    <dgm:pt modelId="{F9923999-17C1-4C48-8329-03DDAE832F9A}" type="pres">
      <dgm:prSet presAssocID="{A157D597-99DF-453D-8497-F9D6F17217FD}" presName="vertSpace2b" presStyleCnt="0"/>
      <dgm:spPr/>
    </dgm:pt>
  </dgm:ptLst>
  <dgm:cxnLst>
    <dgm:cxn modelId="{3801CE11-CD48-415E-B2BC-EA7072DF3294}" type="presOf" srcId="{9F668BBB-A31E-4A7F-B5D3-87814D2D9A9B}" destId="{0C33C86F-6F3E-4C8C-A317-BBE784EF54CE}" srcOrd="0" destOrd="0" presId="urn:microsoft.com/office/officeart/2008/layout/LinedList"/>
    <dgm:cxn modelId="{890DA329-E552-4BD1-ADD6-BF20E2522DA2}" type="presOf" srcId="{190F1C31-E049-405A-8316-1BFAC11C0111}" destId="{34ED2157-D280-4E09-97DA-FA31FE78FB4F}" srcOrd="0" destOrd="0" presId="urn:microsoft.com/office/officeart/2008/layout/LinedList"/>
    <dgm:cxn modelId="{F7FC2C43-2345-41D5-A7E4-B2E3F6921F36}" type="presOf" srcId="{0A49508B-7C8B-4FF6-B609-37AB3DDEF5B0}" destId="{D928D236-6FC8-4FC5-8700-716D8F0FCF2E}" srcOrd="0" destOrd="0" presId="urn:microsoft.com/office/officeart/2008/layout/LinedList"/>
    <dgm:cxn modelId="{E5AAA145-CB92-48C7-AA2D-2195DAF10338}" type="presOf" srcId="{A157D597-99DF-453D-8497-F9D6F17217FD}" destId="{8ABB3353-16A9-47A5-8F98-3FEDAE29C66D}" srcOrd="0" destOrd="0" presId="urn:microsoft.com/office/officeart/2008/layout/LinedList"/>
    <dgm:cxn modelId="{D541275A-5100-4303-A7DE-518CF0C80B03}" type="presOf" srcId="{F1173552-AE7A-4CE7-97A7-33B880A1AD7E}" destId="{9B3791E3-788B-4ABE-9E47-7A4B7C1437B0}" srcOrd="0" destOrd="0" presId="urn:microsoft.com/office/officeart/2008/layout/LinedList"/>
    <dgm:cxn modelId="{A9F1F05E-B8B1-4061-94AA-5FA6C6C77289}" srcId="{0A49508B-7C8B-4FF6-B609-37AB3DDEF5B0}" destId="{4B99B543-C5AF-4BD9-A706-15D0644CF4E8}" srcOrd="0" destOrd="0" parTransId="{BC19604F-E44D-4A8F-828B-8470BE2D3604}" sibTransId="{0BBFB510-0474-4CB8-B7D9-05D9A5A65C1E}"/>
    <dgm:cxn modelId="{3AB6B464-3257-432A-A574-72D84BCB446D}" type="presOf" srcId="{4E36F8BB-649D-49FC-BA45-E06F2687269E}" destId="{9B87B762-4085-43F5-A98B-F7CB23BFA4C4}" srcOrd="0" destOrd="0" presId="urn:microsoft.com/office/officeart/2008/layout/LinedList"/>
    <dgm:cxn modelId="{2AED5371-7CB3-4009-8AAA-F276DA768EE4}" type="presOf" srcId="{7B162A72-5A7C-4171-9A74-011410BC3943}" destId="{39DDA41F-EB7A-4F36-9829-422510E0ABC9}" srcOrd="0" destOrd="0" presId="urn:microsoft.com/office/officeart/2008/layout/LinedList"/>
    <dgm:cxn modelId="{E9C88E75-3674-44A0-B4D9-0162A7025544}" srcId="{0A49508B-7C8B-4FF6-B609-37AB3DDEF5B0}" destId="{9F668BBB-A31E-4A7F-B5D3-87814D2D9A9B}" srcOrd="3" destOrd="0" parTransId="{8A54E076-8B36-4A9A-983E-0FD748EE389D}" sibTransId="{EF768910-72E5-4130-B263-A373D07A5F77}"/>
    <dgm:cxn modelId="{A453C178-928F-4123-A4CD-50F0AE562F59}" srcId="{AFE9E9E5-4E07-46F5-9FA7-30495E595C50}" destId="{F1173552-AE7A-4CE7-97A7-33B880A1AD7E}" srcOrd="0" destOrd="0" parTransId="{CA09273F-99AC-47A0-9267-E3433C6C0FA7}" sibTransId="{CFE3B021-089F-43D3-8C44-324595FFFCDB}"/>
    <dgm:cxn modelId="{98DFE398-7B87-4328-8B43-A89CC2861E1F}" srcId="{0A49508B-7C8B-4FF6-B609-37AB3DDEF5B0}" destId="{AFE9E9E5-4E07-46F5-9FA7-30495E595C50}" srcOrd="2" destOrd="0" parTransId="{DE5FD1FA-014B-423C-8C61-036A43993DE0}" sibTransId="{D3A5C5C1-FCAD-4C8E-BAB6-ABB6CD0C57E3}"/>
    <dgm:cxn modelId="{EA151D9F-C2BC-4B54-AAB4-6BB2C6965FC1}" srcId="{0A49508B-7C8B-4FF6-B609-37AB3DDEF5B0}" destId="{7B162A72-5A7C-4171-9A74-011410BC3943}" srcOrd="1" destOrd="0" parTransId="{EB3ECA5B-EA4C-40CB-AB54-782DE72F68E0}" sibTransId="{B85C8C88-A541-4215-AD50-90E44E73E72B}"/>
    <dgm:cxn modelId="{3CFF5EA7-275F-4E46-BE74-AC014D63209E}" srcId="{4E36F8BB-649D-49FC-BA45-E06F2687269E}" destId="{A157D597-99DF-453D-8497-F9D6F17217FD}" srcOrd="0" destOrd="0" parTransId="{1A5655E3-B89C-450D-BBBB-BF85159E42D1}" sibTransId="{6BD0C53F-8DAA-41E3-8B84-63A8746E2B38}"/>
    <dgm:cxn modelId="{2F6B6ABE-ED26-4B58-A0A5-2367E68215EC}" type="presOf" srcId="{82C44B74-91C2-4D85-A660-415466D00EBA}" destId="{E382D043-0950-469E-8D15-0E6CFDD821B7}" srcOrd="0" destOrd="0" presId="urn:microsoft.com/office/officeart/2008/layout/LinedList"/>
    <dgm:cxn modelId="{599566C2-D88B-4859-9C05-67516A92D7F9}" srcId="{0A49508B-7C8B-4FF6-B609-37AB3DDEF5B0}" destId="{4E36F8BB-649D-49FC-BA45-E06F2687269E}" srcOrd="4" destOrd="0" parTransId="{CC5C372E-9727-4B90-B7AB-7E96BEA5D3AC}" sibTransId="{9629AA0F-6A52-477A-AC93-778665A65411}"/>
    <dgm:cxn modelId="{F5C21FD0-BC67-4DFF-9B28-B608EB1071C3}" srcId="{9F668BBB-A31E-4A7F-B5D3-87814D2D9A9B}" destId="{190F1C31-E049-405A-8316-1BFAC11C0111}" srcOrd="0" destOrd="0" parTransId="{363F89E8-DE3A-494F-AF2D-CA9B38B764CD}" sibTransId="{76894C25-6DEE-40F8-B6F3-948368BACC35}"/>
    <dgm:cxn modelId="{BED03ADB-B8B3-4B86-96F8-E8956E589C23}" srcId="{7B162A72-5A7C-4171-9A74-011410BC3943}" destId="{82C44B74-91C2-4D85-A660-415466D00EBA}" srcOrd="0" destOrd="0" parTransId="{856FF234-FC23-4CBD-A2BD-FF9644A8F149}" sibTransId="{7A4685D9-180B-4C47-8BCC-7A28A9F5B1E3}"/>
    <dgm:cxn modelId="{7C3CDAE1-1773-4BEA-BF95-F8EC028805C3}" type="presOf" srcId="{4B99B543-C5AF-4BD9-A706-15D0644CF4E8}" destId="{AE738103-B0E3-435C-95FF-FB8F45292B49}" srcOrd="0" destOrd="0" presId="urn:microsoft.com/office/officeart/2008/layout/LinedList"/>
    <dgm:cxn modelId="{48283CEB-A69E-413F-8A23-4116E947DF01}" type="presOf" srcId="{AFE9E9E5-4E07-46F5-9FA7-30495E595C50}" destId="{ED888478-70A9-40BA-8455-5F4DF2ED2FBF}" srcOrd="0" destOrd="0" presId="urn:microsoft.com/office/officeart/2008/layout/LinedList"/>
    <dgm:cxn modelId="{0843D7F5-8D40-4ED9-AF6F-9F7D3EF91311}" srcId="{4B99B543-C5AF-4BD9-A706-15D0644CF4E8}" destId="{582D4177-3B16-498F-AE44-7AC57ED0206A}" srcOrd="0" destOrd="0" parTransId="{A9E6B7D3-BD4C-4015-8D08-E4B721E2BAB1}" sibTransId="{8FFB9C40-1ABA-4CEA-A20F-CC36AB66A21F}"/>
    <dgm:cxn modelId="{53D9D9FB-FBD4-499D-973E-F4F95878EA9C}" type="presOf" srcId="{582D4177-3B16-498F-AE44-7AC57ED0206A}" destId="{8DB5971E-2B3F-4BF9-8CC4-90C30B6DA7C7}" srcOrd="0" destOrd="0" presId="urn:microsoft.com/office/officeart/2008/layout/LinedList"/>
    <dgm:cxn modelId="{83B71F06-DF97-4943-91CA-6FA805726EF3}" type="presParOf" srcId="{D928D236-6FC8-4FC5-8700-716D8F0FCF2E}" destId="{96F0CC14-9E4F-4D92-82E8-B7A4C0C6683C}" srcOrd="0" destOrd="0" presId="urn:microsoft.com/office/officeart/2008/layout/LinedList"/>
    <dgm:cxn modelId="{D2255009-3757-4429-9F81-00B0B87F7063}" type="presParOf" srcId="{D928D236-6FC8-4FC5-8700-716D8F0FCF2E}" destId="{AEFC03D6-A11C-440B-A3CF-C7BD63BB3419}" srcOrd="1" destOrd="0" presId="urn:microsoft.com/office/officeart/2008/layout/LinedList"/>
    <dgm:cxn modelId="{55A1B915-7435-4500-9C3E-38F31390BA94}" type="presParOf" srcId="{AEFC03D6-A11C-440B-A3CF-C7BD63BB3419}" destId="{AE738103-B0E3-435C-95FF-FB8F45292B49}" srcOrd="0" destOrd="0" presId="urn:microsoft.com/office/officeart/2008/layout/LinedList"/>
    <dgm:cxn modelId="{892B1BD3-A01E-4896-BB5A-8824CAABEDDB}" type="presParOf" srcId="{AEFC03D6-A11C-440B-A3CF-C7BD63BB3419}" destId="{8A8609DD-387B-43B2-BE50-8EE582544FD4}" srcOrd="1" destOrd="0" presId="urn:microsoft.com/office/officeart/2008/layout/LinedList"/>
    <dgm:cxn modelId="{83A4A60E-60EA-4132-A234-B996D71E1812}" type="presParOf" srcId="{8A8609DD-387B-43B2-BE50-8EE582544FD4}" destId="{96A6D077-FD15-4DAC-82EF-D80478CE69C2}" srcOrd="0" destOrd="0" presId="urn:microsoft.com/office/officeart/2008/layout/LinedList"/>
    <dgm:cxn modelId="{1A70B0BE-3193-4237-B0D7-FC3E18B8B6FE}" type="presParOf" srcId="{8A8609DD-387B-43B2-BE50-8EE582544FD4}" destId="{AB958D59-AF35-4A1C-B93A-16E6383D4FBB}" srcOrd="1" destOrd="0" presId="urn:microsoft.com/office/officeart/2008/layout/LinedList"/>
    <dgm:cxn modelId="{1AC984BA-02F7-433F-B37F-E46F8DBA4488}" type="presParOf" srcId="{AB958D59-AF35-4A1C-B93A-16E6383D4FBB}" destId="{F03D28A3-43F8-49F3-86E4-DBE21FE0D294}" srcOrd="0" destOrd="0" presId="urn:microsoft.com/office/officeart/2008/layout/LinedList"/>
    <dgm:cxn modelId="{15FAED9F-92C5-4118-829E-245A1A9BB302}" type="presParOf" srcId="{AB958D59-AF35-4A1C-B93A-16E6383D4FBB}" destId="{8DB5971E-2B3F-4BF9-8CC4-90C30B6DA7C7}" srcOrd="1" destOrd="0" presId="urn:microsoft.com/office/officeart/2008/layout/LinedList"/>
    <dgm:cxn modelId="{5D2BF6F9-6821-43F1-8FE1-BFEE38B1C7EF}" type="presParOf" srcId="{AB958D59-AF35-4A1C-B93A-16E6383D4FBB}" destId="{03536099-E566-46DC-A7CC-72062380C284}" srcOrd="2" destOrd="0" presId="urn:microsoft.com/office/officeart/2008/layout/LinedList"/>
    <dgm:cxn modelId="{9095A609-9A0F-4A1F-8361-C876B58B21A2}" type="presParOf" srcId="{8A8609DD-387B-43B2-BE50-8EE582544FD4}" destId="{179B63C7-28EE-4095-9684-93989A2E6B94}" srcOrd="2" destOrd="0" presId="urn:microsoft.com/office/officeart/2008/layout/LinedList"/>
    <dgm:cxn modelId="{F6E3C3CB-A51C-4D95-A73A-F47510A71E9F}" type="presParOf" srcId="{8A8609DD-387B-43B2-BE50-8EE582544FD4}" destId="{30036E72-C8EF-4D0E-85A9-9260DD9A1F22}" srcOrd="3" destOrd="0" presId="urn:microsoft.com/office/officeart/2008/layout/LinedList"/>
    <dgm:cxn modelId="{ADC979B0-4C02-4840-A5FD-AE038031BD40}" type="presParOf" srcId="{D928D236-6FC8-4FC5-8700-716D8F0FCF2E}" destId="{F2C74C51-AB38-425C-80EC-81668BD1CE22}" srcOrd="2" destOrd="0" presId="urn:microsoft.com/office/officeart/2008/layout/LinedList"/>
    <dgm:cxn modelId="{335960BB-C3D4-4179-A610-C94E77510FDD}" type="presParOf" srcId="{D928D236-6FC8-4FC5-8700-716D8F0FCF2E}" destId="{69339CD8-D9BF-4B02-8C93-0DCAD63F3787}" srcOrd="3" destOrd="0" presId="urn:microsoft.com/office/officeart/2008/layout/LinedList"/>
    <dgm:cxn modelId="{A6D55962-D0C3-44E4-80A4-6AFC47298CB1}" type="presParOf" srcId="{69339CD8-D9BF-4B02-8C93-0DCAD63F3787}" destId="{39DDA41F-EB7A-4F36-9829-422510E0ABC9}" srcOrd="0" destOrd="0" presId="urn:microsoft.com/office/officeart/2008/layout/LinedList"/>
    <dgm:cxn modelId="{1D2C864B-B508-4B71-82B2-73726CEC2F04}" type="presParOf" srcId="{69339CD8-D9BF-4B02-8C93-0DCAD63F3787}" destId="{D360BB60-FE1E-40AF-9B75-EC57874E04D0}" srcOrd="1" destOrd="0" presId="urn:microsoft.com/office/officeart/2008/layout/LinedList"/>
    <dgm:cxn modelId="{4BE23312-C62A-4812-9BD2-7B5B367C2C5D}" type="presParOf" srcId="{D360BB60-FE1E-40AF-9B75-EC57874E04D0}" destId="{202356DA-AE50-43DB-AB81-DC5D94093D91}" srcOrd="0" destOrd="0" presId="urn:microsoft.com/office/officeart/2008/layout/LinedList"/>
    <dgm:cxn modelId="{CE62A0B8-40A7-4CB1-AD6C-B6F2E68F1ED3}" type="presParOf" srcId="{D360BB60-FE1E-40AF-9B75-EC57874E04D0}" destId="{890FCFD5-EBA8-4564-857B-FEE244A8DB80}" srcOrd="1" destOrd="0" presId="urn:microsoft.com/office/officeart/2008/layout/LinedList"/>
    <dgm:cxn modelId="{79B13F10-341F-4DD2-8B4F-C37881DDA58E}" type="presParOf" srcId="{890FCFD5-EBA8-4564-857B-FEE244A8DB80}" destId="{7729E1D6-9059-4D96-9AF1-639960015372}" srcOrd="0" destOrd="0" presId="urn:microsoft.com/office/officeart/2008/layout/LinedList"/>
    <dgm:cxn modelId="{7B674C59-FDBD-4A66-ADCC-90309E15400F}" type="presParOf" srcId="{890FCFD5-EBA8-4564-857B-FEE244A8DB80}" destId="{E382D043-0950-469E-8D15-0E6CFDD821B7}" srcOrd="1" destOrd="0" presId="urn:microsoft.com/office/officeart/2008/layout/LinedList"/>
    <dgm:cxn modelId="{4F6E93D3-5A0B-4B90-A270-44E316D2C46B}" type="presParOf" srcId="{890FCFD5-EBA8-4564-857B-FEE244A8DB80}" destId="{37CE33F4-2C70-4163-8347-A9E7A4FABCF7}" srcOrd="2" destOrd="0" presId="urn:microsoft.com/office/officeart/2008/layout/LinedList"/>
    <dgm:cxn modelId="{88026D3C-311B-4F05-A3EB-7624623BBB9C}" type="presParOf" srcId="{D360BB60-FE1E-40AF-9B75-EC57874E04D0}" destId="{50CD0161-CB35-4989-87B8-6C63E3D8AD0E}" srcOrd="2" destOrd="0" presId="urn:microsoft.com/office/officeart/2008/layout/LinedList"/>
    <dgm:cxn modelId="{4DBA08BF-B613-4280-A367-054EEABF6212}" type="presParOf" srcId="{D360BB60-FE1E-40AF-9B75-EC57874E04D0}" destId="{E4360760-D1ED-4958-A42F-5729B7114376}" srcOrd="3" destOrd="0" presId="urn:microsoft.com/office/officeart/2008/layout/LinedList"/>
    <dgm:cxn modelId="{F24F3609-F52A-44D4-806B-495F36088875}" type="presParOf" srcId="{D928D236-6FC8-4FC5-8700-716D8F0FCF2E}" destId="{49D848EE-5705-4F67-BFCF-97DA9E7B866A}" srcOrd="4" destOrd="0" presId="urn:microsoft.com/office/officeart/2008/layout/LinedList"/>
    <dgm:cxn modelId="{F071FC45-443E-4DD3-B480-E6E4197156A3}" type="presParOf" srcId="{D928D236-6FC8-4FC5-8700-716D8F0FCF2E}" destId="{6C650107-0569-44EA-A171-504C867FFC74}" srcOrd="5" destOrd="0" presId="urn:microsoft.com/office/officeart/2008/layout/LinedList"/>
    <dgm:cxn modelId="{4E491F58-CF1D-4BBF-91AF-2D165FCF7F6D}" type="presParOf" srcId="{6C650107-0569-44EA-A171-504C867FFC74}" destId="{ED888478-70A9-40BA-8455-5F4DF2ED2FBF}" srcOrd="0" destOrd="0" presId="urn:microsoft.com/office/officeart/2008/layout/LinedList"/>
    <dgm:cxn modelId="{DEE14970-E29B-4F4D-860C-F60F7DCCF5F0}" type="presParOf" srcId="{6C650107-0569-44EA-A171-504C867FFC74}" destId="{2CF70138-CC02-4D0E-8A44-8AB7ECAFC04C}" srcOrd="1" destOrd="0" presId="urn:microsoft.com/office/officeart/2008/layout/LinedList"/>
    <dgm:cxn modelId="{3E18611A-8F8E-4292-A323-DAB387227220}" type="presParOf" srcId="{2CF70138-CC02-4D0E-8A44-8AB7ECAFC04C}" destId="{A6369E9E-3F23-4361-B905-DFF0C7E8EF4C}" srcOrd="0" destOrd="0" presId="urn:microsoft.com/office/officeart/2008/layout/LinedList"/>
    <dgm:cxn modelId="{2CEF0843-8081-4613-9DF4-2BDDEA31E9C1}" type="presParOf" srcId="{2CF70138-CC02-4D0E-8A44-8AB7ECAFC04C}" destId="{F67DB725-DC14-4177-88F2-80D2A00BAF67}" srcOrd="1" destOrd="0" presId="urn:microsoft.com/office/officeart/2008/layout/LinedList"/>
    <dgm:cxn modelId="{C6522065-2400-4644-81CA-351AEB5DE82F}" type="presParOf" srcId="{F67DB725-DC14-4177-88F2-80D2A00BAF67}" destId="{37B443BA-E64F-46E7-A35D-2A9E40052218}" srcOrd="0" destOrd="0" presId="urn:microsoft.com/office/officeart/2008/layout/LinedList"/>
    <dgm:cxn modelId="{137F2562-9826-4872-8D9E-828841CF14BE}" type="presParOf" srcId="{F67DB725-DC14-4177-88F2-80D2A00BAF67}" destId="{9B3791E3-788B-4ABE-9E47-7A4B7C1437B0}" srcOrd="1" destOrd="0" presId="urn:microsoft.com/office/officeart/2008/layout/LinedList"/>
    <dgm:cxn modelId="{8BFA7EF9-ED3A-45D5-9994-E4840420EBF0}" type="presParOf" srcId="{F67DB725-DC14-4177-88F2-80D2A00BAF67}" destId="{28C1E876-208B-480A-88FA-EDFF82388834}" srcOrd="2" destOrd="0" presId="urn:microsoft.com/office/officeart/2008/layout/LinedList"/>
    <dgm:cxn modelId="{33C5C9FF-6D3A-48A5-93E8-FC7A4179B33B}" type="presParOf" srcId="{2CF70138-CC02-4D0E-8A44-8AB7ECAFC04C}" destId="{D4A03882-308E-4488-A353-C235DDEDCBAD}" srcOrd="2" destOrd="0" presId="urn:microsoft.com/office/officeart/2008/layout/LinedList"/>
    <dgm:cxn modelId="{66E392DA-CA1D-4EA3-BDE6-378AA7FB7DC3}" type="presParOf" srcId="{2CF70138-CC02-4D0E-8A44-8AB7ECAFC04C}" destId="{41FFB88A-A602-4F98-AB6B-F69163AAA512}" srcOrd="3" destOrd="0" presId="urn:microsoft.com/office/officeart/2008/layout/LinedList"/>
    <dgm:cxn modelId="{FD3F662E-BB02-41DE-8DFC-3FE3305E9273}" type="presParOf" srcId="{D928D236-6FC8-4FC5-8700-716D8F0FCF2E}" destId="{995CF007-41C8-4069-89E4-175BE84B53FD}" srcOrd="6" destOrd="0" presId="urn:microsoft.com/office/officeart/2008/layout/LinedList"/>
    <dgm:cxn modelId="{64C6702C-8383-448A-A4B6-454B1CB45718}" type="presParOf" srcId="{D928D236-6FC8-4FC5-8700-716D8F0FCF2E}" destId="{33201899-907F-4BD6-AD34-E81D1DB7D4A1}" srcOrd="7" destOrd="0" presId="urn:microsoft.com/office/officeart/2008/layout/LinedList"/>
    <dgm:cxn modelId="{FDFD1EE2-1A1F-4F93-9EBC-0E1261FB5C3A}" type="presParOf" srcId="{33201899-907F-4BD6-AD34-E81D1DB7D4A1}" destId="{0C33C86F-6F3E-4C8C-A317-BBE784EF54CE}" srcOrd="0" destOrd="0" presId="urn:microsoft.com/office/officeart/2008/layout/LinedList"/>
    <dgm:cxn modelId="{B6299983-D874-49A6-BE7E-9D9FB072A403}" type="presParOf" srcId="{33201899-907F-4BD6-AD34-E81D1DB7D4A1}" destId="{01C82851-3C2A-43A6-AB3A-92D7E2B1C0F4}" srcOrd="1" destOrd="0" presId="urn:microsoft.com/office/officeart/2008/layout/LinedList"/>
    <dgm:cxn modelId="{B5BAF42A-4E73-4989-951D-7EEC7FFE21CC}" type="presParOf" srcId="{01C82851-3C2A-43A6-AB3A-92D7E2B1C0F4}" destId="{98E21C62-891C-41BC-A109-0F0322279C33}" srcOrd="0" destOrd="0" presId="urn:microsoft.com/office/officeart/2008/layout/LinedList"/>
    <dgm:cxn modelId="{9A35E205-B4EA-45C4-9546-0D00F9263DD9}" type="presParOf" srcId="{01C82851-3C2A-43A6-AB3A-92D7E2B1C0F4}" destId="{4ECFA700-D1B7-411D-9863-14538532A730}" srcOrd="1" destOrd="0" presId="urn:microsoft.com/office/officeart/2008/layout/LinedList"/>
    <dgm:cxn modelId="{8D835AD2-9925-48B1-A835-0172F5CA24E2}" type="presParOf" srcId="{4ECFA700-D1B7-411D-9863-14538532A730}" destId="{C9836056-19DD-4D97-B718-D266AA18E546}" srcOrd="0" destOrd="0" presId="urn:microsoft.com/office/officeart/2008/layout/LinedList"/>
    <dgm:cxn modelId="{3483D771-EAE2-4090-97FC-9F99739255D2}" type="presParOf" srcId="{4ECFA700-D1B7-411D-9863-14538532A730}" destId="{34ED2157-D280-4E09-97DA-FA31FE78FB4F}" srcOrd="1" destOrd="0" presId="urn:microsoft.com/office/officeart/2008/layout/LinedList"/>
    <dgm:cxn modelId="{2ACB7C3D-3A72-4FAB-8348-79D09EF077CB}" type="presParOf" srcId="{4ECFA700-D1B7-411D-9863-14538532A730}" destId="{68DB21C2-4073-4A4C-B064-6B108CDE2ECB}" srcOrd="2" destOrd="0" presId="urn:microsoft.com/office/officeart/2008/layout/LinedList"/>
    <dgm:cxn modelId="{3E8A4EC3-7298-423C-BC09-DD99E19B0728}" type="presParOf" srcId="{01C82851-3C2A-43A6-AB3A-92D7E2B1C0F4}" destId="{904CB99D-DDF6-4696-829C-40ED8690BF65}" srcOrd="2" destOrd="0" presId="urn:microsoft.com/office/officeart/2008/layout/LinedList"/>
    <dgm:cxn modelId="{2581A952-BB8F-418D-9550-4E9D25C8A6F0}" type="presParOf" srcId="{01C82851-3C2A-43A6-AB3A-92D7E2B1C0F4}" destId="{1DAA05B7-693C-4816-BA74-D6C367B122B1}" srcOrd="3" destOrd="0" presId="urn:microsoft.com/office/officeart/2008/layout/LinedList"/>
    <dgm:cxn modelId="{0BE9C91D-AD00-4072-8EB1-A54D67664929}" type="presParOf" srcId="{D928D236-6FC8-4FC5-8700-716D8F0FCF2E}" destId="{A7449C8C-C652-4773-8991-C9C687A9DB00}" srcOrd="8" destOrd="0" presId="urn:microsoft.com/office/officeart/2008/layout/LinedList"/>
    <dgm:cxn modelId="{C157BE57-AF51-4022-938D-930DDE19C1EF}" type="presParOf" srcId="{D928D236-6FC8-4FC5-8700-716D8F0FCF2E}" destId="{CD822C84-64A0-4E8B-8540-6C34172F69F2}" srcOrd="9" destOrd="0" presId="urn:microsoft.com/office/officeart/2008/layout/LinedList"/>
    <dgm:cxn modelId="{B7EDCB53-28A0-48AC-A9A0-F840794306AF}" type="presParOf" srcId="{CD822C84-64A0-4E8B-8540-6C34172F69F2}" destId="{9B87B762-4085-43F5-A98B-F7CB23BFA4C4}" srcOrd="0" destOrd="0" presId="urn:microsoft.com/office/officeart/2008/layout/LinedList"/>
    <dgm:cxn modelId="{33E3D1B3-CF50-49EB-A7E9-CD644C06F951}" type="presParOf" srcId="{CD822C84-64A0-4E8B-8540-6C34172F69F2}" destId="{C1DCAC89-2858-4CCB-BBCF-D5156082EEAD}" srcOrd="1" destOrd="0" presId="urn:microsoft.com/office/officeart/2008/layout/LinedList"/>
    <dgm:cxn modelId="{9DA398EA-7433-41F2-88AC-BC9167096E61}" type="presParOf" srcId="{C1DCAC89-2858-4CCB-BBCF-D5156082EEAD}" destId="{E7402AB3-764C-4EA4-AF7E-99EEBC5B2EC5}" srcOrd="0" destOrd="0" presId="urn:microsoft.com/office/officeart/2008/layout/LinedList"/>
    <dgm:cxn modelId="{0B6D52C0-192A-4513-9765-DC746CA37454}" type="presParOf" srcId="{C1DCAC89-2858-4CCB-BBCF-D5156082EEAD}" destId="{5C8884F0-0A8B-4A69-AD0C-46D2C5E7BCF6}" srcOrd="1" destOrd="0" presId="urn:microsoft.com/office/officeart/2008/layout/LinedList"/>
    <dgm:cxn modelId="{CBF3A2BE-FD7C-4204-B114-ECAB432B74C1}" type="presParOf" srcId="{5C8884F0-0A8B-4A69-AD0C-46D2C5E7BCF6}" destId="{45E4D3A9-C043-47BC-B171-64B8A6E49DB9}" srcOrd="0" destOrd="0" presId="urn:microsoft.com/office/officeart/2008/layout/LinedList"/>
    <dgm:cxn modelId="{AFF41756-AEE5-4A51-BB91-BEDF7E181718}" type="presParOf" srcId="{5C8884F0-0A8B-4A69-AD0C-46D2C5E7BCF6}" destId="{8ABB3353-16A9-47A5-8F98-3FEDAE29C66D}" srcOrd="1" destOrd="0" presId="urn:microsoft.com/office/officeart/2008/layout/LinedList"/>
    <dgm:cxn modelId="{03C2B64A-BA7A-4D45-B3D2-AF83B129A371}" type="presParOf" srcId="{5C8884F0-0A8B-4A69-AD0C-46D2C5E7BCF6}" destId="{6BC2A4D3-48CD-428F-AB44-D18AE75D917F}" srcOrd="2" destOrd="0" presId="urn:microsoft.com/office/officeart/2008/layout/LinedList"/>
    <dgm:cxn modelId="{646AC9F9-2E65-4474-A867-2AB5FC55ED84}" type="presParOf" srcId="{C1DCAC89-2858-4CCB-BBCF-D5156082EEAD}" destId="{D9704B00-7A3B-42C8-90B9-8E9C6E672B84}" srcOrd="2" destOrd="0" presId="urn:microsoft.com/office/officeart/2008/layout/LinedList"/>
    <dgm:cxn modelId="{E6B81929-6D6D-4855-B898-E60F00B99669}" type="presParOf" srcId="{C1DCAC89-2858-4CCB-BBCF-D5156082EEAD}" destId="{F9923999-17C1-4C48-8329-03DDAE832F9A}" srcOrd="3"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CC14-9E4F-4D92-82E8-B7A4C0C6683C}">
      <dsp:nvSpPr>
        <dsp:cNvPr id="0" name=""/>
        <dsp:cNvSpPr/>
      </dsp:nvSpPr>
      <dsp:spPr>
        <a:xfrm>
          <a:off x="0" y="3581329"/>
          <a:ext cx="50993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738103-B0E3-435C-95FF-FB8F45292B49}">
      <dsp:nvSpPr>
        <dsp:cNvPr id="0" name=""/>
        <dsp:cNvSpPr/>
      </dsp:nvSpPr>
      <dsp:spPr>
        <a:xfrm>
          <a:off x="0" y="437"/>
          <a:ext cx="1019867" cy="71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lumMod val="25000"/>
                </a:schemeClr>
              </a:solidFill>
              <a:latin typeface="Bierstadt"/>
            </a:rPr>
            <a:t>3 Hours</a:t>
          </a:r>
          <a:endParaRPr lang="en-US" sz="1600" kern="1200" dirty="0">
            <a:solidFill>
              <a:schemeClr val="bg2">
                <a:lumMod val="25000"/>
              </a:schemeClr>
            </a:solidFill>
          </a:endParaRPr>
        </a:p>
      </dsp:txBody>
      <dsp:txXfrm>
        <a:off x="0" y="437"/>
        <a:ext cx="1019867" cy="716090"/>
      </dsp:txXfrm>
    </dsp:sp>
    <dsp:sp modelId="{8DB5971E-2B3F-4BF9-8CC4-90C30B6DA7C7}">
      <dsp:nvSpPr>
        <dsp:cNvPr id="0" name=""/>
        <dsp:cNvSpPr/>
      </dsp:nvSpPr>
      <dsp:spPr>
        <a:xfrm>
          <a:off x="1096357" y="32954"/>
          <a:ext cx="4002978" cy="65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solidFill>
                <a:schemeClr val="bg2">
                  <a:lumMod val="25000"/>
                </a:schemeClr>
              </a:solidFill>
            </a:rPr>
            <a:t>Total Worker Health </a:t>
          </a:r>
          <a:r>
            <a:rPr lang="en-US" sz="1600" kern="1200" dirty="0">
              <a:solidFill>
                <a:schemeClr val="bg2">
                  <a:lumMod val="25000"/>
                </a:schemeClr>
              </a:solidFill>
            </a:rPr>
            <a:t>101: The Basics  </a:t>
          </a:r>
        </a:p>
      </dsp:txBody>
      <dsp:txXfrm>
        <a:off x="1096357" y="32954"/>
        <a:ext cx="4002978" cy="650356"/>
      </dsp:txXfrm>
    </dsp:sp>
    <dsp:sp modelId="{179B63C7-28EE-4095-9684-93989A2E6B94}">
      <dsp:nvSpPr>
        <dsp:cNvPr id="0" name=""/>
        <dsp:cNvSpPr/>
      </dsp:nvSpPr>
      <dsp:spPr>
        <a:xfrm>
          <a:off x="1019867" y="683310"/>
          <a:ext cx="407946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F2C74C51-AB38-425C-80EC-81668BD1CE22}">
      <dsp:nvSpPr>
        <dsp:cNvPr id="0" name=""/>
        <dsp:cNvSpPr/>
      </dsp:nvSpPr>
      <dsp:spPr>
        <a:xfrm>
          <a:off x="0" y="716528"/>
          <a:ext cx="50993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DDA41F-EB7A-4F36-9829-422510E0ABC9}">
      <dsp:nvSpPr>
        <dsp:cNvPr id="0" name=""/>
        <dsp:cNvSpPr/>
      </dsp:nvSpPr>
      <dsp:spPr>
        <a:xfrm>
          <a:off x="0" y="716528"/>
          <a:ext cx="1019867" cy="71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lumMod val="25000"/>
                </a:schemeClr>
              </a:solidFill>
              <a:latin typeface="Bierstadt"/>
            </a:rPr>
            <a:t>1 Hour</a:t>
          </a:r>
          <a:endParaRPr lang="en-US" sz="1600" kern="1200" dirty="0">
            <a:solidFill>
              <a:schemeClr val="bg2">
                <a:lumMod val="25000"/>
              </a:schemeClr>
            </a:solidFill>
          </a:endParaRPr>
        </a:p>
      </dsp:txBody>
      <dsp:txXfrm>
        <a:off x="0" y="716528"/>
        <a:ext cx="1019867" cy="716090"/>
      </dsp:txXfrm>
    </dsp:sp>
    <dsp:sp modelId="{E382D043-0950-469E-8D15-0E6CFDD821B7}">
      <dsp:nvSpPr>
        <dsp:cNvPr id="0" name=""/>
        <dsp:cNvSpPr/>
      </dsp:nvSpPr>
      <dsp:spPr>
        <a:xfrm>
          <a:off x="1096357" y="749045"/>
          <a:ext cx="4002978" cy="65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solidFill>
                <a:schemeClr val="bg2">
                  <a:lumMod val="25000"/>
                </a:schemeClr>
              </a:solidFill>
            </a:rPr>
            <a:t>Total Worker Health </a:t>
          </a:r>
          <a:r>
            <a:rPr lang="en-US" sz="1600" kern="1200" dirty="0">
              <a:solidFill>
                <a:schemeClr val="bg2">
                  <a:lumMod val="25000"/>
                </a:schemeClr>
              </a:solidFill>
            </a:rPr>
            <a:t>Awareness Workshop    </a:t>
          </a:r>
        </a:p>
      </dsp:txBody>
      <dsp:txXfrm>
        <a:off x="1096357" y="749045"/>
        <a:ext cx="4002978" cy="650356"/>
      </dsp:txXfrm>
    </dsp:sp>
    <dsp:sp modelId="{50CD0161-CB35-4989-87B8-6C63E3D8AD0E}">
      <dsp:nvSpPr>
        <dsp:cNvPr id="0" name=""/>
        <dsp:cNvSpPr/>
      </dsp:nvSpPr>
      <dsp:spPr>
        <a:xfrm>
          <a:off x="1019867" y="1399401"/>
          <a:ext cx="407946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49D848EE-5705-4F67-BFCF-97DA9E7B866A}">
      <dsp:nvSpPr>
        <dsp:cNvPr id="0" name=""/>
        <dsp:cNvSpPr/>
      </dsp:nvSpPr>
      <dsp:spPr>
        <a:xfrm>
          <a:off x="0" y="1432619"/>
          <a:ext cx="50993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D888478-70A9-40BA-8455-5F4DF2ED2FBF}">
      <dsp:nvSpPr>
        <dsp:cNvPr id="0" name=""/>
        <dsp:cNvSpPr/>
      </dsp:nvSpPr>
      <dsp:spPr>
        <a:xfrm>
          <a:off x="0" y="1432619"/>
          <a:ext cx="1019867" cy="71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lumMod val="25000"/>
                </a:schemeClr>
              </a:solidFill>
              <a:latin typeface="Bierstadt"/>
            </a:rPr>
            <a:t>3 Hours</a:t>
          </a:r>
          <a:endParaRPr lang="en-US" sz="1600" kern="1200" dirty="0">
            <a:solidFill>
              <a:schemeClr val="bg2">
                <a:lumMod val="25000"/>
              </a:schemeClr>
            </a:solidFill>
          </a:endParaRPr>
        </a:p>
      </dsp:txBody>
      <dsp:txXfrm>
        <a:off x="0" y="1432619"/>
        <a:ext cx="1019867" cy="716090"/>
      </dsp:txXfrm>
    </dsp:sp>
    <dsp:sp modelId="{9B3791E3-788B-4ABE-9E47-7A4B7C1437B0}">
      <dsp:nvSpPr>
        <dsp:cNvPr id="0" name=""/>
        <dsp:cNvSpPr/>
      </dsp:nvSpPr>
      <dsp:spPr>
        <a:xfrm>
          <a:off x="1096357" y="1465136"/>
          <a:ext cx="4002978" cy="65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solidFill>
                <a:schemeClr val="bg2">
                  <a:lumMod val="25000"/>
                </a:schemeClr>
              </a:solidFill>
            </a:rPr>
            <a:t>Total Worker Health </a:t>
          </a:r>
          <a:r>
            <a:rPr lang="en-US" sz="1600" kern="1200" dirty="0">
              <a:solidFill>
                <a:schemeClr val="bg2">
                  <a:lumMod val="25000"/>
                </a:schemeClr>
              </a:solidFill>
            </a:rPr>
            <a:t>Workplace Solutions   </a:t>
          </a:r>
        </a:p>
      </dsp:txBody>
      <dsp:txXfrm>
        <a:off x="1096357" y="1465136"/>
        <a:ext cx="4002978" cy="650356"/>
      </dsp:txXfrm>
    </dsp:sp>
    <dsp:sp modelId="{D4A03882-308E-4488-A353-C235DDEDCBAD}">
      <dsp:nvSpPr>
        <dsp:cNvPr id="0" name=""/>
        <dsp:cNvSpPr/>
      </dsp:nvSpPr>
      <dsp:spPr>
        <a:xfrm>
          <a:off x="1019867" y="2115492"/>
          <a:ext cx="407946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95CF007-41C8-4069-89E4-175BE84B53FD}">
      <dsp:nvSpPr>
        <dsp:cNvPr id="0" name=""/>
        <dsp:cNvSpPr/>
      </dsp:nvSpPr>
      <dsp:spPr>
        <a:xfrm>
          <a:off x="0" y="2148709"/>
          <a:ext cx="50993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33C86F-6F3E-4C8C-A317-BBE784EF54CE}">
      <dsp:nvSpPr>
        <dsp:cNvPr id="0" name=""/>
        <dsp:cNvSpPr/>
      </dsp:nvSpPr>
      <dsp:spPr>
        <a:xfrm>
          <a:off x="0" y="2148709"/>
          <a:ext cx="1019867" cy="71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lumMod val="25000"/>
                </a:schemeClr>
              </a:solidFill>
              <a:latin typeface="Bierstadt"/>
            </a:rPr>
            <a:t>90 Minutes</a:t>
          </a:r>
          <a:endParaRPr lang="en-US" sz="1600" kern="1200" dirty="0">
            <a:solidFill>
              <a:schemeClr val="bg2">
                <a:lumMod val="25000"/>
              </a:schemeClr>
            </a:solidFill>
          </a:endParaRPr>
        </a:p>
      </dsp:txBody>
      <dsp:txXfrm>
        <a:off x="0" y="2148709"/>
        <a:ext cx="1019867" cy="716090"/>
      </dsp:txXfrm>
    </dsp:sp>
    <dsp:sp modelId="{34ED2157-D280-4E09-97DA-FA31FE78FB4F}">
      <dsp:nvSpPr>
        <dsp:cNvPr id="0" name=""/>
        <dsp:cNvSpPr/>
      </dsp:nvSpPr>
      <dsp:spPr>
        <a:xfrm>
          <a:off x="1096357" y="2181227"/>
          <a:ext cx="4002978" cy="65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solidFill>
                <a:schemeClr val="bg2">
                  <a:lumMod val="25000"/>
                </a:schemeClr>
              </a:solidFill>
            </a:rPr>
            <a:t>Total Worker Health </a:t>
          </a:r>
          <a:r>
            <a:rPr lang="en-US" sz="1600" kern="1200" dirty="0">
              <a:solidFill>
                <a:schemeClr val="bg2">
                  <a:lumMod val="25000"/>
                </a:schemeClr>
              </a:solidFill>
            </a:rPr>
            <a:t>for Safety Committees      </a:t>
          </a:r>
        </a:p>
      </dsp:txBody>
      <dsp:txXfrm>
        <a:off x="1096357" y="2181227"/>
        <a:ext cx="4002978" cy="650356"/>
      </dsp:txXfrm>
    </dsp:sp>
    <dsp:sp modelId="{904CB99D-DDF6-4696-829C-40ED8690BF65}">
      <dsp:nvSpPr>
        <dsp:cNvPr id="0" name=""/>
        <dsp:cNvSpPr/>
      </dsp:nvSpPr>
      <dsp:spPr>
        <a:xfrm>
          <a:off x="1019867" y="2831583"/>
          <a:ext cx="407946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A7449C8C-C652-4773-8991-C9C687A9DB00}">
      <dsp:nvSpPr>
        <dsp:cNvPr id="0" name=""/>
        <dsp:cNvSpPr/>
      </dsp:nvSpPr>
      <dsp:spPr>
        <a:xfrm>
          <a:off x="0" y="2864800"/>
          <a:ext cx="5099336"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87B762-4085-43F5-A98B-F7CB23BFA4C4}">
      <dsp:nvSpPr>
        <dsp:cNvPr id="0" name=""/>
        <dsp:cNvSpPr/>
      </dsp:nvSpPr>
      <dsp:spPr>
        <a:xfrm>
          <a:off x="0" y="2864800"/>
          <a:ext cx="1019867" cy="71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lumMod val="25000"/>
                </a:schemeClr>
              </a:solidFill>
              <a:latin typeface="Bierstadt"/>
            </a:rPr>
            <a:t>8 Hours</a:t>
          </a:r>
          <a:endParaRPr lang="en-US" sz="1600" kern="1200" dirty="0">
            <a:solidFill>
              <a:schemeClr val="bg2">
                <a:lumMod val="25000"/>
              </a:schemeClr>
            </a:solidFill>
          </a:endParaRPr>
        </a:p>
      </dsp:txBody>
      <dsp:txXfrm>
        <a:off x="0" y="2864800"/>
        <a:ext cx="1019867" cy="716090"/>
      </dsp:txXfrm>
    </dsp:sp>
    <dsp:sp modelId="{8ABB3353-16A9-47A5-8F98-3FEDAE29C66D}">
      <dsp:nvSpPr>
        <dsp:cNvPr id="0" name=""/>
        <dsp:cNvSpPr/>
      </dsp:nvSpPr>
      <dsp:spPr>
        <a:xfrm>
          <a:off x="1096357" y="2897318"/>
          <a:ext cx="4002978" cy="650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i="1" kern="1200" dirty="0">
              <a:solidFill>
                <a:schemeClr val="bg2">
                  <a:lumMod val="25000"/>
                </a:schemeClr>
              </a:solidFill>
            </a:rPr>
            <a:t>Total Worker Health </a:t>
          </a:r>
          <a:r>
            <a:rPr lang="en-US" sz="1600" kern="1200" dirty="0">
              <a:solidFill>
                <a:schemeClr val="bg2">
                  <a:lumMod val="25000"/>
                </a:schemeClr>
              </a:solidFill>
            </a:rPr>
            <a:t>Train the Trainer       </a:t>
          </a:r>
        </a:p>
      </dsp:txBody>
      <dsp:txXfrm>
        <a:off x="1096357" y="2897318"/>
        <a:ext cx="4002978" cy="650356"/>
      </dsp:txXfrm>
    </dsp:sp>
    <dsp:sp modelId="{D9704B00-7A3B-42C8-90B9-8E9C6E672B84}">
      <dsp:nvSpPr>
        <dsp:cNvPr id="0" name=""/>
        <dsp:cNvSpPr/>
      </dsp:nvSpPr>
      <dsp:spPr>
        <a:xfrm>
          <a:off x="1019867" y="3547674"/>
          <a:ext cx="4079468" cy="0"/>
        </a:xfrm>
        <a:prstGeom prst="line">
          <a:avLst/>
        </a:prstGeom>
        <a:noFill/>
        <a:ln w="6350" cap="flat" cmpd="sng" algn="ctr">
          <a:solidFill>
            <a:schemeClr val="dk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22:10:30.116"/>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87365-029D-384C-B57E-597CB1673DEA}" type="datetimeFigureOut">
              <a:rPr lang="en-US" smtClean="0"/>
              <a:t>12/26/24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8CF2A-5695-8244-9C36-2FAE3F416335}" type="slidenum">
              <a:rPr lang="en-US" smtClean="0"/>
              <a:t>‹#›</a:t>
            </a:fld>
            <a:endParaRPr lang="en-US"/>
          </a:p>
        </p:txBody>
      </p:sp>
    </p:spTree>
    <p:extLst>
      <p:ext uri="{BB962C8B-B14F-4D97-AF65-F5344CB8AC3E}">
        <p14:creationId xmlns:p14="http://schemas.microsoft.com/office/powerpoint/2010/main" val="130133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CF2A-5695-8244-9C36-2FAE3F416335}" type="slidenum">
              <a:rPr lang="en-US" smtClean="0"/>
              <a:t>3</a:t>
            </a:fld>
            <a:endParaRPr lang="en-US"/>
          </a:p>
        </p:txBody>
      </p:sp>
    </p:spTree>
    <p:extLst>
      <p:ext uri="{BB962C8B-B14F-4D97-AF65-F5344CB8AC3E}">
        <p14:creationId xmlns:p14="http://schemas.microsoft.com/office/powerpoint/2010/main" val="32222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CF2A-5695-8244-9C36-2FAE3F416335}" type="slidenum">
              <a:rPr lang="en-US" smtClean="0"/>
              <a:t>5</a:t>
            </a:fld>
            <a:endParaRPr lang="en-US"/>
          </a:p>
        </p:txBody>
      </p:sp>
    </p:spTree>
    <p:extLst>
      <p:ext uri="{BB962C8B-B14F-4D97-AF65-F5344CB8AC3E}">
        <p14:creationId xmlns:p14="http://schemas.microsoft.com/office/powerpoint/2010/main" val="201422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518CF2A-5695-8244-9C36-2FAE3F416335}" type="slidenum">
              <a:rPr lang="en-US" smtClean="0"/>
              <a:t>6</a:t>
            </a:fld>
            <a:endParaRPr lang="en-US"/>
          </a:p>
        </p:txBody>
      </p:sp>
    </p:spTree>
    <p:extLst>
      <p:ext uri="{BB962C8B-B14F-4D97-AF65-F5344CB8AC3E}">
        <p14:creationId xmlns:p14="http://schemas.microsoft.com/office/powerpoint/2010/main" val="121071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CF2A-5695-8244-9C36-2FAE3F416335}" type="slidenum">
              <a:rPr lang="en-US" smtClean="0"/>
              <a:t>7</a:t>
            </a:fld>
            <a:endParaRPr lang="en-US"/>
          </a:p>
        </p:txBody>
      </p:sp>
    </p:spTree>
    <p:extLst>
      <p:ext uri="{BB962C8B-B14F-4D97-AF65-F5344CB8AC3E}">
        <p14:creationId xmlns:p14="http://schemas.microsoft.com/office/powerpoint/2010/main" val="372951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CF2A-5695-8244-9C36-2FAE3F416335}" type="slidenum">
              <a:rPr lang="en-US" smtClean="0"/>
              <a:t>9</a:t>
            </a:fld>
            <a:endParaRPr lang="en-US"/>
          </a:p>
        </p:txBody>
      </p:sp>
    </p:spTree>
    <p:extLst>
      <p:ext uri="{BB962C8B-B14F-4D97-AF65-F5344CB8AC3E}">
        <p14:creationId xmlns:p14="http://schemas.microsoft.com/office/powerpoint/2010/main" val="228040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D518CF2A-5695-8244-9C36-2FAE3F416335}" type="slidenum">
              <a:rPr lang="en-US" smtClean="0"/>
              <a:t>11</a:t>
            </a:fld>
            <a:endParaRPr lang="en-US"/>
          </a:p>
        </p:txBody>
      </p:sp>
    </p:spTree>
    <p:extLst>
      <p:ext uri="{BB962C8B-B14F-4D97-AF65-F5344CB8AC3E}">
        <p14:creationId xmlns:p14="http://schemas.microsoft.com/office/powerpoint/2010/main" val="151564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CF2A-5695-8244-9C36-2FAE3F416335}" type="slidenum">
              <a:rPr lang="en-US" smtClean="0"/>
              <a:t>13</a:t>
            </a:fld>
            <a:endParaRPr lang="en-US"/>
          </a:p>
        </p:txBody>
      </p:sp>
    </p:spTree>
    <p:extLst>
      <p:ext uri="{BB962C8B-B14F-4D97-AF65-F5344CB8AC3E}">
        <p14:creationId xmlns:p14="http://schemas.microsoft.com/office/powerpoint/2010/main" val="1764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E752F-05DF-5748-1DEA-15942C412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8ADB1-DA9E-509C-271E-ED4E89E57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7C18E-4C92-3137-AD56-7444DAEC4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857ED2-9AC8-2BFA-967E-2ED898B860C2}"/>
              </a:ext>
            </a:extLst>
          </p:cNvPr>
          <p:cNvSpPr>
            <a:spLocks noGrp="1"/>
          </p:cNvSpPr>
          <p:nvPr>
            <p:ph type="sldNum" sz="quarter" idx="5"/>
          </p:nvPr>
        </p:nvSpPr>
        <p:spPr/>
        <p:txBody>
          <a:bodyPr/>
          <a:lstStyle/>
          <a:p>
            <a:fld id="{D518CF2A-5695-8244-9C36-2FAE3F416335}" type="slidenum">
              <a:rPr lang="en-US" smtClean="0"/>
              <a:t>14</a:t>
            </a:fld>
            <a:endParaRPr lang="en-US"/>
          </a:p>
        </p:txBody>
      </p:sp>
    </p:spTree>
    <p:extLst>
      <p:ext uri="{BB962C8B-B14F-4D97-AF65-F5344CB8AC3E}">
        <p14:creationId xmlns:p14="http://schemas.microsoft.com/office/powerpoint/2010/main" val="188134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8CF2A-5695-8244-9C36-2FAE3F416335}" type="slidenum">
              <a:rPr lang="en-US" smtClean="0"/>
              <a:t>15</a:t>
            </a:fld>
            <a:endParaRPr lang="en-US"/>
          </a:p>
        </p:txBody>
      </p:sp>
    </p:spTree>
    <p:extLst>
      <p:ext uri="{BB962C8B-B14F-4D97-AF65-F5344CB8AC3E}">
        <p14:creationId xmlns:p14="http://schemas.microsoft.com/office/powerpoint/2010/main" val="71496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7B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1741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BC33-5D19-F7E2-6640-03DE73B83F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F6AC98-4155-0B15-BCC4-871DDE6DB9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54BBA-554E-7463-6D0F-72F3B6D59D73}"/>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5" name="Footer Placeholder 4">
            <a:extLst>
              <a:ext uri="{FF2B5EF4-FFF2-40B4-BE49-F238E27FC236}">
                <a16:creationId xmlns:a16="http://schemas.microsoft.com/office/drawing/2014/main" id="{404252A9-AD60-DFC4-F29E-DDF5B7F97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4E832-B4AD-BB0D-09AD-A4A4ABB00E71}"/>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167208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F6D563-D858-6A13-72F8-23571F722C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410B4-4192-C7BB-72CC-8FA11F83C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8B461-B3A3-5124-5332-35A1D35F2ECE}"/>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5" name="Footer Placeholder 4">
            <a:extLst>
              <a:ext uri="{FF2B5EF4-FFF2-40B4-BE49-F238E27FC236}">
                <a16:creationId xmlns:a16="http://schemas.microsoft.com/office/drawing/2014/main" id="{4B8D910D-EC88-1776-0848-F9A3FF8E9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3EB5E-AA6E-82DF-C31B-53977A78AD5B}"/>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264929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27E5-33EF-D34A-5F45-7E35EB5D6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B2B36E-A1E9-6292-9423-B91E4C89A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5FF63-6968-CC64-5A21-F0E887D9C035}"/>
              </a:ext>
            </a:extLst>
          </p:cNvPr>
          <p:cNvSpPr>
            <a:spLocks noGrp="1"/>
          </p:cNvSpPr>
          <p:nvPr>
            <p:ph type="dt" sz="half" idx="10"/>
          </p:nvPr>
        </p:nvSpPr>
        <p:spPr/>
        <p:txBody>
          <a:bodyPr/>
          <a:lstStyle/>
          <a:p>
            <a:fld id="{DCE81E70-FB57-E64A-8E9F-D01EF9B2B9AA}" type="datetimeFigureOut">
              <a:rPr lang="en-US" smtClean="0"/>
              <a:t>12/26/24</a:t>
            </a:fld>
            <a:endParaRPr lang="en-US"/>
          </a:p>
        </p:txBody>
      </p:sp>
      <p:sp>
        <p:nvSpPr>
          <p:cNvPr id="5" name="Footer Placeholder 4">
            <a:extLst>
              <a:ext uri="{FF2B5EF4-FFF2-40B4-BE49-F238E27FC236}">
                <a16:creationId xmlns:a16="http://schemas.microsoft.com/office/drawing/2014/main" id="{0F6259B3-A6C2-DEAE-F3A1-B70B5C519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3F6AC-3EBC-5F46-9B19-DA1E65B439E4}"/>
              </a:ext>
            </a:extLst>
          </p:cNvPr>
          <p:cNvSpPr>
            <a:spLocks noGrp="1"/>
          </p:cNvSpPr>
          <p:nvPr>
            <p:ph type="sldNum" sz="quarter" idx="12"/>
          </p:nvPr>
        </p:nvSpPr>
        <p:spPr/>
        <p:txBody>
          <a:bodyPr/>
          <a:lstStyle/>
          <a:p>
            <a:fld id="{03D360D5-5909-D84E-A622-E7D57F9737B7}" type="slidenum">
              <a:rPr lang="en-US" smtClean="0"/>
              <a:t>‹#›</a:t>
            </a:fld>
            <a:endParaRPr lang="en-US"/>
          </a:p>
        </p:txBody>
      </p:sp>
    </p:spTree>
    <p:extLst>
      <p:ext uri="{BB962C8B-B14F-4D97-AF65-F5344CB8AC3E}">
        <p14:creationId xmlns:p14="http://schemas.microsoft.com/office/powerpoint/2010/main" val="3018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7E50-BE82-9DBE-52D0-2DBCD26E3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B214F-E5CA-5D33-7803-9D66ADA5A8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66363-1117-8EF3-7FA0-00D62E27E3B2}"/>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5" name="Footer Placeholder 4">
            <a:extLst>
              <a:ext uri="{FF2B5EF4-FFF2-40B4-BE49-F238E27FC236}">
                <a16:creationId xmlns:a16="http://schemas.microsoft.com/office/drawing/2014/main" id="{C66C054F-9DD8-5EDC-C945-FCC16B1AB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A478B-4859-6562-15A4-72184CAE4D39}"/>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38547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F31B-0EF3-6933-004F-5AA0C9115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2AB9C-E67D-CC24-1D67-400913FA925F}"/>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0E2B1E-DE38-3D36-3CD9-A6258D88B65D}"/>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5" name="Footer Placeholder 4">
            <a:extLst>
              <a:ext uri="{FF2B5EF4-FFF2-40B4-BE49-F238E27FC236}">
                <a16:creationId xmlns:a16="http://schemas.microsoft.com/office/drawing/2014/main" id="{B87BDC93-01A0-6751-C77E-19C22E41F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58E77-8FD4-6228-7B92-7C2858FF257E}"/>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373868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703C-BD7A-1D3E-7624-3568E071D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CA438-2D95-06E0-508C-0DC88AEB9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0ED69C-A121-9934-A24C-A95F00049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027D32-1ACE-BC1C-655E-3945B1F0F0F5}"/>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6" name="Footer Placeholder 5">
            <a:extLst>
              <a:ext uri="{FF2B5EF4-FFF2-40B4-BE49-F238E27FC236}">
                <a16:creationId xmlns:a16="http://schemas.microsoft.com/office/drawing/2014/main" id="{2882D785-1D09-BA48-BB49-435A5AC0F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A7FC0-BDA6-7422-5611-3876B16437A3}"/>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356230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B7BE-29CB-522F-9E37-A23A110704C5}"/>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E9D57-77A4-1D56-9937-66155A8E44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8E8850-50E6-9730-8F2A-2D1C0636F8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7091E-EBEB-DC44-6E35-93F6E3BF44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2CFF31-BAAA-DC09-3A8D-12A4C5AFB7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ABA3C-FA67-E088-4DD2-B786B33013D5}"/>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8" name="Footer Placeholder 7">
            <a:extLst>
              <a:ext uri="{FF2B5EF4-FFF2-40B4-BE49-F238E27FC236}">
                <a16:creationId xmlns:a16="http://schemas.microsoft.com/office/drawing/2014/main" id="{223276B6-9ECE-C216-8413-459170F50B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E04B4-1CEA-87A7-BD0B-A482D6431FF2}"/>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378099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8BDF-19AC-8934-D207-AB8FCAE5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4924F1-A6CE-20D6-025B-7A682C39729C}"/>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4" name="Footer Placeholder 3">
            <a:extLst>
              <a:ext uri="{FF2B5EF4-FFF2-40B4-BE49-F238E27FC236}">
                <a16:creationId xmlns:a16="http://schemas.microsoft.com/office/drawing/2014/main" id="{D49F1EDC-3925-893D-1E95-53A7A01ED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20B986-9354-517D-715E-91E31042F4D6}"/>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294162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795FCF-F3D0-65E5-746B-2BDF50481F18}"/>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3" name="Footer Placeholder 2">
            <a:extLst>
              <a:ext uri="{FF2B5EF4-FFF2-40B4-BE49-F238E27FC236}">
                <a16:creationId xmlns:a16="http://schemas.microsoft.com/office/drawing/2014/main" id="{AFC8E8F2-0B40-259B-0EBE-A4CDFAB3EC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46644-AC59-72A0-59D0-24D4B62A165F}"/>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253119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7099-6541-9FE3-CEB2-E35913747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CA99D5-35AD-CDA2-BB65-973B3408C14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4B0BD-7168-ACE0-EB9A-27B52E124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F497-60DD-F1FA-D204-8C94C0EC2644}"/>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6" name="Footer Placeholder 5">
            <a:extLst>
              <a:ext uri="{FF2B5EF4-FFF2-40B4-BE49-F238E27FC236}">
                <a16:creationId xmlns:a16="http://schemas.microsoft.com/office/drawing/2014/main" id="{1353A16A-8546-2061-BC66-3ECCE67188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7CF78-A355-9C0B-2DCE-316013C79606}"/>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35038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636F-C76A-08F4-E31C-5DBA9610A3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4CB74-4750-68FC-5B4B-6EC9491BE417}"/>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C59F69-0BE3-6A40-208B-14202BE3E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3C6E6-84F2-C457-3A2F-9C51B6A2A935}"/>
              </a:ext>
            </a:extLst>
          </p:cNvPr>
          <p:cNvSpPr>
            <a:spLocks noGrp="1"/>
          </p:cNvSpPr>
          <p:nvPr>
            <p:ph type="dt" sz="half" idx="10"/>
          </p:nvPr>
        </p:nvSpPr>
        <p:spPr/>
        <p:txBody>
          <a:bodyPr/>
          <a:lstStyle/>
          <a:p>
            <a:fld id="{70F84475-DBE6-5B43-B2DF-D947B265995E}" type="datetimeFigureOut">
              <a:rPr lang="en-US" smtClean="0"/>
              <a:t>12/26/24</a:t>
            </a:fld>
            <a:endParaRPr lang="en-US"/>
          </a:p>
        </p:txBody>
      </p:sp>
      <p:sp>
        <p:nvSpPr>
          <p:cNvPr id="6" name="Footer Placeholder 5">
            <a:extLst>
              <a:ext uri="{FF2B5EF4-FFF2-40B4-BE49-F238E27FC236}">
                <a16:creationId xmlns:a16="http://schemas.microsoft.com/office/drawing/2014/main" id="{207C0B96-AF22-53FF-4267-8F26999A5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3B010-1DAF-52E3-A38C-CF874C907A04}"/>
              </a:ext>
            </a:extLst>
          </p:cNvPr>
          <p:cNvSpPr>
            <a:spLocks noGrp="1"/>
          </p:cNvSpPr>
          <p:nvPr>
            <p:ph type="sldNum" sz="quarter" idx="12"/>
          </p:nvPr>
        </p:nvSpPr>
        <p:spPr/>
        <p:txBody>
          <a:bodyPr/>
          <a:lstStyle/>
          <a:p>
            <a:fld id="{49357F65-D1D8-8C4D-930F-1F775122152C}" type="slidenum">
              <a:rPr lang="en-US" smtClean="0"/>
              <a:t>‹#›</a:t>
            </a:fld>
            <a:endParaRPr lang="en-US"/>
          </a:p>
        </p:txBody>
      </p:sp>
    </p:spTree>
    <p:extLst>
      <p:ext uri="{BB962C8B-B14F-4D97-AF65-F5344CB8AC3E}">
        <p14:creationId xmlns:p14="http://schemas.microsoft.com/office/powerpoint/2010/main" val="402667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52CB5-4CFF-57F6-ABC1-EF598AD320C6}"/>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E8E71-3A91-7447-E596-2AA46CF66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F6056-71E5-F575-499E-D9A4FBFC444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84475-DBE6-5B43-B2DF-D947B265995E}" type="datetimeFigureOut">
              <a:rPr lang="en-US" smtClean="0"/>
              <a:t>12/26/24</a:t>
            </a:fld>
            <a:endParaRPr lang="en-US"/>
          </a:p>
        </p:txBody>
      </p:sp>
      <p:sp>
        <p:nvSpPr>
          <p:cNvPr id="5" name="Footer Placeholder 4">
            <a:extLst>
              <a:ext uri="{FF2B5EF4-FFF2-40B4-BE49-F238E27FC236}">
                <a16:creationId xmlns:a16="http://schemas.microsoft.com/office/drawing/2014/main" id="{3DCA5BFE-0C7A-1715-FDEA-9B85ED6798D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25853A-9651-4DF6-7BB0-E8D2E3856E3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57F65-D1D8-8C4D-930F-1F775122152C}" type="slidenum">
              <a:rPr lang="en-US" smtClean="0"/>
              <a:t>‹#›</a:t>
            </a:fld>
            <a:endParaRPr lang="en-US"/>
          </a:p>
        </p:txBody>
      </p:sp>
    </p:spTree>
    <p:extLst>
      <p:ext uri="{BB962C8B-B14F-4D97-AF65-F5344CB8AC3E}">
        <p14:creationId xmlns:p14="http://schemas.microsoft.com/office/powerpoint/2010/main" val="1436900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https://www.youtube.com/embed/pfFoi5mV_wI?feature=oembed" TargetMode="External"/><Relationship Id="rId6" Type="http://schemas.openxmlformats.org/officeDocument/2006/relationships/image" Target="../media/image23.png"/><Relationship Id="rId11" Type="http://schemas.openxmlformats.org/officeDocument/2006/relationships/image" Target="../media/image33.jpeg"/><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hyperlink" Target="mailto:hammerl@ohsu.ed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eg"/><Relationship Id="rId7" Type="http://schemas.openxmlformats.org/officeDocument/2006/relationships/hyperlink" Target="https://mhstdemo.s3.us-west-2.amazonaws.com/MHST_Demo/story.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50.png"/><Relationship Id="rId4" Type="http://schemas.openxmlformats.org/officeDocument/2006/relationships/customXml" Target="../ink/ink1.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5F5DD74-596D-7754-AE9D-70304904D2B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 y="0"/>
            <a:ext cx="5316513" cy="6858000"/>
          </a:xfrm>
          <a:custGeom>
            <a:avLst/>
            <a:gdLst>
              <a:gd name="connsiteX0" fmla="*/ 0 w 5316513"/>
              <a:gd name="connsiteY0" fmla="*/ 0 h 6858000"/>
              <a:gd name="connsiteX1" fmla="*/ 3686037 w 5316513"/>
              <a:gd name="connsiteY1" fmla="*/ 0 h 6858000"/>
              <a:gd name="connsiteX2" fmla="*/ 3707280 w 5316513"/>
              <a:gd name="connsiteY2" fmla="*/ 16694 h 6858000"/>
              <a:gd name="connsiteX3" fmla="*/ 5316513 w 5316513"/>
              <a:gd name="connsiteY3" fmla="*/ 3429000 h 6858000"/>
              <a:gd name="connsiteX4" fmla="*/ 3707280 w 5316513"/>
              <a:gd name="connsiteY4" fmla="*/ 6841307 h 6858000"/>
              <a:gd name="connsiteX5" fmla="*/ 3686037 w 5316513"/>
              <a:gd name="connsiteY5" fmla="*/ 6858000 h 6858000"/>
              <a:gd name="connsiteX6" fmla="*/ 0 w 531651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6513" h="6858000">
                <a:moveTo>
                  <a:pt x="0" y="0"/>
                </a:moveTo>
                <a:lnTo>
                  <a:pt x="3686037" y="0"/>
                </a:lnTo>
                <a:lnTo>
                  <a:pt x="3707280" y="16694"/>
                </a:lnTo>
                <a:cubicBezTo>
                  <a:pt x="4690079" y="827772"/>
                  <a:pt x="5316513" y="2055230"/>
                  <a:pt x="5316513" y="3429000"/>
                </a:cubicBezTo>
                <a:cubicBezTo>
                  <a:pt x="5316513" y="4802770"/>
                  <a:pt x="4690079" y="6030229"/>
                  <a:pt x="3707280" y="6841307"/>
                </a:cubicBezTo>
                <a:lnTo>
                  <a:pt x="3686037" y="6858000"/>
                </a:lnTo>
                <a:lnTo>
                  <a:pt x="0" y="6858000"/>
                </a:lnTo>
                <a:close/>
              </a:path>
            </a:pathLst>
          </a:custGeom>
        </p:spPr>
      </p:pic>
      <p:sp>
        <p:nvSpPr>
          <p:cNvPr id="30" name="Oval 29">
            <a:extLst>
              <a:ext uri="{FF2B5EF4-FFF2-40B4-BE49-F238E27FC236}">
                <a16:creationId xmlns:a16="http://schemas.microsoft.com/office/drawing/2014/main" id="{F4F85097-7079-3436-3C0C-A4DDA523CBEB}"/>
              </a:ext>
            </a:extLst>
          </p:cNvPr>
          <p:cNvSpPr>
            <a:spLocks noChangeAspect="1"/>
          </p:cNvSpPr>
          <p:nvPr/>
        </p:nvSpPr>
        <p:spPr>
          <a:xfrm>
            <a:off x="3327808" y="3062985"/>
            <a:ext cx="2926080" cy="29260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84005A-AB43-3B7F-95AA-8C9D73CCE334}"/>
              </a:ext>
            </a:extLst>
          </p:cNvPr>
          <p:cNvSpPr>
            <a:spLocks noChangeAspect="1"/>
          </p:cNvSpPr>
          <p:nvPr/>
        </p:nvSpPr>
        <p:spPr>
          <a:xfrm>
            <a:off x="2338463" y="152396"/>
            <a:ext cx="2834640" cy="2834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B00D2CF-65D1-C212-95A8-D1E02C702BA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74187" y="192989"/>
            <a:ext cx="2763192" cy="2763192"/>
          </a:xfrm>
          <a:custGeom>
            <a:avLst/>
            <a:gdLst>
              <a:gd name="connsiteX0" fmla="*/ 1381596 w 2763192"/>
              <a:gd name="connsiteY0" fmla="*/ 0 h 2763192"/>
              <a:gd name="connsiteX1" fmla="*/ 2763192 w 2763192"/>
              <a:gd name="connsiteY1" fmla="*/ 1381596 h 2763192"/>
              <a:gd name="connsiteX2" fmla="*/ 1381596 w 2763192"/>
              <a:gd name="connsiteY2" fmla="*/ 2763192 h 2763192"/>
              <a:gd name="connsiteX3" fmla="*/ 0 w 2763192"/>
              <a:gd name="connsiteY3" fmla="*/ 1381596 h 2763192"/>
              <a:gd name="connsiteX4" fmla="*/ 1381596 w 2763192"/>
              <a:gd name="connsiteY4" fmla="*/ 0 h 276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192" h="2763192">
                <a:moveTo>
                  <a:pt x="1381596" y="0"/>
                </a:moveTo>
                <a:cubicBezTo>
                  <a:pt x="2144630" y="0"/>
                  <a:pt x="2763192" y="618562"/>
                  <a:pt x="2763192" y="1381596"/>
                </a:cubicBezTo>
                <a:cubicBezTo>
                  <a:pt x="2763192" y="2144630"/>
                  <a:pt x="2144630" y="2763192"/>
                  <a:pt x="1381596" y="2763192"/>
                </a:cubicBezTo>
                <a:cubicBezTo>
                  <a:pt x="618562" y="2763192"/>
                  <a:pt x="0" y="2144630"/>
                  <a:pt x="0" y="1381596"/>
                </a:cubicBezTo>
                <a:cubicBezTo>
                  <a:pt x="0" y="618562"/>
                  <a:pt x="618562" y="0"/>
                  <a:pt x="1381596" y="0"/>
                </a:cubicBezTo>
                <a:close/>
              </a:path>
            </a:pathLst>
          </a:custGeom>
          <a:ln>
            <a:noFill/>
          </a:ln>
        </p:spPr>
      </p:pic>
      <p:pic>
        <p:nvPicPr>
          <p:cNvPr id="40" name="Picture 39">
            <a:extLst>
              <a:ext uri="{FF2B5EF4-FFF2-40B4-BE49-F238E27FC236}">
                <a16:creationId xmlns:a16="http://schemas.microsoft.com/office/drawing/2014/main" id="{74DA8F10-C010-AA26-1967-56E4CD41A82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369780" y="3104957"/>
            <a:ext cx="2842136" cy="2842136"/>
          </a:xfrm>
          <a:custGeom>
            <a:avLst/>
            <a:gdLst>
              <a:gd name="connsiteX0" fmla="*/ 1379096 w 2758192"/>
              <a:gd name="connsiteY0" fmla="*/ 0 h 2758192"/>
              <a:gd name="connsiteX1" fmla="*/ 2758192 w 2758192"/>
              <a:gd name="connsiteY1" fmla="*/ 1379096 h 2758192"/>
              <a:gd name="connsiteX2" fmla="*/ 1379096 w 2758192"/>
              <a:gd name="connsiteY2" fmla="*/ 2758192 h 2758192"/>
              <a:gd name="connsiteX3" fmla="*/ 0 w 2758192"/>
              <a:gd name="connsiteY3" fmla="*/ 1379096 h 2758192"/>
              <a:gd name="connsiteX4" fmla="*/ 1379096 w 2758192"/>
              <a:gd name="connsiteY4" fmla="*/ 0 h 275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192" h="2758192">
                <a:moveTo>
                  <a:pt x="1379096" y="0"/>
                </a:moveTo>
                <a:cubicBezTo>
                  <a:pt x="2140752" y="0"/>
                  <a:pt x="2758192" y="617442"/>
                  <a:pt x="2758192" y="1379096"/>
                </a:cubicBezTo>
                <a:cubicBezTo>
                  <a:pt x="2758192" y="2140750"/>
                  <a:pt x="2140752" y="2758192"/>
                  <a:pt x="1379096" y="2758192"/>
                </a:cubicBezTo>
                <a:cubicBezTo>
                  <a:pt x="617444" y="2758192"/>
                  <a:pt x="0" y="2140750"/>
                  <a:pt x="0" y="1379096"/>
                </a:cubicBezTo>
                <a:cubicBezTo>
                  <a:pt x="0" y="617442"/>
                  <a:pt x="617444" y="0"/>
                  <a:pt x="1379096" y="0"/>
                </a:cubicBezTo>
                <a:close/>
              </a:path>
            </a:pathLst>
          </a:custGeom>
        </p:spPr>
      </p:pic>
      <p:sp>
        <p:nvSpPr>
          <p:cNvPr id="44" name="TextBox 43">
            <a:extLst>
              <a:ext uri="{FF2B5EF4-FFF2-40B4-BE49-F238E27FC236}">
                <a16:creationId xmlns:a16="http://schemas.microsoft.com/office/drawing/2014/main" id="{8BEBA009-501F-07E2-3569-3013B4ED6725}"/>
              </a:ext>
            </a:extLst>
          </p:cNvPr>
          <p:cNvSpPr txBox="1"/>
          <p:nvPr/>
        </p:nvSpPr>
        <p:spPr>
          <a:xfrm>
            <a:off x="6096001" y="310742"/>
            <a:ext cx="4125686" cy="1200329"/>
          </a:xfrm>
          <a:prstGeom prst="rect">
            <a:avLst/>
          </a:prstGeom>
          <a:noFill/>
        </p:spPr>
        <p:txBody>
          <a:bodyPr wrap="square" rtlCol="0">
            <a:spAutoFit/>
          </a:bodyPr>
          <a:lstStyle/>
          <a:p>
            <a:r>
              <a:rPr lang="en-US" sz="36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Oregon Healthy Workforce Center</a:t>
            </a:r>
          </a:p>
        </p:txBody>
      </p:sp>
      <p:pic>
        <p:nvPicPr>
          <p:cNvPr id="50" name="Picture 49">
            <a:extLst>
              <a:ext uri="{FF2B5EF4-FFF2-40B4-BE49-F238E27FC236}">
                <a16:creationId xmlns:a16="http://schemas.microsoft.com/office/drawing/2014/main" id="{EF1C752D-21DD-7B63-2E9F-DB172A182FE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80285" y="4287911"/>
            <a:ext cx="2417695" cy="2417695"/>
          </a:xfrm>
          <a:custGeom>
            <a:avLst/>
            <a:gdLst>
              <a:gd name="connsiteX0" fmla="*/ 1435608 w 2871216"/>
              <a:gd name="connsiteY0" fmla="*/ 0 h 2871216"/>
              <a:gd name="connsiteX1" fmla="*/ 2871216 w 2871216"/>
              <a:gd name="connsiteY1" fmla="*/ 1435608 h 2871216"/>
              <a:gd name="connsiteX2" fmla="*/ 1435608 w 2871216"/>
              <a:gd name="connsiteY2" fmla="*/ 2871216 h 2871216"/>
              <a:gd name="connsiteX3" fmla="*/ 0 w 2871216"/>
              <a:gd name="connsiteY3" fmla="*/ 1435608 h 2871216"/>
              <a:gd name="connsiteX4" fmla="*/ 1435608 w 2871216"/>
              <a:gd name="connsiteY4" fmla="*/ 0 h 287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216" h="2871216">
                <a:moveTo>
                  <a:pt x="1435608" y="0"/>
                </a:moveTo>
                <a:cubicBezTo>
                  <a:pt x="2228472" y="0"/>
                  <a:pt x="2871216" y="642744"/>
                  <a:pt x="2871216" y="1435608"/>
                </a:cubicBezTo>
                <a:cubicBezTo>
                  <a:pt x="2871216" y="2228472"/>
                  <a:pt x="2228472" y="2871216"/>
                  <a:pt x="1435608" y="2871216"/>
                </a:cubicBezTo>
                <a:cubicBezTo>
                  <a:pt x="642744" y="2871216"/>
                  <a:pt x="0" y="2228472"/>
                  <a:pt x="0" y="1435608"/>
                </a:cubicBezTo>
                <a:cubicBezTo>
                  <a:pt x="0" y="642744"/>
                  <a:pt x="642744" y="0"/>
                  <a:pt x="1435608" y="0"/>
                </a:cubicBezTo>
                <a:close/>
              </a:path>
            </a:pathLst>
          </a:custGeom>
          <a:ln>
            <a:solidFill>
              <a:schemeClr val="bg1"/>
            </a:solidFill>
          </a:ln>
        </p:spPr>
      </p:pic>
      <p:sp>
        <p:nvSpPr>
          <p:cNvPr id="51" name="TextBox 50">
            <a:extLst>
              <a:ext uri="{FF2B5EF4-FFF2-40B4-BE49-F238E27FC236}">
                <a16:creationId xmlns:a16="http://schemas.microsoft.com/office/drawing/2014/main" id="{70B2E738-6EE8-503C-CEAE-2AD92303D248}"/>
              </a:ext>
            </a:extLst>
          </p:cNvPr>
          <p:cNvSpPr txBox="1"/>
          <p:nvPr/>
        </p:nvSpPr>
        <p:spPr>
          <a:xfrm>
            <a:off x="6044484" y="1719962"/>
            <a:ext cx="5199673" cy="1384995"/>
          </a:xfrm>
          <a:prstGeom prst="rect">
            <a:avLst/>
          </a:prstGeom>
          <a:noFill/>
        </p:spPr>
        <p:txBody>
          <a:bodyPr wrap="square" rtlCol="0">
            <a:spAutoFit/>
          </a:bodyPr>
          <a:lstStyle/>
          <a:p>
            <a:r>
              <a:rPr lang="en-US" sz="1400" dirty="0">
                <a:solidFill>
                  <a:schemeClr val="bg1"/>
                </a:solidFill>
                <a:latin typeface="Lato" panose="020F0502020204030203" pitchFamily="34" charset="77"/>
                <a:ea typeface="Lato Medium" panose="020F0502020204030203" pitchFamily="34" charset="0"/>
                <a:cs typeface="Lato Medium" panose="020F0502020204030203" pitchFamily="34" charset="0"/>
              </a:rPr>
              <a:t>The Oregon Healthy Workforce Center has been a NIOSH </a:t>
            </a:r>
            <a:r>
              <a:rPr lang="en-US" sz="1400" i="1" dirty="0">
                <a:solidFill>
                  <a:schemeClr val="bg1"/>
                </a:solidFill>
                <a:latin typeface="Lato" panose="020F0502020204030203" pitchFamily="34" charset="77"/>
                <a:ea typeface="Lato Medium" panose="020F0502020204030203" pitchFamily="34" charset="0"/>
                <a:cs typeface="Lato Medium" panose="020F0502020204030203" pitchFamily="34" charset="0"/>
              </a:rPr>
              <a:t>Total Worker Health</a:t>
            </a:r>
            <a:r>
              <a:rPr lang="en-US" sz="1400" baseline="30000" dirty="0">
                <a:solidFill>
                  <a:schemeClr val="bg1"/>
                </a:solidFill>
                <a:latin typeface="Lato" panose="020F0502020204030203" pitchFamily="34" charset="77"/>
                <a:ea typeface="Lato Medium" panose="020F0502020204030203" pitchFamily="34" charset="0"/>
                <a:cs typeface="Lato Medium" panose="020F0502020204030203" pitchFamily="34" charset="0"/>
              </a:rPr>
              <a:t>®</a:t>
            </a:r>
            <a:r>
              <a:rPr lang="en-US" sz="1400" dirty="0">
                <a:solidFill>
                  <a:schemeClr val="bg1"/>
                </a:solidFill>
                <a:latin typeface="Lato" panose="020F0502020204030203" pitchFamily="34" charset="77"/>
                <a:ea typeface="Lato Medium" panose="020F0502020204030203" pitchFamily="34" charset="0"/>
                <a:cs typeface="Lato Medium" panose="020F0502020204030203" pitchFamily="34" charset="0"/>
              </a:rPr>
              <a:t> Center since 2011.</a:t>
            </a:r>
          </a:p>
          <a:p>
            <a:endParaRPr lang="en-US" sz="1400" dirty="0">
              <a:solidFill>
                <a:schemeClr val="bg1"/>
              </a:solidFill>
              <a:latin typeface="Lato" panose="020F0502020204030203" pitchFamily="34" charset="77"/>
              <a:ea typeface="Lato Medium" panose="020F0502020204030203" pitchFamily="34" charset="0"/>
              <a:cs typeface="Lato Medium" panose="020F0502020204030203" pitchFamily="34" charset="0"/>
            </a:endParaRPr>
          </a:p>
          <a:p>
            <a:r>
              <a:rPr lang="en-US" sz="1400" dirty="0">
                <a:solidFill>
                  <a:schemeClr val="bg1"/>
                </a:solidFill>
                <a:latin typeface="Lato" panose="020F0502020204030203" pitchFamily="34" charset="77"/>
              </a:rPr>
              <a:t>Current Theme: </a:t>
            </a:r>
            <a:r>
              <a:rPr lang="en-US" sz="1400" i="1" dirty="0">
                <a:solidFill>
                  <a:schemeClr val="bg1"/>
                </a:solidFill>
                <a:latin typeface="Lato" panose="020F0502020204030203" pitchFamily="34" charset="77"/>
              </a:rPr>
              <a:t>Total Worker Health</a:t>
            </a:r>
            <a:r>
              <a:rPr lang="en-US" sz="1400" dirty="0">
                <a:solidFill>
                  <a:schemeClr val="bg1"/>
                </a:solidFill>
                <a:latin typeface="Lato" panose="020F0502020204030203" pitchFamily="34" charset="77"/>
              </a:rPr>
              <a:t> intervention effectiveness, translation, and outreach to advance safe and healthy work design</a:t>
            </a:r>
          </a:p>
        </p:txBody>
      </p:sp>
      <p:pic>
        <p:nvPicPr>
          <p:cNvPr id="2" name="Picture 1">
            <a:extLst>
              <a:ext uri="{FF2B5EF4-FFF2-40B4-BE49-F238E27FC236}">
                <a16:creationId xmlns:a16="http://schemas.microsoft.com/office/drawing/2014/main" id="{5E028216-1A47-21CE-5A24-3B421D526B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37223" y="3779526"/>
            <a:ext cx="2926080" cy="2926080"/>
          </a:xfrm>
          <a:prstGeom prst="rect">
            <a:avLst/>
          </a:prstGeom>
        </p:spPr>
      </p:pic>
      <p:sp>
        <p:nvSpPr>
          <p:cNvPr id="5" name="TextBox 4">
            <a:extLst>
              <a:ext uri="{FF2B5EF4-FFF2-40B4-BE49-F238E27FC236}">
                <a16:creationId xmlns:a16="http://schemas.microsoft.com/office/drawing/2014/main" id="{C36B3436-9028-685D-21C3-68F430B25070}"/>
              </a:ext>
            </a:extLst>
          </p:cNvPr>
          <p:cNvSpPr txBox="1"/>
          <p:nvPr/>
        </p:nvSpPr>
        <p:spPr>
          <a:xfrm>
            <a:off x="9114881" y="6431842"/>
            <a:ext cx="6154231" cy="230832"/>
          </a:xfrm>
          <a:prstGeom prst="rect">
            <a:avLst/>
          </a:prstGeom>
          <a:noFill/>
        </p:spPr>
        <p:txBody>
          <a:bodyPr wrap="square" lIns="91440" tIns="45720" rIns="91440" bIns="45720" rtlCol="0" anchor="t">
            <a:spAutoFit/>
          </a:bodyPr>
          <a:lstStyle/>
          <a:p>
            <a:r>
              <a:rPr lang="en-US" sz="900" kern="0" spc="80" dirty="0">
                <a:solidFill>
                  <a:schemeClr val="bg1"/>
                </a:solidFill>
                <a:latin typeface="Lato Regular"/>
                <a:ea typeface="Lato Regular"/>
                <a:cs typeface="Lato Light"/>
              </a:rPr>
              <a:t>NIOSH grant</a:t>
            </a:r>
            <a:r>
              <a:rPr lang="en-US" sz="900" kern="0" spc="80" dirty="0">
                <a:solidFill>
                  <a:schemeClr val="bg1"/>
                </a:solidFill>
                <a:latin typeface="Lato" panose="020F0502020204030203" pitchFamily="34" charset="77"/>
                <a:ea typeface="Lato Regular"/>
                <a:cs typeface="Lato Light"/>
              </a:rPr>
              <a:t>: </a:t>
            </a:r>
            <a:r>
              <a:rPr lang="en-US" sz="900" dirty="0">
                <a:solidFill>
                  <a:schemeClr val="bg1"/>
                </a:solidFill>
                <a:effectLst/>
                <a:latin typeface="Lato" panose="020F0502020204030203" pitchFamily="34" charset="77"/>
                <a:cs typeface="Gill Sans" panose="020B0502020104020203" pitchFamily="34" charset="-79"/>
              </a:rPr>
              <a:t> U19OH010154; </a:t>
            </a:r>
            <a:r>
              <a:rPr lang="en-US" sz="900" kern="0" spc="80" dirty="0">
                <a:solidFill>
                  <a:schemeClr val="bg1"/>
                </a:solidFill>
                <a:latin typeface="Lato Regular"/>
                <a:ea typeface="Lato Regular"/>
                <a:cs typeface="Lato Light"/>
              </a:rPr>
              <a:t>2021-2026</a:t>
            </a:r>
          </a:p>
        </p:txBody>
      </p:sp>
    </p:spTree>
    <p:extLst>
      <p:ext uri="{BB962C8B-B14F-4D97-AF65-F5344CB8AC3E}">
        <p14:creationId xmlns:p14="http://schemas.microsoft.com/office/powerpoint/2010/main" val="120590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F068886-2D8C-E6AF-CD35-5D92788AC0F4}"/>
              </a:ext>
            </a:extLst>
          </p:cNvPr>
          <p:cNvGrpSpPr/>
          <p:nvPr/>
        </p:nvGrpSpPr>
        <p:grpSpPr>
          <a:xfrm>
            <a:off x="3407261" y="1435310"/>
            <a:ext cx="5713646" cy="2070786"/>
            <a:chOff x="3101546" y="1396315"/>
            <a:chExt cx="5713646" cy="2070786"/>
          </a:xfrm>
        </p:grpSpPr>
        <p:sp>
          <p:nvSpPr>
            <p:cNvPr id="5" name="Rectangle 4">
              <a:extLst>
                <a:ext uri="{FF2B5EF4-FFF2-40B4-BE49-F238E27FC236}">
                  <a16:creationId xmlns:a16="http://schemas.microsoft.com/office/drawing/2014/main" id="{BD7DFA48-7ED5-F392-CEA5-86D2E4AEE6F4}"/>
                </a:ext>
              </a:extLst>
            </p:cNvPr>
            <p:cNvSpPr/>
            <p:nvPr/>
          </p:nvSpPr>
          <p:spPr>
            <a:xfrm>
              <a:off x="3101546" y="1396315"/>
              <a:ext cx="5713646" cy="207078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73B6EE12-D10F-0A77-21F2-ADF06A4C4A8D}"/>
                </a:ext>
              </a:extLst>
            </p:cNvPr>
            <p:cNvSpPr txBox="1"/>
            <p:nvPr/>
          </p:nvSpPr>
          <p:spPr>
            <a:xfrm>
              <a:off x="3395809" y="1653656"/>
              <a:ext cx="4623726" cy="338554"/>
            </a:xfrm>
            <a:prstGeom prst="rect">
              <a:avLst/>
            </a:prstGeom>
            <a:noFill/>
          </p:spPr>
          <p:txBody>
            <a:bodyPr wrap="square">
              <a:spAutoFit/>
            </a:bodyPr>
            <a:lstStyle/>
            <a:p>
              <a:r>
                <a:rPr lang="id-ID" sz="1600" dirty="0">
                  <a:solidFill>
                    <a:schemeClr val="bg1"/>
                  </a:solidFill>
                  <a:latin typeface="Lato" panose="020F0502020204030203" pitchFamily="34" charset="0"/>
                  <a:ea typeface="Lato" panose="020F0502020204030203" pitchFamily="34" charset="0"/>
                  <a:cs typeface="Lato" panose="020F0502020204030203" pitchFamily="34" charset="0"/>
                </a:rPr>
                <a:t>OREGON HEALTHY WORKFORCE CENTER</a:t>
              </a:r>
              <a:endParaRPr lang="en-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0A6206D9-82B3-068C-6272-6E2A69F81822}"/>
                </a:ext>
              </a:extLst>
            </p:cNvPr>
            <p:cNvSpPr txBox="1"/>
            <p:nvPr/>
          </p:nvSpPr>
          <p:spPr>
            <a:xfrm>
              <a:off x="3395809" y="2014449"/>
              <a:ext cx="4858504" cy="307777"/>
            </a:xfrm>
            <a:prstGeom prst="rect">
              <a:avLst/>
            </a:prstGeom>
            <a:noFill/>
          </p:spPr>
          <p:txBody>
            <a:bodyPr wrap="square" rtlCol="0">
              <a:spAutoFit/>
            </a:bodyPr>
            <a:lstStyle/>
            <a:p>
              <a:r>
                <a:rPr lang="en-US" sz="1400" b="1"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a:t>
              </a:r>
              <a:r>
                <a:rPr lang="en-US" sz="1400" baseline="30000" dirty="0">
                  <a:solidFill>
                    <a:schemeClr val="bg1"/>
                  </a:solidFill>
                  <a:latin typeface="Noto Serif" panose="02020600060500020200" pitchFamily="18" charset="0"/>
                  <a:ea typeface="Noto Serif" panose="02020600060500020200" pitchFamily="18" charset="0"/>
                  <a:cs typeface="Noto Serif" panose="02020600060500020200" pitchFamily="18" charset="0"/>
                </a:rPr>
                <a:t>®</a:t>
              </a:r>
              <a:r>
                <a:rPr lang="en-US" sz="1400" b="1"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research and intervention</a:t>
              </a:r>
            </a:p>
          </p:txBody>
        </p:sp>
        <p:sp>
          <p:nvSpPr>
            <p:cNvPr id="8" name="TextBox 7">
              <a:extLst>
                <a:ext uri="{FF2B5EF4-FFF2-40B4-BE49-F238E27FC236}">
                  <a16:creationId xmlns:a16="http://schemas.microsoft.com/office/drawing/2014/main" id="{7C3B8569-8740-38C7-FAD5-AFB20012710B}"/>
                </a:ext>
              </a:extLst>
            </p:cNvPr>
            <p:cNvSpPr txBox="1"/>
            <p:nvPr/>
          </p:nvSpPr>
          <p:spPr>
            <a:xfrm>
              <a:off x="3395809" y="2378763"/>
              <a:ext cx="5209317" cy="954107"/>
            </a:xfrm>
            <a:prstGeom prst="rect">
              <a:avLst/>
            </a:prstGeom>
            <a:noFill/>
          </p:spPr>
          <p:txBody>
            <a:bodyPr wrap="square">
              <a:spAutoFit/>
            </a:bodyPr>
            <a:lstStyle/>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NIOSH-funded, national center of excellence in </a:t>
              </a:r>
              <a:r>
                <a:rPr lang="en-US" sz="1400" i="1" dirty="0">
                  <a:solidFill>
                    <a:schemeClr val="bg1"/>
                  </a:solidFill>
                  <a:latin typeface="Lato" panose="020F0502020204030203" pitchFamily="34" charset="77"/>
                  <a:ea typeface="Noto Serif" panose="02020600060500020200" pitchFamily="18" charset="0"/>
                  <a:cs typeface="Noto Serif" panose="02020600060500020200" pitchFamily="18" charset="0"/>
                </a:rPr>
                <a:t>Total Worker Health</a:t>
              </a:r>
            </a:p>
            <a:p>
              <a:pPr marL="171450" indent="-171450" algn="l" rtl="0" fontAlgn="base">
                <a:buFont typeface="Arial" panose="020B0604020202020204" pitchFamily="34" charset="0"/>
                <a:buChar char="•"/>
              </a:pPr>
              <a:r>
                <a:rPr lang="en-US" sz="1400" dirty="0">
                  <a:solidFill>
                    <a:schemeClr val="bg1"/>
                  </a:solidFill>
                  <a:effectLst/>
                  <a:latin typeface="Lato" panose="020F0502020204030203" pitchFamily="34" charset="77"/>
                  <a:ea typeface="Noto Serif" panose="02020600060500020200" pitchFamily="18" charset="0"/>
                  <a:cs typeface="Noto Serif" panose="02020600060500020200" pitchFamily="18" charset="0"/>
                </a:rPr>
                <a:t>10</a:t>
              </a: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 associated research/implementation partnerships</a:t>
              </a:r>
            </a:p>
            <a:p>
              <a:pPr marL="171450" indent="-171450" algn="l" rtl="0" fontAlgn="base">
                <a:buFont typeface="Arial" panose="020B0604020202020204" pitchFamily="34" charset="0"/>
                <a:buChar char="•"/>
              </a:pPr>
              <a:r>
                <a:rPr lang="en-US" sz="1400" dirty="0">
                  <a:solidFill>
                    <a:schemeClr val="bg1"/>
                  </a:solidFill>
                  <a:effectLst/>
                  <a:latin typeface="Lato" panose="020F0502020204030203" pitchFamily="34" charset="77"/>
                  <a:ea typeface="Noto Serif" panose="02020600060500020200" pitchFamily="18" charset="0"/>
                  <a:cs typeface="Noto Serif" panose="02020600060500020200" pitchFamily="18" charset="0"/>
                </a:rPr>
                <a:t>$15.7M in funding since founding </a:t>
              </a: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since</a:t>
              </a:r>
              <a:r>
                <a:rPr lang="en-US" sz="1400" dirty="0">
                  <a:solidFill>
                    <a:schemeClr val="bg1"/>
                  </a:solidFill>
                  <a:effectLst/>
                  <a:latin typeface="Lato" panose="020F0502020204030203" pitchFamily="34" charset="77"/>
                  <a:ea typeface="Noto Serif" panose="02020600060500020200" pitchFamily="18" charset="0"/>
                  <a:cs typeface="Noto Serif" panose="02020600060500020200" pitchFamily="18" charset="0"/>
                </a:rPr>
                <a:t> 2011</a:t>
              </a:r>
            </a:p>
          </p:txBody>
        </p:sp>
      </p:grpSp>
      <p:grpSp>
        <p:nvGrpSpPr>
          <p:cNvPr id="19" name="Group 18">
            <a:extLst>
              <a:ext uri="{FF2B5EF4-FFF2-40B4-BE49-F238E27FC236}">
                <a16:creationId xmlns:a16="http://schemas.microsoft.com/office/drawing/2014/main" id="{CD89BC18-DC5D-8CA2-D98E-BBD90A6E2CE5}"/>
              </a:ext>
            </a:extLst>
          </p:cNvPr>
          <p:cNvGrpSpPr/>
          <p:nvPr/>
        </p:nvGrpSpPr>
        <p:grpSpPr>
          <a:xfrm>
            <a:off x="3407261" y="3838895"/>
            <a:ext cx="5713646" cy="2428370"/>
            <a:chOff x="3103252" y="3945926"/>
            <a:chExt cx="5713646" cy="2263154"/>
          </a:xfrm>
        </p:grpSpPr>
        <p:sp>
          <p:nvSpPr>
            <p:cNvPr id="9" name="Rectangle 8">
              <a:extLst>
                <a:ext uri="{FF2B5EF4-FFF2-40B4-BE49-F238E27FC236}">
                  <a16:creationId xmlns:a16="http://schemas.microsoft.com/office/drawing/2014/main" id="{3B75788F-76A0-37F7-26D4-4414B6C63F57}"/>
                </a:ext>
              </a:extLst>
            </p:cNvPr>
            <p:cNvSpPr/>
            <p:nvPr/>
          </p:nvSpPr>
          <p:spPr>
            <a:xfrm>
              <a:off x="3103252" y="3945926"/>
              <a:ext cx="5713646" cy="2263154"/>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TextBox 9">
              <a:extLst>
                <a:ext uri="{FF2B5EF4-FFF2-40B4-BE49-F238E27FC236}">
                  <a16:creationId xmlns:a16="http://schemas.microsoft.com/office/drawing/2014/main" id="{C87F7682-2681-C9EC-A58B-D03BF0B238CF}"/>
                </a:ext>
              </a:extLst>
            </p:cNvPr>
            <p:cNvSpPr txBox="1"/>
            <p:nvPr/>
          </p:nvSpPr>
          <p:spPr>
            <a:xfrm>
              <a:off x="3397514" y="4203267"/>
              <a:ext cx="5417677" cy="338554"/>
            </a:xfrm>
            <a:prstGeom prst="rect">
              <a:avLst/>
            </a:prstGeom>
            <a:noFill/>
          </p:spPr>
          <p:txBody>
            <a:bodyPr wrap="square">
              <a:spAutoFit/>
            </a:bodyPr>
            <a:lstStyle/>
            <a:p>
              <a:r>
                <a:rPr lang="id-ID" sz="1600" dirty="0">
                  <a:solidFill>
                    <a:schemeClr val="bg1"/>
                  </a:solidFill>
                  <a:latin typeface="Lato" panose="020F0502020204030203" pitchFamily="34" charset="0"/>
                  <a:ea typeface="Lato" panose="020F0502020204030203" pitchFamily="34" charset="0"/>
                  <a:cs typeface="Lato" panose="020F0502020204030203" pitchFamily="34" charset="0"/>
                </a:rPr>
                <a:t>OREGON OCCUPATIONAL PUBLIC HEALTH PROGRAM</a:t>
              </a:r>
              <a:endParaRPr lang="en-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823349AD-6733-C03C-9E13-76415383D4B4}"/>
                </a:ext>
              </a:extLst>
            </p:cNvPr>
            <p:cNvSpPr txBox="1"/>
            <p:nvPr/>
          </p:nvSpPr>
          <p:spPr>
            <a:xfrm>
              <a:off x="3397515" y="4564060"/>
              <a:ext cx="4858504" cy="307777"/>
            </a:xfrm>
            <a:prstGeom prst="rect">
              <a:avLst/>
            </a:prstGeom>
            <a:noFill/>
          </p:spPr>
          <p:txBody>
            <a:bodyPr wrap="square" rtlCol="0">
              <a:spAutoFit/>
            </a:bodyPr>
            <a:lstStyle/>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Occupational surveillance and fatality investigations</a:t>
              </a:r>
            </a:p>
          </p:txBody>
        </p:sp>
        <p:sp>
          <p:nvSpPr>
            <p:cNvPr id="12" name="TextBox 11">
              <a:extLst>
                <a:ext uri="{FF2B5EF4-FFF2-40B4-BE49-F238E27FC236}">
                  <a16:creationId xmlns:a16="http://schemas.microsoft.com/office/drawing/2014/main" id="{668D6E62-E26D-2885-CFAC-66331CA40CAC}"/>
                </a:ext>
              </a:extLst>
            </p:cNvPr>
            <p:cNvSpPr txBox="1"/>
            <p:nvPr/>
          </p:nvSpPr>
          <p:spPr>
            <a:xfrm>
              <a:off x="3397515" y="4928374"/>
              <a:ext cx="5209317" cy="1169551"/>
            </a:xfrm>
            <a:prstGeom prst="rect">
              <a:avLst/>
            </a:prstGeom>
            <a:noFill/>
          </p:spPr>
          <p:txBody>
            <a:bodyPr wrap="square">
              <a:spAutoFit/>
            </a:bodyPr>
            <a:lstStyle/>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NIOSH-funded, state-wide workplace safety surveillance center</a:t>
              </a:r>
            </a:p>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Partnership with Oregon Health Authority</a:t>
              </a:r>
            </a:p>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Tracking, identifying and preventing workplace injuries, illnesses and deaths in Oregon</a:t>
              </a:r>
            </a:p>
          </p:txBody>
        </p:sp>
      </p:grpSp>
      <p:pic>
        <p:nvPicPr>
          <p:cNvPr id="13" name="Picture 12">
            <a:extLst>
              <a:ext uri="{FF2B5EF4-FFF2-40B4-BE49-F238E27FC236}">
                <a16:creationId xmlns:a16="http://schemas.microsoft.com/office/drawing/2014/main" id="{DCF1C2CD-056A-10E9-9C68-CBAFBAAF49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213" y="2415844"/>
            <a:ext cx="2215576" cy="2136431"/>
          </a:xfrm>
          <a:prstGeom prst="rect">
            <a:avLst/>
          </a:prstGeom>
        </p:spPr>
      </p:pic>
      <p:sp>
        <p:nvSpPr>
          <p:cNvPr id="15" name="TextBox 14">
            <a:extLst>
              <a:ext uri="{FF2B5EF4-FFF2-40B4-BE49-F238E27FC236}">
                <a16:creationId xmlns:a16="http://schemas.microsoft.com/office/drawing/2014/main" id="{4E1D3B7D-2E91-7992-CE5A-B0F8390C4426}"/>
              </a:ext>
            </a:extLst>
          </p:cNvPr>
          <p:cNvSpPr txBox="1"/>
          <p:nvPr/>
        </p:nvSpPr>
        <p:spPr>
          <a:xfrm>
            <a:off x="424734" y="133402"/>
            <a:ext cx="6455092" cy="707886"/>
          </a:xfrm>
          <a:prstGeom prst="rect">
            <a:avLst/>
          </a:prstGeom>
          <a:noFill/>
        </p:spPr>
        <p:txBody>
          <a:bodyPr wrap="square">
            <a:spAutoFit/>
          </a:bodyPr>
          <a:lstStyle/>
          <a:p>
            <a:r>
              <a:rPr lang="en-ID" sz="4000" b="1" dirty="0">
                <a:solidFill>
                  <a:srgbClr val="0057B7"/>
                </a:solidFill>
                <a:latin typeface="Lato" panose="020F0502020204030203" pitchFamily="34" charset="0"/>
                <a:ea typeface="Lato" panose="020F0502020204030203" pitchFamily="34" charset="0"/>
                <a:cs typeface="Lato" panose="020F0502020204030203" pitchFamily="34" charset="0"/>
              </a:rPr>
              <a:t>NIOSH-funded Programs</a:t>
            </a:r>
          </a:p>
        </p:txBody>
      </p:sp>
      <p:sp>
        <p:nvSpPr>
          <p:cNvPr id="16" name="Прямоугольник 27">
            <a:extLst>
              <a:ext uri="{FF2B5EF4-FFF2-40B4-BE49-F238E27FC236}">
                <a16:creationId xmlns:a16="http://schemas.microsoft.com/office/drawing/2014/main" id="{949F30F6-ACA6-6C9D-CF1A-AA79D7E92478}"/>
              </a:ext>
            </a:extLst>
          </p:cNvPr>
          <p:cNvSpPr/>
          <p:nvPr/>
        </p:nvSpPr>
        <p:spPr>
          <a:xfrm>
            <a:off x="-1500773" y="-1086679"/>
            <a:ext cx="7980961" cy="2215291"/>
          </a:xfrm>
          <a:prstGeom prst="rect">
            <a:avLst/>
          </a:prstGeom>
          <a:noFill/>
          <a:ln w="19050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2EA0A132-0DC7-0CD4-3C56-38B41BD2CCCC}"/>
              </a:ext>
            </a:extLst>
          </p:cNvPr>
          <p:cNvSpPr/>
          <p:nvPr/>
        </p:nvSpPr>
        <p:spPr>
          <a:xfrm flipV="1">
            <a:off x="424734" y="938423"/>
            <a:ext cx="1868960" cy="386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534C16C-8372-265D-0C10-ED313E2EB3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554" y="1553685"/>
            <a:ext cx="2834894" cy="862159"/>
          </a:xfrm>
          <a:prstGeom prst="rect">
            <a:avLst/>
          </a:prstGeom>
        </p:spPr>
      </p:pic>
      <p:sp>
        <p:nvSpPr>
          <p:cNvPr id="20" name="Rectangle 19">
            <a:extLst>
              <a:ext uri="{FF2B5EF4-FFF2-40B4-BE49-F238E27FC236}">
                <a16:creationId xmlns:a16="http://schemas.microsoft.com/office/drawing/2014/main" id="{04A656F3-56E4-5C27-5781-BF5495C5041F}"/>
              </a:ext>
            </a:extLst>
          </p:cNvPr>
          <p:cNvSpPr/>
          <p:nvPr/>
        </p:nvSpPr>
        <p:spPr>
          <a:xfrm>
            <a:off x="9462066" y="1435310"/>
            <a:ext cx="2548108" cy="4831955"/>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5E21163D-1200-7659-24FE-29DA72EAEA0E}"/>
              </a:ext>
            </a:extLst>
          </p:cNvPr>
          <p:cNvSpPr txBox="1"/>
          <p:nvPr/>
        </p:nvSpPr>
        <p:spPr>
          <a:xfrm>
            <a:off x="9476252" y="3838895"/>
            <a:ext cx="2535629" cy="1477328"/>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in National Institute for Occupational Safety and Health (NIOSH)-funded programming</a:t>
            </a:r>
          </a:p>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over two decades</a:t>
            </a:r>
          </a:p>
        </p:txBody>
      </p:sp>
      <p:sp>
        <p:nvSpPr>
          <p:cNvPr id="25" name="TextBox 24">
            <a:extLst>
              <a:ext uri="{FF2B5EF4-FFF2-40B4-BE49-F238E27FC236}">
                <a16:creationId xmlns:a16="http://schemas.microsoft.com/office/drawing/2014/main" id="{A78AECD5-8374-574B-D4AC-572A46579D6A}"/>
              </a:ext>
            </a:extLst>
          </p:cNvPr>
          <p:cNvSpPr txBox="1"/>
          <p:nvPr/>
        </p:nvSpPr>
        <p:spPr>
          <a:xfrm>
            <a:off x="9462066" y="2361221"/>
            <a:ext cx="2549815" cy="1323439"/>
          </a:xfrm>
          <a:prstGeom prst="rect">
            <a:avLst/>
          </a:prstGeom>
          <a:noFill/>
        </p:spPr>
        <p:txBody>
          <a:bodyPr wrap="square" rtlCol="0">
            <a:spAutoFit/>
          </a:bodyPr>
          <a:lstStyle/>
          <a:p>
            <a:pPr algn="ct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$20 Million</a:t>
            </a:r>
          </a:p>
        </p:txBody>
      </p:sp>
      <p:sp>
        <p:nvSpPr>
          <p:cNvPr id="31" name="TextBox 30">
            <a:extLst>
              <a:ext uri="{FF2B5EF4-FFF2-40B4-BE49-F238E27FC236}">
                <a16:creationId xmlns:a16="http://schemas.microsoft.com/office/drawing/2014/main" id="{2F47085B-7638-5FB9-B8F2-3D82A71044E3}"/>
              </a:ext>
            </a:extLst>
          </p:cNvPr>
          <p:cNvSpPr txBox="1"/>
          <p:nvPr/>
        </p:nvSpPr>
        <p:spPr>
          <a:xfrm>
            <a:off x="9476252" y="1622557"/>
            <a:ext cx="2535629" cy="646331"/>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The Institute has secured</a:t>
            </a:r>
          </a:p>
        </p:txBody>
      </p:sp>
      <p:pic>
        <p:nvPicPr>
          <p:cNvPr id="33" name="Picture 32" descr="A logo for a basketball game&#10;&#10;Description automatically generated">
            <a:extLst>
              <a:ext uri="{FF2B5EF4-FFF2-40B4-BE49-F238E27FC236}">
                <a16:creationId xmlns:a16="http://schemas.microsoft.com/office/drawing/2014/main" id="{AB369B69-19A4-67A5-3E98-373DE3EF23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076" y="4667277"/>
            <a:ext cx="2834894" cy="929215"/>
          </a:xfrm>
          <a:prstGeom prst="rect">
            <a:avLst/>
          </a:prstGeom>
        </p:spPr>
      </p:pic>
    </p:spTree>
    <p:extLst>
      <p:ext uri="{BB962C8B-B14F-4D97-AF65-F5344CB8AC3E}">
        <p14:creationId xmlns:p14="http://schemas.microsoft.com/office/powerpoint/2010/main" val="13850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0709C90-FC24-6E5C-9476-C87910841F08}"/>
              </a:ext>
            </a:extLst>
          </p:cNvPr>
          <p:cNvGrpSpPr/>
          <p:nvPr/>
        </p:nvGrpSpPr>
        <p:grpSpPr>
          <a:xfrm>
            <a:off x="3101546" y="1396315"/>
            <a:ext cx="5713646" cy="2070786"/>
            <a:chOff x="3101546" y="1396315"/>
            <a:chExt cx="5713646" cy="2070786"/>
          </a:xfrm>
        </p:grpSpPr>
        <p:sp>
          <p:nvSpPr>
            <p:cNvPr id="4" name="Rectangle 3">
              <a:extLst>
                <a:ext uri="{FF2B5EF4-FFF2-40B4-BE49-F238E27FC236}">
                  <a16:creationId xmlns:a16="http://schemas.microsoft.com/office/drawing/2014/main" id="{9241B422-F5CB-F2A2-C4B0-6FC29432B8A5}"/>
                </a:ext>
              </a:extLst>
            </p:cNvPr>
            <p:cNvSpPr/>
            <p:nvPr/>
          </p:nvSpPr>
          <p:spPr>
            <a:xfrm>
              <a:off x="3101546" y="1396315"/>
              <a:ext cx="5713646" cy="207078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F10DAD12-E9D7-44AE-8AFB-D5AF4F841AAB}"/>
                </a:ext>
              </a:extLst>
            </p:cNvPr>
            <p:cNvSpPr txBox="1"/>
            <p:nvPr/>
          </p:nvSpPr>
          <p:spPr>
            <a:xfrm>
              <a:off x="3395809" y="1653656"/>
              <a:ext cx="4623726" cy="338554"/>
            </a:xfrm>
            <a:prstGeom prst="rect">
              <a:avLst/>
            </a:prstGeom>
            <a:noFill/>
          </p:spPr>
          <p:txBody>
            <a:bodyPr wrap="square">
              <a:spAutoFit/>
            </a:bodyPr>
            <a:lstStyle/>
            <a:p>
              <a:r>
                <a:rPr lang="id-ID" sz="1600"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 </a:t>
              </a:r>
              <a:r>
                <a:rPr lang="id-ID" sz="1600" dirty="0">
                  <a:solidFill>
                    <a:schemeClr val="bg1"/>
                  </a:solidFill>
                  <a:latin typeface="Lato" panose="020F0502020204030203" pitchFamily="34" charset="0"/>
                  <a:ea typeface="Lato" panose="020F0502020204030203" pitchFamily="34" charset="0"/>
                  <a:cs typeface="Lato" panose="020F0502020204030203" pitchFamily="34" charset="0"/>
                </a:rPr>
                <a:t>ALLIANCE</a:t>
              </a:r>
              <a:endParaRPr lang="en-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D27B9372-3079-583B-604A-0CB7E158EE0A}"/>
                </a:ext>
              </a:extLst>
            </p:cNvPr>
            <p:cNvSpPr txBox="1"/>
            <p:nvPr/>
          </p:nvSpPr>
          <p:spPr>
            <a:xfrm>
              <a:off x="3395809" y="2014449"/>
              <a:ext cx="4858504" cy="307777"/>
            </a:xfrm>
            <a:prstGeom prst="rect">
              <a:avLst/>
            </a:prstGeom>
            <a:noFill/>
          </p:spPr>
          <p:txBody>
            <a:bodyPr wrap="square" rtlCol="0">
              <a:spAutoFit/>
            </a:bodyPr>
            <a:lstStyle/>
            <a:p>
              <a:r>
                <a:rPr lang="en-US" sz="1400" b="1"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 </a:t>
              </a: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practitioner education</a:t>
              </a:r>
            </a:p>
          </p:txBody>
        </p:sp>
        <p:sp>
          <p:nvSpPr>
            <p:cNvPr id="7" name="TextBox 6">
              <a:extLst>
                <a:ext uri="{FF2B5EF4-FFF2-40B4-BE49-F238E27FC236}">
                  <a16:creationId xmlns:a16="http://schemas.microsoft.com/office/drawing/2014/main" id="{33B65E70-CFD5-0FA5-52D4-D38DE520BBD4}"/>
                </a:ext>
              </a:extLst>
            </p:cNvPr>
            <p:cNvSpPr txBox="1"/>
            <p:nvPr/>
          </p:nvSpPr>
          <p:spPr>
            <a:xfrm>
              <a:off x="3395809" y="2378763"/>
              <a:ext cx="5209317" cy="954107"/>
            </a:xfrm>
            <a:prstGeom prst="rect">
              <a:avLst/>
            </a:prstGeom>
            <a:noFill/>
          </p:spPr>
          <p:txBody>
            <a:bodyPr wrap="square">
              <a:spAutoFit/>
            </a:bodyPr>
            <a:lstStyle/>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State-wide </a:t>
              </a:r>
              <a:r>
                <a:rPr lang="en-US" sz="1400" i="1" dirty="0">
                  <a:solidFill>
                    <a:schemeClr val="bg1"/>
                  </a:solidFill>
                  <a:latin typeface="Lato" panose="020F0502020204030203" pitchFamily="34" charset="77"/>
                  <a:ea typeface="Noto Serif" panose="02020600060500020200" pitchFamily="18" charset="0"/>
                  <a:cs typeface="Noto Serif" panose="02020600060500020200" pitchFamily="18" charset="0"/>
                </a:rPr>
                <a:t>Total Worker Health</a:t>
              </a:r>
              <a:r>
                <a:rPr lang="en-US" sz="1400" baseline="30000" dirty="0">
                  <a:solidFill>
                    <a:schemeClr val="bg1"/>
                  </a:solidFill>
                  <a:latin typeface="Noto Serif" panose="02020600060500020200" pitchFamily="18" charset="0"/>
                  <a:ea typeface="Noto Serif" panose="02020600060500020200" pitchFamily="18" charset="0"/>
                  <a:cs typeface="Noto Serif" panose="02020600060500020200" pitchFamily="18" charset="0"/>
                </a:rPr>
                <a:t>®</a:t>
              </a: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 education initiative</a:t>
              </a:r>
            </a:p>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Partnership with SAIF Corporation and Oregon OSHA</a:t>
              </a:r>
            </a:p>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Delivering </a:t>
              </a:r>
              <a:r>
                <a:rPr lang="en-US" sz="1400" i="1" dirty="0">
                  <a:solidFill>
                    <a:schemeClr val="bg1"/>
                  </a:solidFill>
                  <a:latin typeface="Lato" panose="020F0502020204030203" pitchFamily="34" charset="77"/>
                  <a:ea typeface="Noto Serif" panose="02020600060500020200" pitchFamily="18" charset="0"/>
                  <a:cs typeface="Noto Serif" panose="02020600060500020200" pitchFamily="18" charset="0"/>
                </a:rPr>
                <a:t>Total Worker Health </a:t>
              </a: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education since 2018</a:t>
              </a:r>
            </a:p>
            <a:p>
              <a:pPr marL="171450" indent="-171450" algn="l" rtl="0" fontAlgn="base">
                <a:buFont typeface="Arial" panose="020B0604020202020204" pitchFamily="34" charset="0"/>
                <a:buChar char="•"/>
              </a:pPr>
              <a:r>
                <a:rPr lang="en-US" sz="1400" dirty="0">
                  <a:solidFill>
                    <a:schemeClr val="bg1"/>
                  </a:solidFill>
                  <a:effectLst/>
                  <a:latin typeface="Lato" panose="020F0502020204030203" pitchFamily="34" charset="77"/>
                  <a:ea typeface="Noto Serif" panose="02020600060500020200" pitchFamily="18" charset="0"/>
                  <a:cs typeface="Noto Serif" panose="02020600060500020200" pitchFamily="18" charset="0"/>
                </a:rPr>
                <a:t>Curriculum delivers 7 different courses</a:t>
              </a:r>
            </a:p>
          </p:txBody>
        </p:sp>
      </p:grpSp>
      <p:grpSp>
        <p:nvGrpSpPr>
          <p:cNvPr id="20" name="Group 19">
            <a:extLst>
              <a:ext uri="{FF2B5EF4-FFF2-40B4-BE49-F238E27FC236}">
                <a16:creationId xmlns:a16="http://schemas.microsoft.com/office/drawing/2014/main" id="{E5932F8F-2B07-1F88-D66A-0F5676A128F4}"/>
              </a:ext>
            </a:extLst>
          </p:cNvPr>
          <p:cNvGrpSpPr/>
          <p:nvPr/>
        </p:nvGrpSpPr>
        <p:grpSpPr>
          <a:xfrm>
            <a:off x="3103252" y="3945926"/>
            <a:ext cx="5713646" cy="2778575"/>
            <a:chOff x="3103252" y="3945926"/>
            <a:chExt cx="5713646" cy="2336665"/>
          </a:xfrm>
        </p:grpSpPr>
        <p:sp>
          <p:nvSpPr>
            <p:cNvPr id="8" name="Rectangle 7">
              <a:extLst>
                <a:ext uri="{FF2B5EF4-FFF2-40B4-BE49-F238E27FC236}">
                  <a16:creationId xmlns:a16="http://schemas.microsoft.com/office/drawing/2014/main" id="{68B22DB7-1FA5-50D8-1DD6-E70AEC6384B3}"/>
                </a:ext>
              </a:extLst>
            </p:cNvPr>
            <p:cNvSpPr/>
            <p:nvPr/>
          </p:nvSpPr>
          <p:spPr>
            <a:xfrm>
              <a:off x="3103252" y="3945926"/>
              <a:ext cx="5713646" cy="207078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1FA28F95-4467-1004-E2FF-063E9BE62E50}"/>
                </a:ext>
              </a:extLst>
            </p:cNvPr>
            <p:cNvSpPr txBox="1"/>
            <p:nvPr/>
          </p:nvSpPr>
          <p:spPr>
            <a:xfrm>
              <a:off x="3397514" y="4203267"/>
              <a:ext cx="5417677" cy="338554"/>
            </a:xfrm>
            <a:prstGeom prst="rect">
              <a:avLst/>
            </a:prstGeom>
            <a:noFill/>
          </p:spPr>
          <p:txBody>
            <a:bodyPr wrap="square">
              <a:spAutoFit/>
            </a:bodyPr>
            <a:lstStyle/>
            <a:p>
              <a:r>
                <a:rPr lang="id-ID" sz="1600" dirty="0">
                  <a:solidFill>
                    <a:schemeClr val="bg1"/>
                  </a:solidFill>
                  <a:latin typeface="Lato" panose="020F0502020204030203" pitchFamily="34" charset="0"/>
                  <a:ea typeface="Lato" panose="020F0502020204030203" pitchFamily="34" charset="0"/>
                  <a:cs typeface="Lato" panose="020F0502020204030203" pitchFamily="34" charset="0"/>
                </a:rPr>
                <a:t>RESPECTFUL WORKPLACE INITIATIVE</a:t>
              </a:r>
              <a:endParaRPr lang="en-ID"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F4255D37-31B4-EEEA-D205-6B2C04212EDA}"/>
                </a:ext>
              </a:extLst>
            </p:cNvPr>
            <p:cNvSpPr txBox="1"/>
            <p:nvPr/>
          </p:nvSpPr>
          <p:spPr>
            <a:xfrm>
              <a:off x="3397515" y="4564060"/>
              <a:ext cx="4858504" cy="258828"/>
            </a:xfrm>
            <a:prstGeom prst="rect">
              <a:avLst/>
            </a:prstGeom>
            <a:noFill/>
          </p:spPr>
          <p:txBody>
            <a:bodyPr wrap="square" rtlCol="0">
              <a:spAutoFit/>
            </a:bodyPr>
            <a:lstStyle/>
            <a:p>
              <a:r>
                <a:rPr lang="en-US" sz="1400" b="1"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 </a:t>
              </a:r>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for the construction industry</a:t>
              </a:r>
            </a:p>
          </p:txBody>
        </p:sp>
        <p:sp>
          <p:nvSpPr>
            <p:cNvPr id="11" name="TextBox 10">
              <a:extLst>
                <a:ext uri="{FF2B5EF4-FFF2-40B4-BE49-F238E27FC236}">
                  <a16:creationId xmlns:a16="http://schemas.microsoft.com/office/drawing/2014/main" id="{48E4D927-8885-10DE-1EDA-523133B2AAC2}"/>
                </a:ext>
              </a:extLst>
            </p:cNvPr>
            <p:cNvSpPr txBox="1"/>
            <p:nvPr/>
          </p:nvSpPr>
          <p:spPr>
            <a:xfrm>
              <a:off x="3397515" y="4928374"/>
              <a:ext cx="5209317" cy="1354217"/>
            </a:xfrm>
            <a:prstGeom prst="rect">
              <a:avLst/>
            </a:prstGeom>
            <a:noFill/>
          </p:spPr>
          <p:txBody>
            <a:bodyPr wrap="square">
              <a:spAutoFit/>
            </a:bodyPr>
            <a:lstStyle/>
            <a:p>
              <a:pPr marL="171450" indent="-171450" algn="l" rtl="0" fontAlgn="base">
                <a:buFont typeface="Arial" panose="020B0604020202020204" pitchFamily="34" charset="0"/>
                <a:buChar char="•"/>
              </a:pPr>
              <a:r>
                <a:rPr lang="en-US" sz="1400" dirty="0">
                  <a:solidFill>
                    <a:schemeClr val="bg1"/>
                  </a:solidFill>
                  <a:effectLst/>
                  <a:latin typeface="Lato" panose="020F0502020204030203" pitchFamily="34" charset="77"/>
                  <a:ea typeface="Noto Serif" panose="02020600060500020200" pitchFamily="18" charset="0"/>
                  <a:cs typeface="Noto Serif" panose="02020600060500020200" pitchFamily="18" charset="0"/>
                </a:rPr>
                <a:t>Solutions for retaining a diverse workforce in Oregon’s construction industry</a:t>
              </a:r>
            </a:p>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Partnership with Oregon Department of Transportation and the Oregon Bureau of Labor and Industry</a:t>
              </a:r>
            </a:p>
            <a:p>
              <a:pPr marL="171450" indent="-171450" algn="l" rtl="0" fontAlgn="base">
                <a:buFont typeface="Arial" panose="020B0604020202020204" pitchFamily="34" charset="0"/>
                <a:buChar char="•"/>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$800,000 in funding since 2022</a:t>
              </a:r>
            </a:p>
            <a:p>
              <a:pPr marL="171450" indent="-171450" algn="l" rtl="0" fontAlgn="base">
                <a:buFont typeface="Arial" panose="020B0604020202020204" pitchFamily="34" charset="0"/>
                <a:buChar char="•"/>
              </a:pPr>
              <a:endParaRPr lang="en-US" sz="1200" dirty="0">
                <a:solidFill>
                  <a:schemeClr val="bg1"/>
                </a:solidFill>
                <a:effectLst/>
                <a:latin typeface="Noto Serif" panose="02020600060500020200" pitchFamily="18" charset="0"/>
                <a:ea typeface="Noto Serif" panose="02020600060500020200" pitchFamily="18" charset="0"/>
                <a:cs typeface="Noto Serif" panose="02020600060500020200" pitchFamily="18" charset="0"/>
              </a:endParaRPr>
            </a:p>
          </p:txBody>
        </p:sp>
      </p:grpSp>
      <p:sp>
        <p:nvSpPr>
          <p:cNvPr id="12" name="TextBox 11">
            <a:extLst>
              <a:ext uri="{FF2B5EF4-FFF2-40B4-BE49-F238E27FC236}">
                <a16:creationId xmlns:a16="http://schemas.microsoft.com/office/drawing/2014/main" id="{ADDB92D6-3CA1-6FB8-321A-88049E324C77}"/>
              </a:ext>
            </a:extLst>
          </p:cNvPr>
          <p:cNvSpPr txBox="1"/>
          <p:nvPr/>
        </p:nvSpPr>
        <p:spPr>
          <a:xfrm>
            <a:off x="330476" y="133499"/>
            <a:ext cx="6455092" cy="707886"/>
          </a:xfrm>
          <a:prstGeom prst="rect">
            <a:avLst/>
          </a:prstGeom>
          <a:noFill/>
        </p:spPr>
        <p:txBody>
          <a:bodyPr wrap="square">
            <a:spAutoFit/>
          </a:bodyPr>
          <a:lstStyle/>
          <a:p>
            <a:r>
              <a:rPr lang="en-ID" sz="4000" b="1" dirty="0">
                <a:solidFill>
                  <a:srgbClr val="0057B7"/>
                </a:solidFill>
                <a:latin typeface="Lato" panose="020F0502020204030203" pitchFamily="34" charset="0"/>
                <a:ea typeface="Lato" panose="020F0502020204030203" pitchFamily="34" charset="0"/>
                <a:cs typeface="Lato" panose="020F0502020204030203" pitchFamily="34" charset="0"/>
              </a:rPr>
              <a:t>State Partnerships</a:t>
            </a:r>
          </a:p>
        </p:txBody>
      </p:sp>
      <p:sp>
        <p:nvSpPr>
          <p:cNvPr id="13" name="Прямоугольник 27">
            <a:extLst>
              <a:ext uri="{FF2B5EF4-FFF2-40B4-BE49-F238E27FC236}">
                <a16:creationId xmlns:a16="http://schemas.microsoft.com/office/drawing/2014/main" id="{3F9C8812-1CDD-72AB-44CB-BDBFAA4E51A4}"/>
              </a:ext>
            </a:extLst>
          </p:cNvPr>
          <p:cNvSpPr/>
          <p:nvPr/>
        </p:nvSpPr>
        <p:spPr>
          <a:xfrm>
            <a:off x="-3547872" y="-1081785"/>
            <a:ext cx="9643872" cy="2215291"/>
          </a:xfrm>
          <a:prstGeom prst="rect">
            <a:avLst/>
          </a:prstGeom>
          <a:noFill/>
          <a:ln w="19050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EDB7835A-C8C8-5F3A-DCA5-F5A41A52485B}"/>
              </a:ext>
            </a:extLst>
          </p:cNvPr>
          <p:cNvSpPr/>
          <p:nvPr/>
        </p:nvSpPr>
        <p:spPr>
          <a:xfrm>
            <a:off x="424734" y="955676"/>
            <a:ext cx="1615163" cy="35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4DE20AB-777D-403C-E7B3-DBEC18957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009" y="1882820"/>
            <a:ext cx="2288286" cy="1097280"/>
          </a:xfrm>
          <a:prstGeom prst="rect">
            <a:avLst/>
          </a:prstGeom>
        </p:spPr>
      </p:pic>
      <p:sp>
        <p:nvSpPr>
          <p:cNvPr id="17" name="Rectangle 16">
            <a:extLst>
              <a:ext uri="{FF2B5EF4-FFF2-40B4-BE49-F238E27FC236}">
                <a16:creationId xmlns:a16="http://schemas.microsoft.com/office/drawing/2014/main" id="{85EC8B8C-69BD-4FD1-CF1C-DD5A307DF9FF}"/>
              </a:ext>
            </a:extLst>
          </p:cNvPr>
          <p:cNvSpPr/>
          <p:nvPr/>
        </p:nvSpPr>
        <p:spPr>
          <a:xfrm>
            <a:off x="9345431" y="1396314"/>
            <a:ext cx="2470484" cy="5012025"/>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b="1" dirty="0"/>
          </a:p>
        </p:txBody>
      </p:sp>
      <p:pic>
        <p:nvPicPr>
          <p:cNvPr id="2" name="Picture 1">
            <a:extLst>
              <a:ext uri="{FF2B5EF4-FFF2-40B4-BE49-F238E27FC236}">
                <a16:creationId xmlns:a16="http://schemas.microsoft.com/office/drawing/2014/main" id="{00AA8926-6073-C34A-0049-5F3BC6D211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520" y="3901424"/>
            <a:ext cx="1890140" cy="1325271"/>
          </a:xfrm>
          <a:prstGeom prst="rect">
            <a:avLst/>
          </a:prstGeom>
          <a:ln w="38100" cap="sq">
            <a:solidFill>
              <a:srgbClr val="0F035E"/>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9831E7F1-AFF5-5505-284D-FBAE83C922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9828" y="5047965"/>
            <a:ext cx="1609077" cy="1400106"/>
          </a:xfrm>
          <a:prstGeom prst="rect">
            <a:avLst/>
          </a:prstGeom>
          <a:ln w="38100" cap="sq">
            <a:solidFill>
              <a:srgbClr val="0F035E"/>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E3B5ED04-9B10-6674-02A9-2F3B0F299CF1}"/>
              </a:ext>
            </a:extLst>
          </p:cNvPr>
          <p:cNvSpPr txBox="1"/>
          <p:nvPr/>
        </p:nvSpPr>
        <p:spPr>
          <a:xfrm>
            <a:off x="9345431" y="2528852"/>
            <a:ext cx="2470484" cy="2585323"/>
          </a:xfrm>
          <a:prstGeom prst="rect">
            <a:avLst/>
          </a:prstGeom>
          <a:noFill/>
        </p:spPr>
        <p:txBody>
          <a:bodyPr wrap="square" rtlCol="0">
            <a:spAutoFit/>
          </a:bodyPr>
          <a:lstStyle/>
          <a:p>
            <a:pPr algn="ctr"/>
            <a:r>
              <a:rPr lang="en-US" dirty="0">
                <a:solidFill>
                  <a:schemeClr val="bg1"/>
                </a:solidFill>
                <a:latin typeface="Lato" panose="020F0502020204030203" pitchFamily="34" charset="0"/>
                <a:ea typeface="Lato" panose="020F0502020204030203" pitchFamily="34" charset="0"/>
                <a:cs typeface="Lato" panose="020F0502020204030203" pitchFamily="34" charset="0"/>
              </a:rPr>
              <a:t>The Institute’s expertise in </a:t>
            </a:r>
            <a:r>
              <a:rPr lang="en-US"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 </a:t>
            </a:r>
            <a:r>
              <a:rPr lang="en-US" dirty="0">
                <a:solidFill>
                  <a:schemeClr val="bg1"/>
                </a:solidFill>
                <a:latin typeface="Lato" panose="020F0502020204030203" pitchFamily="34" charset="0"/>
                <a:ea typeface="Lato" panose="020F0502020204030203" pitchFamily="34" charset="0"/>
                <a:cs typeface="Lato" panose="020F0502020204030203" pitchFamily="34" charset="0"/>
              </a:rPr>
              <a:t>is drawing in new partners and industries, expanding reach and impact throughout the state of Oregon and beyond</a:t>
            </a:r>
          </a:p>
        </p:txBody>
      </p:sp>
    </p:spTree>
    <p:extLst>
      <p:ext uri="{BB962C8B-B14F-4D97-AF65-F5344CB8AC3E}">
        <p14:creationId xmlns:p14="http://schemas.microsoft.com/office/powerpoint/2010/main" val="329770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F40112-A2FB-1C9D-BBFD-A324295FF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 y="0"/>
            <a:ext cx="12217400" cy="6878927"/>
          </a:xfrm>
          <a:prstGeom prst="rect">
            <a:avLst/>
          </a:prstGeom>
        </p:spPr>
      </p:pic>
      <p:sp>
        <p:nvSpPr>
          <p:cNvPr id="5" name="Rectangle 4">
            <a:extLst>
              <a:ext uri="{FF2B5EF4-FFF2-40B4-BE49-F238E27FC236}">
                <a16:creationId xmlns:a16="http://schemas.microsoft.com/office/drawing/2014/main" id="{B12D551E-AA27-26FD-D07C-B38EB0E21B03}"/>
              </a:ext>
            </a:extLst>
          </p:cNvPr>
          <p:cNvSpPr/>
          <p:nvPr/>
        </p:nvSpPr>
        <p:spPr>
          <a:xfrm>
            <a:off x="4174436" y="497656"/>
            <a:ext cx="8143084" cy="4418901"/>
          </a:xfrm>
          <a:prstGeom prst="rect">
            <a:avLst/>
          </a:prstGeom>
          <a:solidFill>
            <a:srgbClr val="0057B7">
              <a:alpha val="69804"/>
            </a:srgb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F97AD870-4B59-728A-2CB1-F3F026218DF9}"/>
              </a:ext>
            </a:extLst>
          </p:cNvPr>
          <p:cNvSpPr txBox="1"/>
          <p:nvPr/>
        </p:nvSpPr>
        <p:spPr>
          <a:xfrm>
            <a:off x="5774634" y="1254249"/>
            <a:ext cx="6390861" cy="2585323"/>
          </a:xfrm>
          <a:prstGeom prst="rect">
            <a:avLst/>
          </a:prstGeom>
          <a:noFill/>
        </p:spPr>
        <p:txBody>
          <a:bodyPr wrap="square">
            <a:spAutoFit/>
          </a:bodyPr>
          <a:lstStyle/>
          <a:p>
            <a:pPr algn="r"/>
            <a:r>
              <a:rPr lang="en-ID" sz="5400" b="1"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a:t>
            </a:r>
            <a:r>
              <a:rPr lang="en-US" sz="5400" baseline="30000" dirty="0">
                <a:solidFill>
                  <a:schemeClr val="bg1"/>
                </a:solidFill>
                <a:latin typeface="Noto Serif" panose="02020600060500020200" pitchFamily="18" charset="0"/>
                <a:ea typeface="Noto Serif" panose="02020600060500020200" pitchFamily="18" charset="0"/>
                <a:cs typeface="Noto Serif" panose="02020600060500020200" pitchFamily="18" charset="0"/>
              </a:rPr>
              <a:t>®</a:t>
            </a:r>
            <a:r>
              <a:rPr lang="en-ID" sz="5400" b="1"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ID" sz="5400" b="1" dirty="0">
                <a:solidFill>
                  <a:schemeClr val="bg1"/>
                </a:solidFill>
                <a:latin typeface="Lato" panose="020F0502020204030203" pitchFamily="34" charset="0"/>
                <a:ea typeface="Lato" panose="020F0502020204030203" pitchFamily="34" charset="0"/>
                <a:cs typeface="Lato" panose="020F0502020204030203" pitchFamily="34" charset="0"/>
              </a:rPr>
              <a:t>Education</a:t>
            </a:r>
          </a:p>
          <a:p>
            <a:pPr algn="r"/>
            <a:endParaRPr lang="en-ID" sz="5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06DCB5E1-74B2-91FD-0E2F-897FB3EA3DDE}"/>
              </a:ext>
            </a:extLst>
          </p:cNvPr>
          <p:cNvSpPr txBox="1"/>
          <p:nvPr/>
        </p:nvSpPr>
        <p:spPr>
          <a:xfrm>
            <a:off x="9173410" y="864957"/>
            <a:ext cx="2923975" cy="338554"/>
          </a:xfrm>
          <a:prstGeom prst="rect">
            <a:avLst/>
          </a:prstGeom>
          <a:noFill/>
        </p:spPr>
        <p:txBody>
          <a:bodyPr wrap="square">
            <a:spAutoFit/>
          </a:bodyPr>
          <a:lstStyle/>
          <a:p>
            <a:pPr algn="r"/>
            <a:r>
              <a:rPr lang="en-ID" sz="1600" dirty="0">
                <a:solidFill>
                  <a:schemeClr val="bg1"/>
                </a:solidFill>
                <a:latin typeface="Lato" panose="020F0502020204030203" pitchFamily="34" charset="0"/>
                <a:ea typeface="Lato" panose="020F0502020204030203" pitchFamily="34" charset="0"/>
                <a:cs typeface="Lato" panose="020F0502020204030203" pitchFamily="34" charset="0"/>
              </a:rPr>
              <a:t>RESEARCH-TO-PRACTICE</a:t>
            </a:r>
          </a:p>
        </p:txBody>
      </p:sp>
      <p:pic>
        <p:nvPicPr>
          <p:cNvPr id="10" name="Picture 9">
            <a:extLst>
              <a:ext uri="{FF2B5EF4-FFF2-40B4-BE49-F238E27FC236}">
                <a16:creationId xmlns:a16="http://schemas.microsoft.com/office/drawing/2014/main" id="{0BDC3756-872D-F0CC-D56E-5EE64179A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9177" y="5597228"/>
            <a:ext cx="910389" cy="910389"/>
          </a:xfrm>
          <a:prstGeom prst="rect">
            <a:avLst/>
          </a:prstGeom>
        </p:spPr>
      </p:pic>
      <p:sp>
        <p:nvSpPr>
          <p:cNvPr id="3" name="TextBox 2">
            <a:extLst>
              <a:ext uri="{FF2B5EF4-FFF2-40B4-BE49-F238E27FC236}">
                <a16:creationId xmlns:a16="http://schemas.microsoft.com/office/drawing/2014/main" id="{4FED106E-84B9-45CC-0B9D-951F03EFC4DB}"/>
              </a:ext>
            </a:extLst>
          </p:cNvPr>
          <p:cNvSpPr txBox="1"/>
          <p:nvPr/>
        </p:nvSpPr>
        <p:spPr>
          <a:xfrm>
            <a:off x="6304525" y="3467100"/>
            <a:ext cx="5789541" cy="923330"/>
          </a:xfrm>
          <a:prstGeom prst="rect">
            <a:avLst/>
          </a:prstGeom>
          <a:noFill/>
        </p:spPr>
        <p:txBody>
          <a:bodyPr wrap="square">
            <a:spAutoFit/>
          </a:bodyPr>
          <a:lstStyle/>
          <a:p>
            <a:pPr algn="r"/>
            <a:r>
              <a:rPr lang="en-ID" b="1" dirty="0">
                <a:solidFill>
                  <a:schemeClr val="bg1"/>
                </a:solidFill>
                <a:latin typeface="Lato" panose="020F0502020204030203" pitchFamily="34" charset="0"/>
                <a:ea typeface="Lato" panose="020F0502020204030203" pitchFamily="34" charset="0"/>
                <a:cs typeface="Lato" panose="020F0502020204030203" pitchFamily="34" charset="0"/>
              </a:rPr>
              <a:t>EXPANDING APPLICATION OF TOTAL WORKER HEALTH KNOWLEDGE IN OREGON AND THE PACIFIC NORTHWEST</a:t>
            </a:r>
          </a:p>
        </p:txBody>
      </p:sp>
    </p:spTree>
    <p:extLst>
      <p:ext uri="{BB962C8B-B14F-4D97-AF65-F5344CB8AC3E}">
        <p14:creationId xmlns:p14="http://schemas.microsoft.com/office/powerpoint/2010/main" val="124685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2C77C3-1336-0303-4931-6895FD502996}"/>
              </a:ext>
            </a:extLst>
          </p:cNvPr>
          <p:cNvSpPr txBox="1"/>
          <p:nvPr/>
        </p:nvSpPr>
        <p:spPr>
          <a:xfrm>
            <a:off x="270042" y="93545"/>
            <a:ext cx="7077244" cy="1323439"/>
          </a:xfrm>
          <a:prstGeom prst="rect">
            <a:avLst/>
          </a:prstGeom>
          <a:noFill/>
        </p:spPr>
        <p:txBody>
          <a:bodyPr wrap="square">
            <a:spAutoFit/>
          </a:bodyPr>
          <a:lstStyle/>
          <a:p>
            <a:r>
              <a:rPr lang="en-ID" sz="4000" b="1" i="1" dirty="0">
                <a:solidFill>
                  <a:srgbClr val="0057B7"/>
                </a:solidFill>
                <a:latin typeface="Lato" panose="020F0502020204030203" pitchFamily="34" charset="0"/>
                <a:ea typeface="Lato" panose="020F0502020204030203" pitchFamily="34" charset="0"/>
                <a:cs typeface="Lato" panose="020F0502020204030203" pitchFamily="34" charset="0"/>
              </a:rPr>
              <a:t>Total Worker Health</a:t>
            </a:r>
            <a:r>
              <a:rPr lang="en-US" sz="4000" baseline="300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a:t>
            </a:r>
            <a:r>
              <a:rPr lang="en-ID" sz="4000" b="1" dirty="0">
                <a:solidFill>
                  <a:srgbClr val="0057B7"/>
                </a:solidFill>
                <a:latin typeface="Lato" panose="020F0502020204030203" pitchFamily="34" charset="0"/>
                <a:ea typeface="Lato" panose="020F0502020204030203" pitchFamily="34" charset="0"/>
                <a:cs typeface="Lato" panose="020F0502020204030203" pitchFamily="34" charset="0"/>
              </a:rPr>
              <a:t> Education &amp; Capacity Building</a:t>
            </a:r>
          </a:p>
        </p:txBody>
      </p:sp>
      <p:sp>
        <p:nvSpPr>
          <p:cNvPr id="5" name="Прямоугольник 27">
            <a:extLst>
              <a:ext uri="{FF2B5EF4-FFF2-40B4-BE49-F238E27FC236}">
                <a16:creationId xmlns:a16="http://schemas.microsoft.com/office/drawing/2014/main" id="{0FCBB714-3689-5C32-A9BA-9E7AED374FFD}"/>
              </a:ext>
            </a:extLst>
          </p:cNvPr>
          <p:cNvSpPr/>
          <p:nvPr/>
        </p:nvSpPr>
        <p:spPr>
          <a:xfrm>
            <a:off x="-1500773" y="-1522170"/>
            <a:ext cx="12016373" cy="3118679"/>
          </a:xfrm>
          <a:prstGeom prst="rect">
            <a:avLst/>
          </a:prstGeom>
          <a:noFill/>
          <a:ln w="19050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989AC0B0-C3C6-BD58-94EF-B4AEB74260A1}"/>
              </a:ext>
            </a:extLst>
          </p:cNvPr>
          <p:cNvSpPr/>
          <p:nvPr/>
        </p:nvSpPr>
        <p:spPr>
          <a:xfrm>
            <a:off x="270042" y="1780674"/>
            <a:ext cx="3483811" cy="300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086A1E-7F59-ECF0-ABFA-B676F7B436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35" y="1564229"/>
            <a:ext cx="7724088" cy="5149392"/>
          </a:xfrm>
          <a:prstGeom prst="rect">
            <a:avLst/>
          </a:prstGeom>
        </p:spPr>
      </p:pic>
      <p:pic>
        <p:nvPicPr>
          <p:cNvPr id="3" name="Picture 2">
            <a:extLst>
              <a:ext uri="{FF2B5EF4-FFF2-40B4-BE49-F238E27FC236}">
                <a16:creationId xmlns:a16="http://schemas.microsoft.com/office/drawing/2014/main" id="{D01F5E03-7938-4F57-1CD5-D3D3F7C497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88847" y="4680284"/>
            <a:ext cx="2033337" cy="2033337"/>
          </a:xfrm>
          <a:prstGeom prst="rect">
            <a:avLst/>
          </a:prstGeom>
        </p:spPr>
      </p:pic>
      <p:pic>
        <p:nvPicPr>
          <p:cNvPr id="9" name="Picture 8">
            <a:extLst>
              <a:ext uri="{FF2B5EF4-FFF2-40B4-BE49-F238E27FC236}">
                <a16:creationId xmlns:a16="http://schemas.microsoft.com/office/drawing/2014/main" id="{5351F90E-8F9E-7C8D-43CD-B291F0EEFF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08261" y="5263694"/>
            <a:ext cx="2288286" cy="1097280"/>
          </a:xfrm>
          <a:prstGeom prst="rect">
            <a:avLst/>
          </a:prstGeom>
        </p:spPr>
      </p:pic>
      <p:pic>
        <p:nvPicPr>
          <p:cNvPr id="10" name="Picture 9">
            <a:extLst>
              <a:ext uri="{FF2B5EF4-FFF2-40B4-BE49-F238E27FC236}">
                <a16:creationId xmlns:a16="http://schemas.microsoft.com/office/drawing/2014/main" id="{6C803CEC-8B25-22AD-1449-5933CEA658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23906" y="3699843"/>
            <a:ext cx="2288286" cy="1250930"/>
          </a:xfrm>
          <a:prstGeom prst="rect">
            <a:avLst/>
          </a:prstGeom>
        </p:spPr>
      </p:pic>
      <p:pic>
        <p:nvPicPr>
          <p:cNvPr id="12" name="Picture 11">
            <a:extLst>
              <a:ext uri="{FF2B5EF4-FFF2-40B4-BE49-F238E27FC236}">
                <a16:creationId xmlns:a16="http://schemas.microsoft.com/office/drawing/2014/main" id="{50B8A9E7-7AB2-72E1-3DB5-C0FEED09D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6122" y="3863350"/>
            <a:ext cx="2438788" cy="816934"/>
          </a:xfrm>
          <a:prstGeom prst="rect">
            <a:avLst/>
          </a:prstGeom>
        </p:spPr>
      </p:pic>
      <p:pic>
        <p:nvPicPr>
          <p:cNvPr id="14" name="Picture 13">
            <a:extLst>
              <a:ext uri="{FF2B5EF4-FFF2-40B4-BE49-F238E27FC236}">
                <a16:creationId xmlns:a16="http://schemas.microsoft.com/office/drawing/2014/main" id="{7E970A48-09C2-0E91-CA94-6ADCED9219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08059" y="2253396"/>
            <a:ext cx="2688690" cy="1512388"/>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74798D9E-753F-7A9F-92E4-81D6F1E69FB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3037" y="2290306"/>
            <a:ext cx="2544959" cy="1431539"/>
          </a:xfrm>
          <a:prstGeom prst="rect">
            <a:avLst/>
          </a:prstGeom>
        </p:spPr>
      </p:pic>
      <p:sp>
        <p:nvSpPr>
          <p:cNvPr id="15" name="Rectangle 14">
            <a:extLst>
              <a:ext uri="{FF2B5EF4-FFF2-40B4-BE49-F238E27FC236}">
                <a16:creationId xmlns:a16="http://schemas.microsoft.com/office/drawing/2014/main" id="{93E33FD7-07F0-8F60-B6C7-496B102885C8}"/>
              </a:ext>
            </a:extLst>
          </p:cNvPr>
          <p:cNvSpPr/>
          <p:nvPr/>
        </p:nvSpPr>
        <p:spPr>
          <a:xfrm>
            <a:off x="396784" y="1425014"/>
            <a:ext cx="2479581" cy="35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3C09CA4-E350-1FF3-E264-98FCBCD0722F}"/>
              </a:ext>
            </a:extLst>
          </p:cNvPr>
          <p:cNvSpPr txBox="1"/>
          <p:nvPr/>
        </p:nvSpPr>
        <p:spPr>
          <a:xfrm>
            <a:off x="7347286" y="1896881"/>
            <a:ext cx="4307510" cy="400110"/>
          </a:xfrm>
          <a:prstGeom prst="rect">
            <a:avLst/>
          </a:prstGeom>
          <a:noFill/>
        </p:spPr>
        <p:txBody>
          <a:bodyPr wrap="square">
            <a:spAutoFit/>
          </a:bodyPr>
          <a:lstStyle/>
          <a:p>
            <a:pPr algn="ctr"/>
            <a:r>
              <a:rPr lang="id-ID" sz="2000" b="1" dirty="0">
                <a:solidFill>
                  <a:srgbClr val="0057B7"/>
                </a:solidFill>
                <a:latin typeface="Lato" panose="020F0502020204030203" pitchFamily="34" charset="0"/>
                <a:ea typeface="Lato" panose="020F0502020204030203" pitchFamily="34" charset="0"/>
                <a:cs typeface="Lato" panose="020F0502020204030203" pitchFamily="34" charset="0"/>
              </a:rPr>
              <a:t>Our Education Partners</a:t>
            </a:r>
            <a:endParaRPr lang="en-ID"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pic>
        <p:nvPicPr>
          <p:cNvPr id="2" name="Online Media 1" descr="OccHealthSci: providing workforce safety education">
            <a:hlinkClick r:id="" action="ppaction://media"/>
            <a:extLst>
              <a:ext uri="{FF2B5EF4-FFF2-40B4-BE49-F238E27FC236}">
                <a16:creationId xmlns:a16="http://schemas.microsoft.com/office/drawing/2014/main" id="{02998CD2-EF58-B089-82F0-95307617FAC8}"/>
              </a:ext>
            </a:extLst>
          </p:cNvPr>
          <p:cNvPicPr>
            <a:picLocks noRot="1" noChangeAspect="1"/>
          </p:cNvPicPr>
          <p:nvPr>
            <a:videoFile r:link="rId1"/>
          </p:nvPr>
        </p:nvPicPr>
        <p:blipFill>
          <a:blip r:embed="rId11"/>
          <a:stretch>
            <a:fillRect/>
          </a:stretch>
        </p:blipFill>
        <p:spPr>
          <a:xfrm>
            <a:off x="887776" y="2296991"/>
            <a:ext cx="5309364" cy="2999791"/>
          </a:xfrm>
          <a:prstGeom prst="rect">
            <a:avLst/>
          </a:prstGeom>
        </p:spPr>
      </p:pic>
    </p:spTree>
    <p:extLst>
      <p:ext uri="{BB962C8B-B14F-4D97-AF65-F5344CB8AC3E}">
        <p14:creationId xmlns:p14="http://schemas.microsoft.com/office/powerpoint/2010/main" val="25229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E694E-2CB0-A35D-61CA-829BE2FA89A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F530B0E-F819-91AC-BA5F-19E8DB191987}"/>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6513" y="-19408"/>
            <a:ext cx="12384505" cy="6973015"/>
          </a:xfrm>
          <a:prstGeom prst="rect">
            <a:avLst/>
          </a:prstGeom>
        </p:spPr>
      </p:pic>
      <p:sp>
        <p:nvSpPr>
          <p:cNvPr id="9" name="Прямоугольник 27">
            <a:extLst>
              <a:ext uri="{FF2B5EF4-FFF2-40B4-BE49-F238E27FC236}">
                <a16:creationId xmlns:a16="http://schemas.microsoft.com/office/drawing/2014/main" id="{E565271D-3779-95BE-F8AF-F7D8D813A72A}"/>
              </a:ext>
            </a:extLst>
          </p:cNvPr>
          <p:cNvSpPr/>
          <p:nvPr/>
        </p:nvSpPr>
        <p:spPr>
          <a:xfrm>
            <a:off x="-1500774" y="-1979324"/>
            <a:ext cx="15313026" cy="3118679"/>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28">
            <a:extLst>
              <a:ext uri="{FF2B5EF4-FFF2-40B4-BE49-F238E27FC236}">
                <a16:creationId xmlns:a16="http://schemas.microsoft.com/office/drawing/2014/main" id="{89D45BA1-A057-88E7-5C0A-4B8C9E9461E3}"/>
              </a:ext>
            </a:extLst>
          </p:cNvPr>
          <p:cNvSpPr txBox="1">
            <a:spLocks noChangeArrowheads="1"/>
          </p:cNvSpPr>
          <p:nvPr/>
        </p:nvSpPr>
        <p:spPr bwMode="auto">
          <a:xfrm>
            <a:off x="356057" y="493930"/>
            <a:ext cx="127240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eaLnBrk="1" hangingPunct="1">
              <a:lnSpc>
                <a:spcPct val="80000"/>
              </a:lnSpc>
            </a:pPr>
            <a:r>
              <a:rPr lang="en-US" altLang="en-US" sz="4000" b="1"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 </a:t>
            </a:r>
            <a:r>
              <a:rPr lang="en-US" altLang="en-US" sz="4000" b="1" dirty="0">
                <a:solidFill>
                  <a:schemeClr val="bg1"/>
                </a:solidFill>
                <a:latin typeface="Lato" panose="020F0502020204030203" pitchFamily="34" charset="0"/>
                <a:ea typeface="Lato" panose="020F0502020204030203" pitchFamily="34" charset="0"/>
                <a:cs typeface="Lato" panose="020F0502020204030203" pitchFamily="34" charset="0"/>
              </a:rPr>
              <a:t>Education &amp; Capacity Building</a:t>
            </a:r>
          </a:p>
        </p:txBody>
      </p:sp>
      <p:grpSp>
        <p:nvGrpSpPr>
          <p:cNvPr id="16" name="Group 15">
            <a:extLst>
              <a:ext uri="{FF2B5EF4-FFF2-40B4-BE49-F238E27FC236}">
                <a16:creationId xmlns:a16="http://schemas.microsoft.com/office/drawing/2014/main" id="{E6D34642-5C55-8D79-3B6E-D1C0B055FE85}"/>
              </a:ext>
            </a:extLst>
          </p:cNvPr>
          <p:cNvGrpSpPr/>
          <p:nvPr/>
        </p:nvGrpSpPr>
        <p:grpSpPr>
          <a:xfrm>
            <a:off x="762498" y="1733313"/>
            <a:ext cx="4435144" cy="4977114"/>
            <a:chOff x="471536" y="1880886"/>
            <a:chExt cx="3749780" cy="4977114"/>
          </a:xfrm>
        </p:grpSpPr>
        <p:sp>
          <p:nvSpPr>
            <p:cNvPr id="11" name="Rectangle 10">
              <a:extLst>
                <a:ext uri="{FF2B5EF4-FFF2-40B4-BE49-F238E27FC236}">
                  <a16:creationId xmlns:a16="http://schemas.microsoft.com/office/drawing/2014/main" id="{673BA00E-76D0-176F-A855-9572A04157F6}"/>
                </a:ext>
              </a:extLst>
            </p:cNvPr>
            <p:cNvSpPr/>
            <p:nvPr/>
          </p:nvSpPr>
          <p:spPr>
            <a:xfrm>
              <a:off x="471536" y="1880886"/>
              <a:ext cx="3749780" cy="4977114"/>
            </a:xfrm>
            <a:prstGeom prst="rect">
              <a:avLst/>
            </a:prstGeom>
            <a:solidFill>
              <a:schemeClr val="bg1">
                <a:alpha val="92262"/>
              </a:scheme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2" name="TextBox 11">
              <a:extLst>
                <a:ext uri="{FF2B5EF4-FFF2-40B4-BE49-F238E27FC236}">
                  <a16:creationId xmlns:a16="http://schemas.microsoft.com/office/drawing/2014/main" id="{CEF5E38B-D98D-AC21-6FF5-9C555235E6D6}"/>
                </a:ext>
              </a:extLst>
            </p:cNvPr>
            <p:cNvSpPr txBox="1"/>
            <p:nvPr/>
          </p:nvSpPr>
          <p:spPr>
            <a:xfrm>
              <a:off x="498068" y="2069518"/>
              <a:ext cx="3641869" cy="400110"/>
            </a:xfrm>
            <a:prstGeom prst="rect">
              <a:avLst/>
            </a:prstGeom>
            <a:noFill/>
          </p:spPr>
          <p:txBody>
            <a:bodyPr wrap="square">
              <a:spAutoFit/>
            </a:bodyPr>
            <a:lstStyle/>
            <a:p>
              <a:pPr algn="ctr"/>
              <a:r>
                <a:rPr lang="id-ID" sz="2000" b="1" i="1" dirty="0">
                  <a:solidFill>
                    <a:srgbClr val="0057B7"/>
                  </a:solidFill>
                  <a:latin typeface="Lato" panose="020F0502020204030203" pitchFamily="34" charset="0"/>
                  <a:ea typeface="Lato" panose="020F0502020204030203" pitchFamily="34" charset="0"/>
                  <a:cs typeface="Lato" panose="020F0502020204030203" pitchFamily="34" charset="0"/>
                </a:rPr>
                <a:t>Total </a:t>
              </a:r>
              <a:r>
                <a:rPr lang="id-ID" sz="2000" b="1" i="1" dirty="0" err="1">
                  <a:solidFill>
                    <a:srgbClr val="0057B7"/>
                  </a:solidFill>
                  <a:latin typeface="Lato" panose="020F0502020204030203" pitchFamily="34" charset="0"/>
                  <a:ea typeface="Lato" panose="020F0502020204030203" pitchFamily="34" charset="0"/>
                  <a:cs typeface="Lato" panose="020F0502020204030203" pitchFamily="34" charset="0"/>
                </a:rPr>
                <a:t>Worker</a:t>
              </a:r>
              <a:r>
                <a:rPr lang="id-ID" sz="2000" b="1" i="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2000" b="1" i="1" dirty="0" err="1">
                  <a:solidFill>
                    <a:srgbClr val="0057B7"/>
                  </a:solidFill>
                  <a:latin typeface="Lato" panose="020F0502020204030203" pitchFamily="34" charset="0"/>
                  <a:ea typeface="Lato" panose="020F0502020204030203" pitchFamily="34" charset="0"/>
                  <a:cs typeface="Lato" panose="020F0502020204030203" pitchFamily="34" charset="0"/>
                </a:rPr>
                <a:t>Health</a:t>
              </a:r>
              <a:r>
                <a:rPr lang="en-US" sz="2000" baseline="300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a:t>
              </a:r>
              <a:r>
                <a:rPr lang="id-ID" sz="2000" b="1" i="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2000" b="1" dirty="0">
                  <a:solidFill>
                    <a:srgbClr val="0057B7"/>
                  </a:solidFill>
                  <a:latin typeface="Lato" panose="020F0502020204030203" pitchFamily="34" charset="0"/>
                  <a:ea typeface="Lato" panose="020F0502020204030203" pitchFamily="34" charset="0"/>
                  <a:cs typeface="Lato" panose="020F0502020204030203" pitchFamily="34" charset="0"/>
                </a:rPr>
                <a:t>Alliance</a:t>
              </a:r>
              <a:endParaRPr lang="en-ID"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358AB332-D62B-448C-DB31-82A2AF71005B}"/>
                </a:ext>
              </a:extLst>
            </p:cNvPr>
            <p:cNvSpPr txBox="1"/>
            <p:nvPr/>
          </p:nvSpPr>
          <p:spPr>
            <a:xfrm>
              <a:off x="851910" y="3184880"/>
              <a:ext cx="2934184" cy="295824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Development of introductory </a:t>
              </a:r>
              <a:r>
                <a:rPr lang="en-ID" sz="1400" i="1" dirty="0">
                  <a:latin typeface="Lato" panose="020F0502020204030203" pitchFamily="34" charset="77"/>
                  <a:ea typeface="Noto Serif" panose="02020600060500020200" pitchFamily="18" charset="0"/>
                  <a:cs typeface="Noto Serif" panose="02020600060500020200" pitchFamily="18" charset="0"/>
                </a:rPr>
                <a:t>Total Worker Health</a:t>
              </a:r>
              <a:r>
                <a:rPr lang="en-US" sz="1400" baseline="30000" dirty="0">
                  <a:latin typeface="Noto Serif" panose="02020600060500020200" pitchFamily="18" charset="0"/>
                  <a:ea typeface="Noto Serif" panose="02020600060500020200" pitchFamily="18" charset="0"/>
                  <a:cs typeface="Noto Serif" panose="02020600060500020200" pitchFamily="18" charset="0"/>
                </a:rPr>
                <a:t>®</a:t>
              </a:r>
              <a:r>
                <a:rPr lang="en-ID" sz="1400" dirty="0">
                  <a:latin typeface="Lato" panose="020F0502020204030203" pitchFamily="34" charset="77"/>
                  <a:ea typeface="Noto Serif" panose="02020600060500020200" pitchFamily="18" charset="0"/>
                  <a:cs typeface="Noto Serif" panose="02020600060500020200" pitchFamily="18" charset="0"/>
                </a:rPr>
                <a:t> Curriculum in partnership with SAIF Corporation</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50+ </a:t>
              </a:r>
              <a:r>
                <a:rPr lang="en-ID" sz="1400" i="1" dirty="0">
                  <a:latin typeface="Lato" panose="020F0502020204030203" pitchFamily="34" charset="77"/>
                  <a:ea typeface="Noto Serif" panose="02020600060500020200" pitchFamily="18" charset="0"/>
                  <a:cs typeface="Noto Serif" panose="02020600060500020200" pitchFamily="18" charset="0"/>
                </a:rPr>
                <a:t>Total Worker Health </a:t>
              </a:r>
              <a:r>
                <a:rPr lang="en-ID" sz="1400" dirty="0">
                  <a:latin typeface="Lato" panose="020F0502020204030203" pitchFamily="34" charset="77"/>
                  <a:ea typeface="Noto Serif" panose="02020600060500020200" pitchFamily="18" charset="0"/>
                  <a:cs typeface="Noto Serif" panose="02020600060500020200" pitchFamily="18" charset="0"/>
                </a:rPr>
                <a:t>courses delivered  in Oregon since 2019</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Seven to 10 courses offered per year</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1,500+ occupational health safety partitioners enrolled and completed </a:t>
              </a:r>
              <a:r>
                <a:rPr lang="en-ID" sz="1400" i="1" dirty="0">
                  <a:latin typeface="Lato" panose="020F0502020204030203" pitchFamily="34" charset="77"/>
                  <a:ea typeface="Noto Serif" panose="02020600060500020200" pitchFamily="18" charset="0"/>
                  <a:cs typeface="Noto Serif" panose="02020600060500020200" pitchFamily="18" charset="0"/>
                </a:rPr>
                <a:t>Total Worker Health </a:t>
              </a:r>
              <a:r>
                <a:rPr lang="en-ID" sz="1400" dirty="0">
                  <a:latin typeface="Lato" panose="020F0502020204030203" pitchFamily="34" charset="77"/>
                  <a:ea typeface="Noto Serif" panose="02020600060500020200" pitchFamily="18" charset="0"/>
                  <a:cs typeface="Noto Serif" panose="02020600060500020200" pitchFamily="18" charset="0"/>
                </a:rPr>
                <a:t>Alliance courses</a:t>
              </a:r>
            </a:p>
          </p:txBody>
        </p:sp>
        <p:sp>
          <p:nvSpPr>
            <p:cNvPr id="14" name="TextBox 13">
              <a:extLst>
                <a:ext uri="{FF2B5EF4-FFF2-40B4-BE49-F238E27FC236}">
                  <a16:creationId xmlns:a16="http://schemas.microsoft.com/office/drawing/2014/main" id="{0838DEAF-4502-F4B9-4AC8-DAAECEACBB2E}"/>
                </a:ext>
              </a:extLst>
            </p:cNvPr>
            <p:cNvSpPr txBox="1"/>
            <p:nvPr/>
          </p:nvSpPr>
          <p:spPr>
            <a:xfrm>
              <a:off x="837870" y="2817002"/>
              <a:ext cx="1744023" cy="338554"/>
            </a:xfrm>
            <a:prstGeom prst="rect">
              <a:avLst/>
            </a:prstGeom>
            <a:noFill/>
          </p:spPr>
          <p:txBody>
            <a:bodyPr wrap="square" rtlCol="0">
              <a:spAutoFit/>
            </a:bodyPr>
            <a:lstStyle/>
            <a:p>
              <a:r>
                <a:rPr lang="en-US" sz="1600" b="1" dirty="0">
                  <a:solidFill>
                    <a:srgbClr val="0057B7"/>
                  </a:solidFill>
                  <a:latin typeface="Lato" panose="020F0502020204030203" pitchFamily="34" charset="0"/>
                  <a:ea typeface="Lato" panose="020F0502020204030203" pitchFamily="34" charset="0"/>
                  <a:cs typeface="Lato" panose="020F0502020204030203" pitchFamily="34" charset="0"/>
                </a:rPr>
                <a:t>SUCCESS METRICS</a:t>
              </a:r>
              <a:r>
                <a:rPr lang="en-US" sz="1400" b="1" dirty="0">
                  <a:solidFill>
                    <a:srgbClr val="0057B7"/>
                  </a:solidFill>
                  <a:latin typeface="Lato" panose="020F0502020204030203" pitchFamily="34" charset="0"/>
                  <a:ea typeface="Lato" panose="020F0502020204030203" pitchFamily="34" charset="0"/>
                  <a:cs typeface="Lato" panose="020F0502020204030203" pitchFamily="34" charset="0"/>
                </a:rPr>
                <a:t>:</a:t>
              </a:r>
            </a:p>
          </p:txBody>
        </p:sp>
      </p:grpSp>
      <p:grpSp>
        <p:nvGrpSpPr>
          <p:cNvPr id="17" name="Group 16">
            <a:extLst>
              <a:ext uri="{FF2B5EF4-FFF2-40B4-BE49-F238E27FC236}">
                <a16:creationId xmlns:a16="http://schemas.microsoft.com/office/drawing/2014/main" id="{FD164AEF-DF55-25A7-F43B-103AE9FB09FC}"/>
              </a:ext>
            </a:extLst>
          </p:cNvPr>
          <p:cNvGrpSpPr/>
          <p:nvPr/>
        </p:nvGrpSpPr>
        <p:grpSpPr>
          <a:xfrm>
            <a:off x="5648411" y="1733313"/>
            <a:ext cx="5875304" cy="4977114"/>
            <a:chOff x="779773" y="1880886"/>
            <a:chExt cx="3806581" cy="4977114"/>
          </a:xfrm>
        </p:grpSpPr>
        <p:sp>
          <p:nvSpPr>
            <p:cNvPr id="18" name="Rectangle 17">
              <a:extLst>
                <a:ext uri="{FF2B5EF4-FFF2-40B4-BE49-F238E27FC236}">
                  <a16:creationId xmlns:a16="http://schemas.microsoft.com/office/drawing/2014/main" id="{AA53EAA8-DCC7-8C9C-6FDC-7A999AAD3D26}"/>
                </a:ext>
              </a:extLst>
            </p:cNvPr>
            <p:cNvSpPr/>
            <p:nvPr/>
          </p:nvSpPr>
          <p:spPr>
            <a:xfrm>
              <a:off x="779773" y="1880886"/>
              <a:ext cx="3806581" cy="4977114"/>
            </a:xfrm>
            <a:prstGeom prst="rect">
              <a:avLst/>
            </a:prstGeom>
            <a:solidFill>
              <a:schemeClr val="bg1">
                <a:alpha val="92262"/>
              </a:scheme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TextBox 19">
              <a:extLst>
                <a:ext uri="{FF2B5EF4-FFF2-40B4-BE49-F238E27FC236}">
                  <a16:creationId xmlns:a16="http://schemas.microsoft.com/office/drawing/2014/main" id="{0C0D2676-68B2-046B-6CF7-DA5396CF1F95}"/>
                </a:ext>
              </a:extLst>
            </p:cNvPr>
            <p:cNvSpPr txBox="1"/>
            <p:nvPr/>
          </p:nvSpPr>
          <p:spPr>
            <a:xfrm>
              <a:off x="1021416" y="3547793"/>
              <a:ext cx="3209279" cy="339837"/>
            </a:xfrm>
            <a:prstGeom prst="rect">
              <a:avLst/>
            </a:prstGeom>
            <a:noFill/>
          </p:spPr>
          <p:txBody>
            <a:bodyPr wrap="square">
              <a:spAutoFit/>
            </a:bodyPr>
            <a:lstStyle/>
            <a:p>
              <a:pPr marL="171450" indent="-171450">
                <a:lnSpc>
                  <a:spcPct val="150000"/>
                </a:lnSpc>
                <a:buFont typeface="Arial" panose="020B0604020202020204" pitchFamily="34" charset="0"/>
                <a:buChar char="•"/>
              </a:pPr>
              <a:endParaRPr lang="en-ID" sz="1200" dirty="0">
                <a:latin typeface="Noto Serif" panose="02020600060500020200" pitchFamily="18" charset="0"/>
                <a:ea typeface="Noto Serif" panose="02020600060500020200" pitchFamily="18" charset="0"/>
                <a:cs typeface="Noto Serif" panose="02020600060500020200" pitchFamily="18" charset="0"/>
              </a:endParaRPr>
            </a:p>
          </p:txBody>
        </p:sp>
      </p:grpSp>
      <p:graphicFrame>
        <p:nvGraphicFramePr>
          <p:cNvPr id="2" name="TextBox 2">
            <a:extLst>
              <a:ext uri="{FF2B5EF4-FFF2-40B4-BE49-F238E27FC236}">
                <a16:creationId xmlns:a16="http://schemas.microsoft.com/office/drawing/2014/main" id="{8CB29B95-534D-5C2E-8044-65326E143431}"/>
              </a:ext>
            </a:extLst>
          </p:cNvPr>
          <p:cNvGraphicFramePr/>
          <p:nvPr>
            <p:extLst>
              <p:ext uri="{D42A27DB-BD31-4B8C-83A1-F6EECF244321}">
                <p14:modId xmlns:p14="http://schemas.microsoft.com/office/powerpoint/2010/main" val="3255265774"/>
              </p:ext>
            </p:extLst>
          </p:nvPr>
        </p:nvGraphicFramePr>
        <p:xfrm>
          <a:off x="6021377" y="2708970"/>
          <a:ext cx="5099336" cy="3581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AE7C906-8560-A1F4-82E5-0E7CDE3F35B9}"/>
              </a:ext>
            </a:extLst>
          </p:cNvPr>
          <p:cNvSpPr txBox="1"/>
          <p:nvPr/>
        </p:nvSpPr>
        <p:spPr>
          <a:xfrm>
            <a:off x="6096000" y="1932019"/>
            <a:ext cx="5024713" cy="400110"/>
          </a:xfrm>
          <a:prstGeom prst="rect">
            <a:avLst/>
          </a:prstGeom>
          <a:noFill/>
        </p:spPr>
        <p:txBody>
          <a:bodyPr wrap="square">
            <a:spAutoFit/>
          </a:bodyPr>
          <a:lstStyle/>
          <a:p>
            <a:pPr algn="ctr"/>
            <a:r>
              <a:rPr lang="id-ID" sz="2000" b="1" i="1" dirty="0">
                <a:solidFill>
                  <a:srgbClr val="0057B7"/>
                </a:solidFill>
                <a:latin typeface="Lato" panose="020F0502020204030203" pitchFamily="34" charset="0"/>
                <a:ea typeface="Lato" panose="020F0502020204030203" pitchFamily="34" charset="0"/>
                <a:cs typeface="Lato" panose="020F0502020204030203" pitchFamily="34" charset="0"/>
              </a:rPr>
              <a:t>Total </a:t>
            </a:r>
            <a:r>
              <a:rPr lang="id-ID" sz="2000" b="1" i="1" dirty="0" err="1">
                <a:solidFill>
                  <a:srgbClr val="0057B7"/>
                </a:solidFill>
                <a:latin typeface="Lato" panose="020F0502020204030203" pitchFamily="34" charset="0"/>
                <a:ea typeface="Lato" panose="020F0502020204030203" pitchFamily="34" charset="0"/>
                <a:cs typeface="Lato" panose="020F0502020204030203" pitchFamily="34" charset="0"/>
              </a:rPr>
              <a:t>Worker</a:t>
            </a:r>
            <a:r>
              <a:rPr lang="id-ID" sz="2000" b="1" i="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2000" b="1" i="1" dirty="0" err="1">
                <a:solidFill>
                  <a:srgbClr val="0057B7"/>
                </a:solidFill>
                <a:latin typeface="Lato" panose="020F0502020204030203" pitchFamily="34" charset="0"/>
                <a:ea typeface="Lato" panose="020F0502020204030203" pitchFamily="34" charset="0"/>
                <a:cs typeface="Lato" panose="020F0502020204030203" pitchFamily="34" charset="0"/>
              </a:rPr>
              <a:t>Health</a:t>
            </a:r>
            <a:r>
              <a:rPr lang="id-ID" sz="2000" b="1" i="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2000" b="1" dirty="0">
                <a:solidFill>
                  <a:srgbClr val="0057B7"/>
                </a:solidFill>
                <a:latin typeface="Lato" panose="020F0502020204030203" pitchFamily="34" charset="0"/>
                <a:ea typeface="Lato" panose="020F0502020204030203" pitchFamily="34" charset="0"/>
                <a:cs typeface="Lato" panose="020F0502020204030203" pitchFamily="34" charset="0"/>
              </a:rPr>
              <a:t>Alliance </a:t>
            </a:r>
            <a:r>
              <a:rPr lang="id-ID" sz="2000" b="1" dirty="0" err="1">
                <a:solidFill>
                  <a:srgbClr val="0057B7"/>
                </a:solidFill>
                <a:latin typeface="Lato" panose="020F0502020204030203" pitchFamily="34" charset="0"/>
                <a:ea typeface="Lato" panose="020F0502020204030203" pitchFamily="34" charset="0"/>
                <a:cs typeface="Lato" panose="020F0502020204030203" pitchFamily="34" charset="0"/>
              </a:rPr>
              <a:t>Curriculum</a:t>
            </a:r>
            <a:endParaRPr lang="en-ID"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9559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8332B4-E964-4806-C9D2-6755EE5BB712}"/>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36513" y="-19408"/>
            <a:ext cx="12384505" cy="6973015"/>
          </a:xfrm>
          <a:prstGeom prst="rect">
            <a:avLst/>
          </a:prstGeom>
        </p:spPr>
      </p:pic>
      <p:sp>
        <p:nvSpPr>
          <p:cNvPr id="9" name="Прямоугольник 27">
            <a:extLst>
              <a:ext uri="{FF2B5EF4-FFF2-40B4-BE49-F238E27FC236}">
                <a16:creationId xmlns:a16="http://schemas.microsoft.com/office/drawing/2014/main" id="{1D5ED570-2320-702B-ADFB-60E3B1167B64}"/>
              </a:ext>
            </a:extLst>
          </p:cNvPr>
          <p:cNvSpPr/>
          <p:nvPr/>
        </p:nvSpPr>
        <p:spPr>
          <a:xfrm>
            <a:off x="-1500774" y="-1954405"/>
            <a:ext cx="15313026" cy="3118679"/>
          </a:xfrm>
          <a:prstGeom prst="rect">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28">
            <a:extLst>
              <a:ext uri="{FF2B5EF4-FFF2-40B4-BE49-F238E27FC236}">
                <a16:creationId xmlns:a16="http://schemas.microsoft.com/office/drawing/2014/main" id="{D8928528-59B6-23A8-4411-802707527178}"/>
              </a:ext>
            </a:extLst>
          </p:cNvPr>
          <p:cNvSpPr txBox="1">
            <a:spLocks noChangeArrowheads="1"/>
          </p:cNvSpPr>
          <p:nvPr/>
        </p:nvSpPr>
        <p:spPr bwMode="auto">
          <a:xfrm>
            <a:off x="-36513" y="493930"/>
            <a:ext cx="12384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502020204030203" pitchFamily="34" charset="0"/>
              </a:defRPr>
            </a:lvl1pPr>
            <a:lvl2pPr marL="742950" indent="-285750">
              <a:defRPr sz="3600">
                <a:solidFill>
                  <a:schemeClr val="tx1"/>
                </a:solidFill>
                <a:latin typeface="Lato Light" panose="020F0502020204030203" pitchFamily="34" charset="0"/>
              </a:defRPr>
            </a:lvl2pPr>
            <a:lvl3pPr marL="1143000" indent="-228600">
              <a:defRPr sz="3600">
                <a:solidFill>
                  <a:schemeClr val="tx1"/>
                </a:solidFill>
                <a:latin typeface="Lato Light" panose="020F0502020204030203" pitchFamily="34" charset="0"/>
              </a:defRPr>
            </a:lvl3pPr>
            <a:lvl4pPr marL="1600200" indent="-228600">
              <a:defRPr sz="3600">
                <a:solidFill>
                  <a:schemeClr val="tx1"/>
                </a:solidFill>
                <a:latin typeface="Lato Light" panose="020F0502020204030203" pitchFamily="34" charset="0"/>
              </a:defRPr>
            </a:lvl4pPr>
            <a:lvl5pPr marL="2057400" indent="-228600">
              <a:defRPr sz="3600">
                <a:solidFill>
                  <a:schemeClr val="tx1"/>
                </a:solidFill>
                <a:latin typeface="Lato Light" panose="020F0502020204030203" pitchFamily="34" charset="0"/>
              </a:defRPr>
            </a:lvl5pPr>
            <a:lvl6pPr marL="2514600" indent="-228600" defTabSz="1827213" fontAlgn="base">
              <a:spcBef>
                <a:spcPct val="0"/>
              </a:spcBef>
              <a:spcAft>
                <a:spcPct val="0"/>
              </a:spcAft>
              <a:defRPr sz="3600">
                <a:solidFill>
                  <a:schemeClr val="tx1"/>
                </a:solidFill>
                <a:latin typeface="Lato Light" panose="020F0502020204030203" pitchFamily="34" charset="0"/>
              </a:defRPr>
            </a:lvl6pPr>
            <a:lvl7pPr marL="2971800" indent="-228600" defTabSz="1827213" fontAlgn="base">
              <a:spcBef>
                <a:spcPct val="0"/>
              </a:spcBef>
              <a:spcAft>
                <a:spcPct val="0"/>
              </a:spcAft>
              <a:defRPr sz="3600">
                <a:solidFill>
                  <a:schemeClr val="tx1"/>
                </a:solidFill>
                <a:latin typeface="Lato Light" panose="020F0502020204030203" pitchFamily="34" charset="0"/>
              </a:defRPr>
            </a:lvl7pPr>
            <a:lvl8pPr marL="3429000" indent="-228600" defTabSz="1827213" fontAlgn="base">
              <a:spcBef>
                <a:spcPct val="0"/>
              </a:spcBef>
              <a:spcAft>
                <a:spcPct val="0"/>
              </a:spcAft>
              <a:defRPr sz="3600">
                <a:solidFill>
                  <a:schemeClr val="tx1"/>
                </a:solidFill>
                <a:latin typeface="Lato Light" panose="020F0502020204030203" pitchFamily="34" charset="0"/>
              </a:defRPr>
            </a:lvl8pPr>
            <a:lvl9pPr marL="3886200" indent="-228600" defTabSz="1827213" fontAlgn="base">
              <a:spcBef>
                <a:spcPct val="0"/>
              </a:spcBef>
              <a:spcAft>
                <a:spcPct val="0"/>
              </a:spcAft>
              <a:defRPr sz="3600">
                <a:solidFill>
                  <a:schemeClr val="tx1"/>
                </a:solidFill>
                <a:latin typeface="Lato Light" panose="020F0502020204030203" pitchFamily="34" charset="0"/>
              </a:defRPr>
            </a:lvl9pPr>
          </a:lstStyle>
          <a:p>
            <a:pPr algn="ctr">
              <a:lnSpc>
                <a:spcPct val="80000"/>
              </a:lnSpc>
            </a:pPr>
            <a:r>
              <a:rPr lang="en-US" altLang="en-US" sz="4000" b="1" i="1" dirty="0">
                <a:solidFill>
                  <a:schemeClr val="bg1"/>
                </a:solidFill>
                <a:latin typeface="Lato" panose="020F0502020204030203" pitchFamily="34" charset="0"/>
                <a:ea typeface="Lato" panose="020F0502020204030203" pitchFamily="34" charset="0"/>
                <a:cs typeface="Lato" panose="020F0502020204030203" pitchFamily="34" charset="0"/>
              </a:rPr>
              <a:t>Total Worker Health</a:t>
            </a:r>
            <a:r>
              <a:rPr lang="en-US" sz="4000" baseline="30000" dirty="0">
                <a:solidFill>
                  <a:schemeClr val="bg1"/>
                </a:solidFill>
                <a:latin typeface="Noto Serif" panose="02020600060500020200" pitchFamily="18" charset="0"/>
                <a:ea typeface="Noto Serif" panose="02020600060500020200" pitchFamily="18" charset="0"/>
                <a:cs typeface="Noto Serif" panose="02020600060500020200" pitchFamily="18" charset="0"/>
              </a:rPr>
              <a:t>®</a:t>
            </a:r>
            <a:r>
              <a:rPr lang="en-US" altLang="en-US" sz="4000" b="1" i="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altLang="en-US" sz="4000" b="1" dirty="0">
                <a:solidFill>
                  <a:schemeClr val="bg1"/>
                </a:solidFill>
                <a:latin typeface="Lato" panose="020F0502020204030203" pitchFamily="34" charset="0"/>
                <a:ea typeface="Lato" panose="020F0502020204030203" pitchFamily="34" charset="0"/>
                <a:cs typeface="Lato" panose="020F0502020204030203" pitchFamily="34" charset="0"/>
              </a:rPr>
              <a:t>Education &amp; Capacity Building</a:t>
            </a:r>
          </a:p>
        </p:txBody>
      </p:sp>
      <p:grpSp>
        <p:nvGrpSpPr>
          <p:cNvPr id="16" name="Group 15">
            <a:extLst>
              <a:ext uri="{FF2B5EF4-FFF2-40B4-BE49-F238E27FC236}">
                <a16:creationId xmlns:a16="http://schemas.microsoft.com/office/drawing/2014/main" id="{6D3A2DE6-BEE0-05B2-430E-06BAB5BCBBFD}"/>
              </a:ext>
            </a:extLst>
          </p:cNvPr>
          <p:cNvGrpSpPr/>
          <p:nvPr/>
        </p:nvGrpSpPr>
        <p:grpSpPr>
          <a:xfrm>
            <a:off x="575379" y="3047292"/>
            <a:ext cx="2934184" cy="795477"/>
            <a:chOff x="837870" y="3047292"/>
            <a:chExt cx="2934184" cy="795477"/>
          </a:xfrm>
        </p:grpSpPr>
        <p:sp>
          <p:nvSpPr>
            <p:cNvPr id="13" name="TextBox 12">
              <a:extLst>
                <a:ext uri="{FF2B5EF4-FFF2-40B4-BE49-F238E27FC236}">
                  <a16:creationId xmlns:a16="http://schemas.microsoft.com/office/drawing/2014/main" id="{7A4575DC-BE34-A355-A69B-88C7EBACCB72}"/>
                </a:ext>
              </a:extLst>
            </p:cNvPr>
            <p:cNvSpPr txBox="1"/>
            <p:nvPr/>
          </p:nvSpPr>
          <p:spPr>
            <a:xfrm>
              <a:off x="837870" y="3502932"/>
              <a:ext cx="2934184" cy="339837"/>
            </a:xfrm>
            <a:prstGeom prst="rect">
              <a:avLst/>
            </a:prstGeom>
            <a:noFill/>
          </p:spPr>
          <p:txBody>
            <a:bodyPr wrap="square">
              <a:spAutoFit/>
            </a:bodyPr>
            <a:lstStyle/>
            <a:p>
              <a:pPr marL="171450" indent="-171450">
                <a:lnSpc>
                  <a:spcPct val="150000"/>
                </a:lnSpc>
                <a:buFont typeface="Arial" panose="020B0604020202020204" pitchFamily="34" charset="0"/>
                <a:buChar char="•"/>
              </a:pPr>
              <a:endParaRPr lang="en-ID" sz="12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14" name="TextBox 13">
              <a:extLst>
                <a:ext uri="{FF2B5EF4-FFF2-40B4-BE49-F238E27FC236}">
                  <a16:creationId xmlns:a16="http://schemas.microsoft.com/office/drawing/2014/main" id="{6B8E2C94-BFA9-FAD5-0DB3-55DE5E6E0605}"/>
                </a:ext>
              </a:extLst>
            </p:cNvPr>
            <p:cNvSpPr txBox="1"/>
            <p:nvPr/>
          </p:nvSpPr>
          <p:spPr>
            <a:xfrm>
              <a:off x="837870" y="3047292"/>
              <a:ext cx="1744023" cy="307777"/>
            </a:xfrm>
            <a:prstGeom prst="rect">
              <a:avLst/>
            </a:prstGeom>
            <a:noFill/>
          </p:spPr>
          <p:txBody>
            <a:bodyPr wrap="square" rtlCol="0">
              <a:spAutoFit/>
            </a:bodyPr>
            <a:lstStyle/>
            <a:p>
              <a:endParaRPr lang="en-US" sz="14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grpSp>
      <p:grpSp>
        <p:nvGrpSpPr>
          <p:cNvPr id="17" name="Group 16">
            <a:extLst>
              <a:ext uri="{FF2B5EF4-FFF2-40B4-BE49-F238E27FC236}">
                <a16:creationId xmlns:a16="http://schemas.microsoft.com/office/drawing/2014/main" id="{5CADB289-86C5-7BCD-2BEF-0294E9B0CD17}"/>
              </a:ext>
            </a:extLst>
          </p:cNvPr>
          <p:cNvGrpSpPr/>
          <p:nvPr/>
        </p:nvGrpSpPr>
        <p:grpSpPr>
          <a:xfrm>
            <a:off x="335601" y="1733313"/>
            <a:ext cx="3806581" cy="4977114"/>
            <a:chOff x="779773" y="1880886"/>
            <a:chExt cx="3806581" cy="4977114"/>
          </a:xfrm>
        </p:grpSpPr>
        <p:sp>
          <p:nvSpPr>
            <p:cNvPr id="18" name="Rectangle 17">
              <a:extLst>
                <a:ext uri="{FF2B5EF4-FFF2-40B4-BE49-F238E27FC236}">
                  <a16:creationId xmlns:a16="http://schemas.microsoft.com/office/drawing/2014/main" id="{0B9BFF6D-F706-580D-96A3-8D5D8A8DBD82}"/>
                </a:ext>
              </a:extLst>
            </p:cNvPr>
            <p:cNvSpPr/>
            <p:nvPr/>
          </p:nvSpPr>
          <p:spPr>
            <a:xfrm>
              <a:off x="779773" y="1880886"/>
              <a:ext cx="3806581" cy="4977114"/>
            </a:xfrm>
            <a:prstGeom prst="rect">
              <a:avLst/>
            </a:prstGeom>
            <a:solidFill>
              <a:schemeClr val="bg1">
                <a:alpha val="92262"/>
              </a:scheme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TextBox 18">
              <a:extLst>
                <a:ext uri="{FF2B5EF4-FFF2-40B4-BE49-F238E27FC236}">
                  <a16:creationId xmlns:a16="http://schemas.microsoft.com/office/drawing/2014/main" id="{2ABB0371-D664-4FE3-9704-9BFC581B9DEF}"/>
                </a:ext>
              </a:extLst>
            </p:cNvPr>
            <p:cNvSpPr txBox="1"/>
            <p:nvPr/>
          </p:nvSpPr>
          <p:spPr>
            <a:xfrm>
              <a:off x="1044668" y="2278100"/>
              <a:ext cx="3441541" cy="646331"/>
            </a:xfrm>
            <a:prstGeom prst="rect">
              <a:avLst/>
            </a:prstGeom>
            <a:noFill/>
          </p:spPr>
          <p:txBody>
            <a:bodyPr wrap="square">
              <a:spAutoFit/>
            </a:bodyPr>
            <a:lstStyle/>
            <a:p>
              <a:pPr algn="ctr"/>
              <a:r>
                <a:rPr lang="id-ID" b="1" dirty="0">
                  <a:solidFill>
                    <a:srgbClr val="0057B7"/>
                  </a:solidFill>
                  <a:latin typeface="Lato" panose="020F0502020204030203" pitchFamily="34" charset="0"/>
                  <a:ea typeface="Lato" panose="020F0502020204030203" pitchFamily="34" charset="0"/>
                  <a:cs typeface="Lato" panose="020F0502020204030203" pitchFamily="34" charset="0"/>
                </a:rPr>
                <a:t>University of Washington </a:t>
              </a:r>
              <a:r>
                <a:rPr lang="id-ID" b="1" i="1" dirty="0">
                  <a:solidFill>
                    <a:srgbClr val="0057B7"/>
                  </a:solidFill>
                  <a:latin typeface="Lato" panose="020F0502020204030203" pitchFamily="34" charset="0"/>
                  <a:ea typeface="Lato" panose="020F0502020204030203" pitchFamily="34" charset="0"/>
                  <a:cs typeface="Lato" panose="020F0502020204030203" pitchFamily="34" charset="0"/>
                </a:rPr>
                <a:t>Total Worker Health</a:t>
              </a:r>
              <a:r>
                <a:rPr lang="id-ID"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Certificate</a:t>
              </a:r>
              <a:endParaRPr lang="en-ID"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CE66C8FA-DCF8-6105-BC76-FAE2D046C707}"/>
                </a:ext>
              </a:extLst>
            </p:cNvPr>
            <p:cNvSpPr txBox="1"/>
            <p:nvPr/>
          </p:nvSpPr>
          <p:spPr>
            <a:xfrm>
              <a:off x="1021416" y="3547793"/>
              <a:ext cx="3209279" cy="292516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Development of advanced </a:t>
              </a:r>
              <a:r>
                <a:rPr lang="en-ID" sz="1400" i="1" dirty="0">
                  <a:latin typeface="Lato" panose="020F0502020204030203" pitchFamily="34" charset="77"/>
                  <a:ea typeface="Noto Serif" panose="02020600060500020200" pitchFamily="18" charset="0"/>
                  <a:cs typeface="Noto Serif" panose="02020600060500020200" pitchFamily="18" charset="0"/>
                </a:rPr>
                <a:t>Total Worker Health </a:t>
              </a:r>
              <a:r>
                <a:rPr lang="en-ID" sz="1400" dirty="0">
                  <a:latin typeface="Lato" panose="020F0502020204030203" pitchFamily="34" charset="77"/>
                  <a:ea typeface="Noto Serif" panose="02020600060500020200" pitchFamily="18" charset="0"/>
                  <a:cs typeface="Noto Serif" panose="02020600060500020200" pitchFamily="18" charset="0"/>
                </a:rPr>
                <a:t>curriculum for working professionals</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30+ students matriculated since 2023</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Expanding </a:t>
              </a:r>
              <a:r>
                <a:rPr lang="en-ID" sz="1400" i="1" dirty="0">
                  <a:latin typeface="Lato" panose="020F0502020204030203" pitchFamily="34" charset="77"/>
                  <a:ea typeface="Noto Serif" panose="02020600060500020200" pitchFamily="18" charset="0"/>
                  <a:cs typeface="Noto Serif" panose="02020600060500020200" pitchFamily="18" charset="0"/>
                </a:rPr>
                <a:t>Total Worker Health </a:t>
              </a:r>
              <a:r>
                <a:rPr lang="en-ID" sz="1400" dirty="0">
                  <a:latin typeface="Lato" panose="020F0502020204030203" pitchFamily="34" charset="77"/>
                  <a:ea typeface="Noto Serif" panose="02020600060500020200" pitchFamily="18" charset="0"/>
                  <a:cs typeface="Noto Serif" panose="02020600060500020200" pitchFamily="18" charset="0"/>
                </a:rPr>
                <a:t>education opportunities beyond the state of Oregon</a:t>
              </a:r>
            </a:p>
            <a:p>
              <a:pPr marL="171450" indent="-171450">
                <a:lnSpc>
                  <a:spcPct val="150000"/>
                </a:lnSpc>
                <a:buFont typeface="Arial" panose="020B0604020202020204" pitchFamily="34" charset="0"/>
                <a:buChar char="•"/>
              </a:pPr>
              <a:endParaRPr lang="en-ID" sz="12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21" name="TextBox 20">
              <a:extLst>
                <a:ext uri="{FF2B5EF4-FFF2-40B4-BE49-F238E27FC236}">
                  <a16:creationId xmlns:a16="http://schemas.microsoft.com/office/drawing/2014/main" id="{04200708-8556-EFA6-E69D-E4040E3FECC1}"/>
                </a:ext>
              </a:extLst>
            </p:cNvPr>
            <p:cNvSpPr txBox="1"/>
            <p:nvPr/>
          </p:nvSpPr>
          <p:spPr>
            <a:xfrm>
              <a:off x="1021416" y="3047292"/>
              <a:ext cx="2017557" cy="307777"/>
            </a:xfrm>
            <a:prstGeom prst="rect">
              <a:avLst/>
            </a:prstGeom>
            <a:noFill/>
          </p:spPr>
          <p:txBody>
            <a:bodyPr wrap="square" rtlCol="0">
              <a:spAutoFit/>
            </a:bodyPr>
            <a:lstStyle/>
            <a:p>
              <a:r>
                <a:rPr lang="en-US" sz="1400" b="1" dirty="0">
                  <a:solidFill>
                    <a:srgbClr val="0057B7"/>
                  </a:solidFill>
                  <a:latin typeface="Lato" panose="020F0502020204030203" pitchFamily="34" charset="0"/>
                  <a:ea typeface="Lato" panose="020F0502020204030203" pitchFamily="34" charset="0"/>
                  <a:cs typeface="Lato" panose="020F0502020204030203" pitchFamily="34" charset="0"/>
                </a:rPr>
                <a:t>SUCCESS METRICS:</a:t>
              </a:r>
            </a:p>
          </p:txBody>
        </p:sp>
      </p:grpSp>
      <p:grpSp>
        <p:nvGrpSpPr>
          <p:cNvPr id="22" name="Group 21">
            <a:extLst>
              <a:ext uri="{FF2B5EF4-FFF2-40B4-BE49-F238E27FC236}">
                <a16:creationId xmlns:a16="http://schemas.microsoft.com/office/drawing/2014/main" id="{127E7595-5D39-AF15-CA1C-1DE749DC47DE}"/>
              </a:ext>
            </a:extLst>
          </p:cNvPr>
          <p:cNvGrpSpPr/>
          <p:nvPr/>
        </p:nvGrpSpPr>
        <p:grpSpPr>
          <a:xfrm>
            <a:off x="4192709" y="1733313"/>
            <a:ext cx="3806581" cy="4977114"/>
            <a:chOff x="754091" y="1862493"/>
            <a:chExt cx="3806581" cy="4977114"/>
          </a:xfrm>
        </p:grpSpPr>
        <p:sp>
          <p:nvSpPr>
            <p:cNvPr id="23" name="Rectangle 22">
              <a:extLst>
                <a:ext uri="{FF2B5EF4-FFF2-40B4-BE49-F238E27FC236}">
                  <a16:creationId xmlns:a16="http://schemas.microsoft.com/office/drawing/2014/main" id="{D1D1CD91-82ED-F28A-7485-1C03EE910EDC}"/>
                </a:ext>
              </a:extLst>
            </p:cNvPr>
            <p:cNvSpPr/>
            <p:nvPr/>
          </p:nvSpPr>
          <p:spPr>
            <a:xfrm>
              <a:off x="754091" y="1862493"/>
              <a:ext cx="3806581" cy="4977114"/>
            </a:xfrm>
            <a:prstGeom prst="rect">
              <a:avLst/>
            </a:prstGeom>
            <a:solidFill>
              <a:schemeClr val="bg1">
                <a:alpha val="92262"/>
              </a:scheme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24" name="TextBox 23">
              <a:extLst>
                <a:ext uri="{FF2B5EF4-FFF2-40B4-BE49-F238E27FC236}">
                  <a16:creationId xmlns:a16="http://schemas.microsoft.com/office/drawing/2014/main" id="{A2A72ED0-7F28-F4A2-2046-79398E59E822}"/>
                </a:ext>
              </a:extLst>
            </p:cNvPr>
            <p:cNvSpPr txBox="1"/>
            <p:nvPr/>
          </p:nvSpPr>
          <p:spPr>
            <a:xfrm>
              <a:off x="905284" y="2276415"/>
              <a:ext cx="3441541" cy="369332"/>
            </a:xfrm>
            <a:prstGeom prst="rect">
              <a:avLst/>
            </a:prstGeom>
            <a:noFill/>
          </p:spPr>
          <p:txBody>
            <a:bodyPr wrap="square">
              <a:spAutoFit/>
            </a:bodyPr>
            <a:lstStyle/>
            <a:p>
              <a:pPr algn="ct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Institute</a:t>
              </a:r>
              <a:r>
                <a:rPr lang="id-ID"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Bi-Annual</a:t>
              </a:r>
              <a:r>
                <a:rPr lang="id-ID"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Symposia</a:t>
              </a:r>
              <a:endParaRPr lang="en-ID"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25" name="TextBox 24">
              <a:extLst>
                <a:ext uri="{FF2B5EF4-FFF2-40B4-BE49-F238E27FC236}">
                  <a16:creationId xmlns:a16="http://schemas.microsoft.com/office/drawing/2014/main" id="{3B255AC0-CAD1-4D7A-1C24-34155F7FBAA2}"/>
                </a:ext>
              </a:extLst>
            </p:cNvPr>
            <p:cNvSpPr txBox="1"/>
            <p:nvPr/>
          </p:nvSpPr>
          <p:spPr>
            <a:xfrm>
              <a:off x="1021416" y="3429000"/>
              <a:ext cx="3209279" cy="2958246"/>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Average symposium – 100+ attendees</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Symposia quality ranked 4.7/5</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78% of symposia attendees report likelihood of making changes in their workplaces</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82% of symposia attendees report clear understanding of research-to-practice</a:t>
              </a:r>
            </a:p>
          </p:txBody>
        </p:sp>
      </p:grpSp>
      <p:sp>
        <p:nvSpPr>
          <p:cNvPr id="11" name="Rectangle 10">
            <a:extLst>
              <a:ext uri="{FF2B5EF4-FFF2-40B4-BE49-F238E27FC236}">
                <a16:creationId xmlns:a16="http://schemas.microsoft.com/office/drawing/2014/main" id="{72A05D47-9A62-0310-7CDD-67932D4AD56F}"/>
              </a:ext>
            </a:extLst>
          </p:cNvPr>
          <p:cNvSpPr/>
          <p:nvPr/>
        </p:nvSpPr>
        <p:spPr>
          <a:xfrm>
            <a:off x="8150483" y="1733313"/>
            <a:ext cx="3806581" cy="4977114"/>
          </a:xfrm>
          <a:prstGeom prst="rect">
            <a:avLst/>
          </a:prstGeom>
          <a:solidFill>
            <a:schemeClr val="bg1">
              <a:alpha val="92262"/>
            </a:scheme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TextBox 4">
            <a:extLst>
              <a:ext uri="{FF2B5EF4-FFF2-40B4-BE49-F238E27FC236}">
                <a16:creationId xmlns:a16="http://schemas.microsoft.com/office/drawing/2014/main" id="{2DFC6679-E983-BF51-6A85-327E794400C8}"/>
              </a:ext>
            </a:extLst>
          </p:cNvPr>
          <p:cNvSpPr txBox="1"/>
          <p:nvPr/>
        </p:nvSpPr>
        <p:spPr>
          <a:xfrm>
            <a:off x="8283876" y="1915316"/>
            <a:ext cx="3441541" cy="646331"/>
          </a:xfrm>
          <a:prstGeom prst="rect">
            <a:avLst/>
          </a:prstGeom>
          <a:noFill/>
        </p:spPr>
        <p:txBody>
          <a:bodyPr wrap="square">
            <a:spAutoFit/>
          </a:bodyPr>
          <a:lstStyle/>
          <a:p>
            <a:pPr algn="ctr"/>
            <a:endParaRPr lang="id-ID" b="1" dirty="0">
              <a:solidFill>
                <a:srgbClr val="0057B7"/>
              </a:solidFill>
              <a:latin typeface="Lato" panose="020F0502020204030203" pitchFamily="34" charset="0"/>
              <a:ea typeface="Lato" panose="020F0502020204030203" pitchFamily="34" charset="0"/>
              <a:cs typeface="Lato" panose="020F0502020204030203" pitchFamily="34" charset="0"/>
            </a:endParaRPr>
          </a:p>
          <a:p>
            <a:pPr algn="ct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Exhibits</a:t>
            </a:r>
            <a:r>
              <a:rPr lang="id-ID"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and</a:t>
            </a:r>
            <a:r>
              <a:rPr lang="id-ID"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b="1" dirty="0" err="1">
                <a:solidFill>
                  <a:srgbClr val="0057B7"/>
                </a:solidFill>
                <a:latin typeface="Lato" panose="020F0502020204030203" pitchFamily="34" charset="0"/>
                <a:ea typeface="Lato" panose="020F0502020204030203" pitchFamily="34" charset="0"/>
                <a:cs typeface="Lato" panose="020F0502020204030203" pitchFamily="34" charset="0"/>
              </a:rPr>
              <a:t>Conferences</a:t>
            </a:r>
            <a:endParaRPr lang="en-ID"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ED023550-8537-4302-00C8-48DDD9AA0810}"/>
              </a:ext>
            </a:extLst>
          </p:cNvPr>
          <p:cNvSpPr txBox="1"/>
          <p:nvPr/>
        </p:nvSpPr>
        <p:spPr>
          <a:xfrm>
            <a:off x="4552767" y="2930660"/>
            <a:ext cx="2017557" cy="307777"/>
          </a:xfrm>
          <a:prstGeom prst="rect">
            <a:avLst/>
          </a:prstGeom>
          <a:noFill/>
        </p:spPr>
        <p:txBody>
          <a:bodyPr wrap="square" rtlCol="0">
            <a:spAutoFit/>
          </a:bodyPr>
          <a:lstStyle/>
          <a:p>
            <a:r>
              <a:rPr lang="en-US" sz="1400" b="1" dirty="0">
                <a:solidFill>
                  <a:srgbClr val="0057B7"/>
                </a:solidFill>
                <a:latin typeface="Lato" panose="020F0502020204030203" pitchFamily="34" charset="0"/>
                <a:ea typeface="Lato" panose="020F0502020204030203" pitchFamily="34" charset="0"/>
                <a:cs typeface="Lato" panose="020F0502020204030203" pitchFamily="34" charset="0"/>
              </a:rPr>
              <a:t>SUCCESS METRICS:</a:t>
            </a:r>
          </a:p>
        </p:txBody>
      </p:sp>
      <p:sp>
        <p:nvSpPr>
          <p:cNvPr id="6" name="TextBox 5">
            <a:extLst>
              <a:ext uri="{FF2B5EF4-FFF2-40B4-BE49-F238E27FC236}">
                <a16:creationId xmlns:a16="http://schemas.microsoft.com/office/drawing/2014/main" id="{86969222-DB72-ED5C-971C-900F1CAC468F}"/>
              </a:ext>
            </a:extLst>
          </p:cNvPr>
          <p:cNvSpPr txBox="1"/>
          <p:nvPr/>
        </p:nvSpPr>
        <p:spPr>
          <a:xfrm>
            <a:off x="8359348" y="3400220"/>
            <a:ext cx="3366069" cy="263508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400" dirty="0">
                <a:solidFill>
                  <a:schemeClr val="tx1"/>
                </a:solidFill>
                <a:latin typeface="Lato" panose="020F0502020204030203" pitchFamily="34" charset="77"/>
              </a:rPr>
              <a:t>Consistent demand to present and host exhibit booths at practitioner-oriented conferences throughout Oregon and the Pacific Northwest</a:t>
            </a:r>
          </a:p>
          <a:p>
            <a:pPr marL="171450" indent="-171450">
              <a:lnSpc>
                <a:spcPct val="150000"/>
              </a:lnSpc>
              <a:buFont typeface="Arial" panose="020B0604020202020204" pitchFamily="34" charset="0"/>
              <a:buChar char="•"/>
            </a:pPr>
            <a:r>
              <a:rPr lang="en-ID" sz="1400" dirty="0">
                <a:solidFill>
                  <a:schemeClr val="tx1"/>
                </a:solidFill>
                <a:latin typeface="Lato" panose="020F0502020204030203" pitchFamily="34" charset="77"/>
                <a:ea typeface="Noto Serif" panose="02020600060500020200" pitchFamily="18" charset="0"/>
                <a:cs typeface="Noto Serif" panose="02020600060500020200" pitchFamily="18" charset="0"/>
              </a:rPr>
              <a:t>Institute Outreach Team attends 10-12 conferences each year</a:t>
            </a:r>
          </a:p>
          <a:p>
            <a:pPr marL="171450" indent="-171450">
              <a:lnSpc>
                <a:spcPct val="150000"/>
              </a:lnSpc>
              <a:buFont typeface="Arial" panose="020B0604020202020204" pitchFamily="34" charset="0"/>
              <a:buChar char="•"/>
            </a:pPr>
            <a:r>
              <a:rPr lang="en-ID" sz="1400" dirty="0">
                <a:solidFill>
                  <a:schemeClr val="tx1"/>
                </a:solidFill>
                <a:latin typeface="Lato" panose="020F0502020204030203" pitchFamily="34" charset="77"/>
                <a:ea typeface="Noto Serif" panose="02020600060500020200" pitchFamily="18" charset="0"/>
                <a:cs typeface="Noto Serif" panose="02020600060500020200" pitchFamily="18" charset="0"/>
              </a:rPr>
              <a:t>Conference attendee engagement approximately 1,500 individuals/year</a:t>
            </a:r>
          </a:p>
        </p:txBody>
      </p:sp>
      <p:sp>
        <p:nvSpPr>
          <p:cNvPr id="29" name="TextBox 28">
            <a:extLst>
              <a:ext uri="{FF2B5EF4-FFF2-40B4-BE49-F238E27FC236}">
                <a16:creationId xmlns:a16="http://schemas.microsoft.com/office/drawing/2014/main" id="{AC25C527-E720-556F-9691-F95CFFD2B028}"/>
              </a:ext>
            </a:extLst>
          </p:cNvPr>
          <p:cNvSpPr txBox="1"/>
          <p:nvPr/>
        </p:nvSpPr>
        <p:spPr>
          <a:xfrm>
            <a:off x="8371739" y="2992043"/>
            <a:ext cx="2017557" cy="307777"/>
          </a:xfrm>
          <a:prstGeom prst="rect">
            <a:avLst/>
          </a:prstGeom>
          <a:noFill/>
        </p:spPr>
        <p:txBody>
          <a:bodyPr wrap="square" rtlCol="0">
            <a:spAutoFit/>
          </a:bodyPr>
          <a:lstStyle/>
          <a:p>
            <a:r>
              <a:rPr lang="en-US" sz="1400" b="1" dirty="0">
                <a:solidFill>
                  <a:srgbClr val="0057B7"/>
                </a:solidFill>
                <a:latin typeface="Lato" panose="020F0502020204030203" pitchFamily="34" charset="0"/>
                <a:ea typeface="Lato" panose="020F0502020204030203" pitchFamily="34" charset="0"/>
                <a:cs typeface="Lato" panose="020F0502020204030203" pitchFamily="34" charset="0"/>
              </a:rPr>
              <a:t>SUCCESS METRICS:</a:t>
            </a:r>
          </a:p>
        </p:txBody>
      </p:sp>
    </p:spTree>
    <p:extLst>
      <p:ext uri="{BB962C8B-B14F-4D97-AF65-F5344CB8AC3E}">
        <p14:creationId xmlns:p14="http://schemas.microsoft.com/office/powerpoint/2010/main" val="37847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28" grpId="0"/>
      <p:bldP spid="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816E39-1C7A-BCC2-83A4-C9B3E90A6D0B}"/>
              </a:ext>
            </a:extLst>
          </p:cNvPr>
          <p:cNvSpPr/>
          <p:nvPr/>
        </p:nvSpPr>
        <p:spPr>
          <a:xfrm>
            <a:off x="1410023" y="3720608"/>
            <a:ext cx="2991317" cy="3137392"/>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3">
            <a:extLst>
              <a:ext uri="{FF2B5EF4-FFF2-40B4-BE49-F238E27FC236}">
                <a16:creationId xmlns:a16="http://schemas.microsoft.com/office/drawing/2014/main" id="{0055AC8C-3645-FEE0-3F5A-DB654DFCFC16}"/>
              </a:ext>
            </a:extLst>
          </p:cNvPr>
          <p:cNvSpPr txBox="1"/>
          <p:nvPr/>
        </p:nvSpPr>
        <p:spPr>
          <a:xfrm>
            <a:off x="516342" y="770195"/>
            <a:ext cx="4850640" cy="707886"/>
          </a:xfrm>
          <a:prstGeom prst="rect">
            <a:avLst/>
          </a:prstGeom>
          <a:noFill/>
        </p:spPr>
        <p:txBody>
          <a:bodyPr wrap="square">
            <a:spAutoFit/>
          </a:bodyPr>
          <a:lstStyle/>
          <a:p>
            <a:pPr algn="ctr"/>
            <a:r>
              <a:rPr lang="id-ID" sz="4000" b="1" dirty="0" err="1">
                <a:solidFill>
                  <a:srgbClr val="0057B7"/>
                </a:solidFill>
                <a:latin typeface="Lato" panose="020F0502020204030203" pitchFamily="34" charset="0"/>
                <a:ea typeface="Lato" panose="020F0502020204030203" pitchFamily="34" charset="0"/>
                <a:cs typeface="Lato" panose="020F0502020204030203" pitchFamily="34" charset="0"/>
              </a:rPr>
              <a:t>What</a:t>
            </a:r>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4000" b="1" dirty="0" err="1">
                <a:solidFill>
                  <a:srgbClr val="0057B7"/>
                </a:solidFill>
                <a:latin typeface="Lato" panose="020F0502020204030203" pitchFamily="34" charset="0"/>
                <a:ea typeface="Lato" panose="020F0502020204030203" pitchFamily="34" charset="0"/>
                <a:cs typeface="Lato" panose="020F0502020204030203" pitchFamily="34" charset="0"/>
              </a:rPr>
              <a:t>our</a:t>
            </a:r>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4000" b="1" dirty="0" err="1">
                <a:solidFill>
                  <a:srgbClr val="0057B7"/>
                </a:solidFill>
                <a:latin typeface="Lato" panose="020F0502020204030203" pitchFamily="34" charset="0"/>
                <a:ea typeface="Lato" panose="020F0502020204030203" pitchFamily="34" charset="0"/>
                <a:cs typeface="Lato" panose="020F0502020204030203" pitchFamily="34" charset="0"/>
              </a:rPr>
              <a:t>clients</a:t>
            </a:r>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 say</a:t>
            </a:r>
            <a:endParaRPr lang="en-ID" sz="4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19604EF0-13AB-0BCD-E024-72C6FE4F612A}"/>
              </a:ext>
            </a:extLst>
          </p:cNvPr>
          <p:cNvSpPr txBox="1"/>
          <p:nvPr/>
        </p:nvSpPr>
        <p:spPr>
          <a:xfrm>
            <a:off x="6025166" y="1267034"/>
            <a:ext cx="5963898" cy="1354217"/>
          </a:xfrm>
          <a:prstGeom prst="rect">
            <a:avLst/>
          </a:prstGeom>
          <a:noFill/>
        </p:spPr>
        <p:txBody>
          <a:bodyPr wrap="square">
            <a:spAutoFit/>
          </a:bodyPr>
          <a:lstStyle/>
          <a:p>
            <a:pPr rtl="0" fontAlgn="base">
              <a:lnSpc>
                <a:spcPts val="1350"/>
              </a:lnSpc>
            </a:pPr>
            <a:r>
              <a:rPr lang="en-US" sz="1200" b="0" i="1"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“I thought the TWH series was wonderful, and I hope to have the chance to tell others about it. It was refreshing to hear from others who have implemented TWH how it has positively impacted their organization. The instructors are extremely knowledgeable and had immediate answers for all questions asked.” </a:t>
            </a:r>
            <a:r>
              <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t>
            </a:r>
          </a:p>
          <a:p>
            <a:pPr rtl="0" fontAlgn="base">
              <a:lnSpc>
                <a:spcPts val="1350"/>
              </a:lnSpc>
            </a:pPr>
            <a:r>
              <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t>
            </a:r>
          </a:p>
          <a:p>
            <a:pPr rtl="0" fontAlgn="base">
              <a:lnSpc>
                <a:spcPts val="1350"/>
              </a:lnSpc>
            </a:pPr>
            <a:r>
              <a:rPr lang="en-US" sz="1200" b="0" i="0"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TWH 101 participant: July 2023</a:t>
            </a:r>
            <a:endPar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endParaRPr>
          </a:p>
          <a:p>
            <a:pPr rtl="0" fontAlgn="base"/>
            <a:endParaRPr lang="en-US" sz="1200" b="0" i="0" dirty="0">
              <a:effectLst/>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Box 5">
            <a:extLst>
              <a:ext uri="{FF2B5EF4-FFF2-40B4-BE49-F238E27FC236}">
                <a16:creationId xmlns:a16="http://schemas.microsoft.com/office/drawing/2014/main" id="{88465809-B42B-82A5-DAF9-9B088196E7C1}"/>
              </a:ext>
            </a:extLst>
          </p:cNvPr>
          <p:cNvSpPr txBox="1"/>
          <p:nvPr/>
        </p:nvSpPr>
        <p:spPr>
          <a:xfrm>
            <a:off x="6025166" y="872038"/>
            <a:ext cx="4849708" cy="338554"/>
          </a:xfrm>
          <a:prstGeom prst="rect">
            <a:avLst/>
          </a:prstGeom>
          <a:noFill/>
        </p:spPr>
        <p:txBody>
          <a:bodyPr wrap="square">
            <a:spAutoFit/>
          </a:bodyPr>
          <a:lstStyle/>
          <a:p>
            <a:r>
              <a:rPr lang="id-ID" sz="1600" i="1" dirty="0">
                <a:solidFill>
                  <a:srgbClr val="0057B7"/>
                </a:solidFill>
                <a:latin typeface="Lato" panose="020F0502020204030203" pitchFamily="34" charset="0"/>
                <a:ea typeface="Lato" panose="020F0502020204030203" pitchFamily="34" charset="0"/>
                <a:cs typeface="Lato" panose="020F0502020204030203" pitchFamily="34" charset="0"/>
              </a:rPr>
              <a:t>TOTAL WORKER HEALTH</a:t>
            </a:r>
            <a:r>
              <a:rPr lang="en-US" sz="1600" baseline="300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a:t>
            </a:r>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 ALLIANCE</a:t>
            </a:r>
            <a:endParaRPr lang="en-ID" sz="1600"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22E0A180-E5EB-01D1-B784-13A61F5ED565}"/>
              </a:ext>
            </a:extLst>
          </p:cNvPr>
          <p:cNvSpPr txBox="1"/>
          <p:nvPr/>
        </p:nvSpPr>
        <p:spPr>
          <a:xfrm>
            <a:off x="6025166" y="2822423"/>
            <a:ext cx="5859039" cy="1213153"/>
          </a:xfrm>
          <a:prstGeom prst="rect">
            <a:avLst/>
          </a:prstGeom>
          <a:noFill/>
        </p:spPr>
        <p:txBody>
          <a:bodyPr wrap="square">
            <a:spAutoFit/>
          </a:bodyPr>
          <a:lstStyle/>
          <a:p>
            <a:pPr rtl="0" fontAlgn="base">
              <a:lnSpc>
                <a:spcPts val="1350"/>
              </a:lnSpc>
            </a:pPr>
            <a:r>
              <a:rPr lang="en-US" sz="1200" b="0" i="1"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“Loved the introduction and concept. Really encouraged to partner with our (diversity, equity, and inclusion), human resources, and values department to understand next steps.” </a:t>
            </a:r>
            <a:r>
              <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t>
            </a:r>
          </a:p>
          <a:p>
            <a:pPr rtl="0" fontAlgn="base">
              <a:lnSpc>
                <a:spcPts val="1350"/>
              </a:lnSpc>
            </a:pPr>
            <a:r>
              <a:rPr lang="en-US" sz="1200" b="0" i="0"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     </a:t>
            </a:r>
            <a:r>
              <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t>
            </a:r>
          </a:p>
          <a:p>
            <a:pPr rtl="0" fontAlgn="base">
              <a:lnSpc>
                <a:spcPts val="1725"/>
              </a:lnSpc>
            </a:pPr>
            <a:r>
              <a:rPr lang="en-US" sz="1200" b="0" i="0"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TWH 101 participant: March 2023</a:t>
            </a:r>
            <a:endPar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endParaRPr>
          </a:p>
          <a:p>
            <a:pPr rtl="0" fontAlgn="base"/>
            <a:endParaRPr lang="en-US" sz="1200" i="1" dirty="0">
              <a:effectLst/>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Box 7">
            <a:extLst>
              <a:ext uri="{FF2B5EF4-FFF2-40B4-BE49-F238E27FC236}">
                <a16:creationId xmlns:a16="http://schemas.microsoft.com/office/drawing/2014/main" id="{B4B3AD6E-8F7F-3641-4B74-D519BBEBF123}"/>
              </a:ext>
            </a:extLst>
          </p:cNvPr>
          <p:cNvSpPr txBox="1"/>
          <p:nvPr/>
        </p:nvSpPr>
        <p:spPr>
          <a:xfrm>
            <a:off x="6025166" y="4099366"/>
            <a:ext cx="4849708" cy="338554"/>
          </a:xfrm>
          <a:prstGeom prst="rect">
            <a:avLst/>
          </a:prstGeom>
          <a:noFill/>
        </p:spPr>
        <p:txBody>
          <a:bodyPr wrap="square">
            <a:spAutoFit/>
          </a:bodyPr>
          <a:lstStyle/>
          <a:p>
            <a:r>
              <a:rPr lang="en-ID" sz="1600" dirty="0">
                <a:solidFill>
                  <a:srgbClr val="0057B7"/>
                </a:solidFill>
                <a:latin typeface="Lato" panose="020F0502020204030203" pitchFamily="34" charset="0"/>
                <a:ea typeface="Lato" panose="020F0502020204030203" pitchFamily="34" charset="0"/>
                <a:cs typeface="Lato" panose="020F0502020204030203" pitchFamily="34" charset="0"/>
              </a:rPr>
              <a:t>INSTITUTE SYMPOSIUM</a:t>
            </a:r>
          </a:p>
        </p:txBody>
      </p:sp>
      <p:sp>
        <p:nvSpPr>
          <p:cNvPr id="9" name="TextBox 8">
            <a:extLst>
              <a:ext uri="{FF2B5EF4-FFF2-40B4-BE49-F238E27FC236}">
                <a16:creationId xmlns:a16="http://schemas.microsoft.com/office/drawing/2014/main" id="{E3A766A2-54DC-B8E2-54BE-4CAE7B420125}"/>
              </a:ext>
            </a:extLst>
          </p:cNvPr>
          <p:cNvSpPr txBox="1"/>
          <p:nvPr/>
        </p:nvSpPr>
        <p:spPr>
          <a:xfrm>
            <a:off x="6025165" y="4595576"/>
            <a:ext cx="5859039" cy="1174681"/>
          </a:xfrm>
          <a:prstGeom prst="rect">
            <a:avLst/>
          </a:prstGeom>
          <a:noFill/>
        </p:spPr>
        <p:txBody>
          <a:bodyPr wrap="square">
            <a:spAutoFit/>
          </a:bodyPr>
          <a:lstStyle/>
          <a:p>
            <a:pPr rtl="0" fontAlgn="base">
              <a:lnSpc>
                <a:spcPts val="1350"/>
              </a:lnSpc>
            </a:pPr>
            <a:r>
              <a:rPr lang="en-US" sz="1200" b="0" i="1"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"Another incredible symposium. Taking the audience on a journey from introduction of the topic, through various deeper aspects of it to a final resolve, understanding and a feeling of a positive future. Thank you!" </a:t>
            </a:r>
            <a:r>
              <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t>
            </a:r>
          </a:p>
          <a:p>
            <a:pPr rtl="0" fontAlgn="base">
              <a:lnSpc>
                <a:spcPts val="1350"/>
              </a:lnSpc>
            </a:pPr>
            <a:r>
              <a:rPr lang="en-US" sz="1200" b="1" i="0"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     </a:t>
            </a:r>
            <a:r>
              <a:rPr lang="en-US" sz="1200" b="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a:t>
            </a:r>
          </a:p>
          <a:p>
            <a:pPr rtl="0" fontAlgn="base">
              <a:lnSpc>
                <a:spcPts val="1350"/>
              </a:lnSpc>
            </a:pPr>
            <a:r>
              <a:rPr lang="en-US" sz="1200" i="0" u="none" strike="noStrike"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rPr>
              <a:t>2019 in-person event participant</a:t>
            </a:r>
            <a:endParaRPr lang="en-US" sz="1200" i="0" dirty="0">
              <a:solidFill>
                <a:srgbClr val="000000"/>
              </a:solidFill>
              <a:effectLst/>
              <a:latin typeface="Noto Serif" panose="02020600060500020200" pitchFamily="18" charset="0"/>
              <a:ea typeface="Noto Serif" panose="02020600060500020200" pitchFamily="18" charset="0"/>
              <a:cs typeface="Noto Serif" panose="02020600060500020200" pitchFamily="18" charset="0"/>
            </a:endParaRPr>
          </a:p>
          <a:p>
            <a:pPr rtl="0" fontAlgn="base"/>
            <a:endParaRPr lang="en-US" sz="1200" b="0" i="0" dirty="0">
              <a:effectLst/>
              <a:latin typeface="Noto Serif" panose="02020600060500020200" pitchFamily="18" charset="0"/>
              <a:ea typeface="Noto Serif" panose="02020600060500020200" pitchFamily="18" charset="0"/>
              <a:cs typeface="Noto Serif" panose="02020600060500020200" pitchFamily="18" charset="0"/>
            </a:endParaRPr>
          </a:p>
        </p:txBody>
      </p:sp>
      <p:pic>
        <p:nvPicPr>
          <p:cNvPr id="13" name="Picture 12">
            <a:extLst>
              <a:ext uri="{FF2B5EF4-FFF2-40B4-BE49-F238E27FC236}">
                <a16:creationId xmlns:a16="http://schemas.microsoft.com/office/drawing/2014/main" id="{A06DFCFA-5086-695D-5306-1DB0830119E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48167" y="1788522"/>
            <a:ext cx="4058654" cy="4058654"/>
          </a:xfrm>
          <a:custGeom>
            <a:avLst/>
            <a:gdLst>
              <a:gd name="connsiteX0" fmla="*/ 2029327 w 4058654"/>
              <a:gd name="connsiteY0" fmla="*/ 0 h 4058654"/>
              <a:gd name="connsiteX1" fmla="*/ 4058654 w 4058654"/>
              <a:gd name="connsiteY1" fmla="*/ 2029327 h 4058654"/>
              <a:gd name="connsiteX2" fmla="*/ 2029327 w 4058654"/>
              <a:gd name="connsiteY2" fmla="*/ 4058654 h 4058654"/>
              <a:gd name="connsiteX3" fmla="*/ 0 w 4058654"/>
              <a:gd name="connsiteY3" fmla="*/ 2029327 h 4058654"/>
              <a:gd name="connsiteX4" fmla="*/ 2029327 w 4058654"/>
              <a:gd name="connsiteY4" fmla="*/ 0 h 4058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654" h="4058654">
                <a:moveTo>
                  <a:pt x="2029327" y="0"/>
                </a:moveTo>
                <a:cubicBezTo>
                  <a:pt x="3150093" y="0"/>
                  <a:pt x="4058654" y="908561"/>
                  <a:pt x="4058654" y="2029327"/>
                </a:cubicBezTo>
                <a:cubicBezTo>
                  <a:pt x="4058654" y="3150093"/>
                  <a:pt x="3150093" y="4058654"/>
                  <a:pt x="2029327" y="4058654"/>
                </a:cubicBezTo>
                <a:cubicBezTo>
                  <a:pt x="908561" y="4058654"/>
                  <a:pt x="0" y="3150093"/>
                  <a:pt x="0" y="2029327"/>
                </a:cubicBezTo>
                <a:cubicBezTo>
                  <a:pt x="0" y="908561"/>
                  <a:pt x="908561" y="0"/>
                  <a:pt x="2029327" y="0"/>
                </a:cubicBezTo>
                <a:close/>
              </a:path>
            </a:pathLst>
          </a:custGeom>
        </p:spPr>
      </p:pic>
    </p:spTree>
    <p:extLst>
      <p:ext uri="{BB962C8B-B14F-4D97-AF65-F5344CB8AC3E}">
        <p14:creationId xmlns:p14="http://schemas.microsoft.com/office/powerpoint/2010/main" val="192331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59245-096E-74E6-4943-01F24351CF55}"/>
              </a:ext>
            </a:extLst>
          </p:cNvPr>
          <p:cNvSpPr txBox="1"/>
          <p:nvPr/>
        </p:nvSpPr>
        <p:spPr>
          <a:xfrm>
            <a:off x="953779" y="217928"/>
            <a:ext cx="8211770" cy="707886"/>
          </a:xfrm>
          <a:prstGeom prst="rect">
            <a:avLst/>
          </a:prstGeom>
          <a:noFill/>
        </p:spPr>
        <p:txBody>
          <a:bodyPr wrap="square" rtlCol="0">
            <a:spAutoFit/>
          </a:bodyPr>
          <a:lstStyle/>
          <a:p>
            <a:r>
              <a:rPr lang="en-US" sz="4000" b="1" dirty="0">
                <a:solidFill>
                  <a:srgbClr val="0057B7"/>
                </a:solidFill>
                <a:latin typeface="Lato" panose="020F0502020204030203" pitchFamily="34" charset="0"/>
                <a:ea typeface="Lato" panose="020F0502020204030203" pitchFamily="34" charset="0"/>
                <a:cs typeface="Lato" panose="020F0502020204030203" pitchFamily="34" charset="0"/>
              </a:rPr>
              <a:t>Digital Resources &amp; Engagement</a:t>
            </a:r>
            <a:endParaRPr lang="ru-RU" sz="4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C8A3E4BF-457E-34DD-0FEE-44F6EC0085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6411" y="1553660"/>
            <a:ext cx="1123085" cy="914400"/>
          </a:xfrm>
          <a:prstGeom prst="rect">
            <a:avLst/>
          </a:prstGeom>
        </p:spPr>
      </p:pic>
      <p:pic>
        <p:nvPicPr>
          <p:cNvPr id="7" name="Picture 6">
            <a:extLst>
              <a:ext uri="{FF2B5EF4-FFF2-40B4-BE49-F238E27FC236}">
                <a16:creationId xmlns:a16="http://schemas.microsoft.com/office/drawing/2014/main" id="{A65BC9B7-0C2F-6E82-D066-9B82B3981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4784" y="2717482"/>
            <a:ext cx="1124712" cy="1165163"/>
          </a:xfrm>
          <a:prstGeom prst="rect">
            <a:avLst/>
          </a:prstGeom>
        </p:spPr>
      </p:pic>
      <p:pic>
        <p:nvPicPr>
          <p:cNvPr id="8" name="Picture 7">
            <a:extLst>
              <a:ext uri="{FF2B5EF4-FFF2-40B4-BE49-F238E27FC236}">
                <a16:creationId xmlns:a16="http://schemas.microsoft.com/office/drawing/2014/main" id="{703CA5C7-2EE6-1AC9-F293-ED85F9000D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5844" y="4110667"/>
            <a:ext cx="1124712" cy="1024712"/>
          </a:xfrm>
          <a:prstGeom prst="rect">
            <a:avLst/>
          </a:prstGeom>
        </p:spPr>
      </p:pic>
      <p:pic>
        <p:nvPicPr>
          <p:cNvPr id="9" name="Picture 8">
            <a:extLst>
              <a:ext uri="{FF2B5EF4-FFF2-40B4-BE49-F238E27FC236}">
                <a16:creationId xmlns:a16="http://schemas.microsoft.com/office/drawing/2014/main" id="{1538EF1A-CC32-A7E6-D68F-F18B2C869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5795" y="5304340"/>
            <a:ext cx="1124712" cy="841568"/>
          </a:xfrm>
          <a:prstGeom prst="rect">
            <a:avLst/>
          </a:prstGeom>
        </p:spPr>
      </p:pic>
      <p:sp>
        <p:nvSpPr>
          <p:cNvPr id="10" name="TextBox 9">
            <a:extLst>
              <a:ext uri="{FF2B5EF4-FFF2-40B4-BE49-F238E27FC236}">
                <a16:creationId xmlns:a16="http://schemas.microsoft.com/office/drawing/2014/main" id="{6DE2105C-8A64-9194-2A6B-698D799B3166}"/>
              </a:ext>
            </a:extLst>
          </p:cNvPr>
          <p:cNvSpPr txBox="1"/>
          <p:nvPr/>
        </p:nvSpPr>
        <p:spPr>
          <a:xfrm>
            <a:off x="9268294" y="1695220"/>
            <a:ext cx="2801786" cy="707886"/>
          </a:xfrm>
          <a:prstGeom prst="rect">
            <a:avLst/>
          </a:prstGeom>
          <a:noFill/>
        </p:spPr>
        <p:txBody>
          <a:bodyPr wrap="square">
            <a:spAutoFit/>
          </a:bodyPr>
          <a:lstStyle/>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2024 WEBSITE VIEWS</a:t>
            </a:r>
          </a:p>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20,000+</a:t>
            </a:r>
          </a:p>
        </p:txBody>
      </p:sp>
      <p:sp>
        <p:nvSpPr>
          <p:cNvPr id="11" name="TextBox 10">
            <a:extLst>
              <a:ext uri="{FF2B5EF4-FFF2-40B4-BE49-F238E27FC236}">
                <a16:creationId xmlns:a16="http://schemas.microsoft.com/office/drawing/2014/main" id="{80AD6787-F9B0-46F8-869A-35B197C31EF4}"/>
              </a:ext>
            </a:extLst>
          </p:cNvPr>
          <p:cNvSpPr txBox="1"/>
          <p:nvPr/>
        </p:nvSpPr>
        <p:spPr>
          <a:xfrm>
            <a:off x="9268294" y="2877643"/>
            <a:ext cx="2801786" cy="707886"/>
          </a:xfrm>
          <a:prstGeom prst="rect">
            <a:avLst/>
          </a:prstGeom>
          <a:noFill/>
        </p:spPr>
        <p:txBody>
          <a:bodyPr wrap="square">
            <a:spAutoFit/>
          </a:bodyPr>
          <a:lstStyle/>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2024 SOCIAL MEDIA</a:t>
            </a:r>
          </a:p>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12,000+ FOLLOWERS</a:t>
            </a:r>
          </a:p>
        </p:txBody>
      </p:sp>
      <p:sp>
        <p:nvSpPr>
          <p:cNvPr id="12" name="TextBox 11">
            <a:extLst>
              <a:ext uri="{FF2B5EF4-FFF2-40B4-BE49-F238E27FC236}">
                <a16:creationId xmlns:a16="http://schemas.microsoft.com/office/drawing/2014/main" id="{AA0FDEF8-B715-68B1-8F61-AC78876DF33B}"/>
              </a:ext>
            </a:extLst>
          </p:cNvPr>
          <p:cNvSpPr txBox="1"/>
          <p:nvPr/>
        </p:nvSpPr>
        <p:spPr>
          <a:xfrm>
            <a:off x="9128086" y="4269080"/>
            <a:ext cx="3082202" cy="707886"/>
          </a:xfrm>
          <a:prstGeom prst="rect">
            <a:avLst/>
          </a:prstGeom>
          <a:noFill/>
        </p:spPr>
        <p:txBody>
          <a:bodyPr wrap="square">
            <a:spAutoFit/>
          </a:bodyPr>
          <a:lstStyle/>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STREAMING CONTENT</a:t>
            </a:r>
          </a:p>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90,000+ TOTAL PLAYS</a:t>
            </a:r>
          </a:p>
        </p:txBody>
      </p:sp>
      <p:sp>
        <p:nvSpPr>
          <p:cNvPr id="13" name="TextBox 12">
            <a:extLst>
              <a:ext uri="{FF2B5EF4-FFF2-40B4-BE49-F238E27FC236}">
                <a16:creationId xmlns:a16="http://schemas.microsoft.com/office/drawing/2014/main" id="{C9E623AC-56E0-89C4-B5D6-11E5DB3A4226}"/>
              </a:ext>
            </a:extLst>
          </p:cNvPr>
          <p:cNvSpPr txBox="1"/>
          <p:nvPr/>
        </p:nvSpPr>
        <p:spPr>
          <a:xfrm>
            <a:off x="9051636" y="5240787"/>
            <a:ext cx="3235102" cy="1015663"/>
          </a:xfrm>
          <a:prstGeom prst="rect">
            <a:avLst/>
          </a:prstGeom>
          <a:noFill/>
        </p:spPr>
        <p:txBody>
          <a:bodyPr wrap="square">
            <a:spAutoFit/>
          </a:bodyPr>
          <a:lstStyle/>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NEWSLETTER SUBSCRIBERS</a:t>
            </a:r>
          </a:p>
          <a:p>
            <a:pPr algn="ctr"/>
            <a:r>
              <a:rPr lang="en-ID" sz="2000" dirty="0">
                <a:solidFill>
                  <a:srgbClr val="0057B7"/>
                </a:solidFill>
                <a:latin typeface="Lato" panose="020F0502020204030203" pitchFamily="34" charset="0"/>
                <a:ea typeface="Lato" panose="020F0502020204030203" pitchFamily="34" charset="0"/>
                <a:cs typeface="Lato" panose="020F0502020204030203" pitchFamily="34" charset="0"/>
              </a:rPr>
              <a:t>16,000+</a:t>
            </a:r>
          </a:p>
        </p:txBody>
      </p:sp>
      <p:sp>
        <p:nvSpPr>
          <p:cNvPr id="24" name="Прямоугольник 9">
            <a:extLst>
              <a:ext uri="{FF2B5EF4-FFF2-40B4-BE49-F238E27FC236}">
                <a16:creationId xmlns:a16="http://schemas.microsoft.com/office/drawing/2014/main" id="{1C0F6CF6-FB10-557D-D7C9-E5DDE2E46D7B}"/>
              </a:ext>
            </a:extLst>
          </p:cNvPr>
          <p:cNvSpPr/>
          <p:nvPr/>
        </p:nvSpPr>
        <p:spPr>
          <a:xfrm>
            <a:off x="76200" y="-311214"/>
            <a:ext cx="12638313" cy="1511381"/>
          </a:xfrm>
          <a:prstGeom prst="rect">
            <a:avLst/>
          </a:prstGeom>
          <a:noFill/>
          <a:ln w="190500">
            <a:solidFill>
              <a:srgbClr val="FFC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a:t>
            </a:r>
          </a:p>
        </p:txBody>
      </p:sp>
      <p:sp>
        <p:nvSpPr>
          <p:cNvPr id="26" name="Прямоугольник 7">
            <a:extLst>
              <a:ext uri="{FF2B5EF4-FFF2-40B4-BE49-F238E27FC236}">
                <a16:creationId xmlns:a16="http://schemas.microsoft.com/office/drawing/2014/main" id="{F91DDE4F-C76F-36CA-F7C8-84FD0E5C1640}"/>
              </a:ext>
            </a:extLst>
          </p:cNvPr>
          <p:cNvSpPr/>
          <p:nvPr/>
        </p:nvSpPr>
        <p:spPr>
          <a:xfrm>
            <a:off x="404929" y="2542960"/>
            <a:ext cx="2584867" cy="47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42" name="Group 41">
            <a:extLst>
              <a:ext uri="{FF2B5EF4-FFF2-40B4-BE49-F238E27FC236}">
                <a16:creationId xmlns:a16="http://schemas.microsoft.com/office/drawing/2014/main" id="{2A18D601-3F6A-0DDB-F373-A1CDF0CBF669}"/>
              </a:ext>
            </a:extLst>
          </p:cNvPr>
          <p:cNvGrpSpPr>
            <a:grpSpLocks noChangeAspect="1"/>
          </p:cNvGrpSpPr>
          <p:nvPr/>
        </p:nvGrpSpPr>
        <p:grpSpPr>
          <a:xfrm>
            <a:off x="953779" y="2248327"/>
            <a:ext cx="5706295" cy="4496212"/>
            <a:chOff x="1133991" y="1563010"/>
            <a:chExt cx="5262888" cy="4138548"/>
          </a:xfrm>
        </p:grpSpPr>
        <p:pic>
          <p:nvPicPr>
            <p:cNvPr id="28" name="Picture 27">
              <a:extLst>
                <a:ext uri="{FF2B5EF4-FFF2-40B4-BE49-F238E27FC236}">
                  <a16:creationId xmlns:a16="http://schemas.microsoft.com/office/drawing/2014/main" id="{5A539412-4D26-4713-4816-FB5BFB22CD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3991" y="1563010"/>
              <a:ext cx="2024489" cy="2864908"/>
            </a:xfrm>
            <a:prstGeom prst="rect">
              <a:avLst/>
            </a:prstGeom>
          </p:spPr>
        </p:pic>
        <p:pic>
          <p:nvPicPr>
            <p:cNvPr id="32" name="Picture 31">
              <a:extLst>
                <a:ext uri="{FF2B5EF4-FFF2-40B4-BE49-F238E27FC236}">
                  <a16:creationId xmlns:a16="http://schemas.microsoft.com/office/drawing/2014/main" id="{18BF5710-4CC8-A88B-CA4D-D088E23728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1894" y="2017286"/>
              <a:ext cx="2327705" cy="2917092"/>
            </a:xfrm>
            <a:prstGeom prst="rect">
              <a:avLst/>
            </a:prstGeom>
          </p:spPr>
        </p:pic>
        <p:pic>
          <p:nvPicPr>
            <p:cNvPr id="34" name="Picture 33">
              <a:extLst>
                <a:ext uri="{FF2B5EF4-FFF2-40B4-BE49-F238E27FC236}">
                  <a16:creationId xmlns:a16="http://schemas.microsoft.com/office/drawing/2014/main" id="{2FF6FF4F-924A-1B8A-F09A-6F09B891DA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54990" y="1563010"/>
              <a:ext cx="1931108" cy="2595151"/>
            </a:xfrm>
            <a:prstGeom prst="rect">
              <a:avLst/>
            </a:prstGeom>
          </p:spPr>
        </p:pic>
        <p:pic>
          <p:nvPicPr>
            <p:cNvPr id="36" name="Picture 35">
              <a:extLst>
                <a:ext uri="{FF2B5EF4-FFF2-40B4-BE49-F238E27FC236}">
                  <a16:creationId xmlns:a16="http://schemas.microsoft.com/office/drawing/2014/main" id="{7109AFBF-BA5F-723F-1C9C-1961130F19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64379" y="2995464"/>
              <a:ext cx="1848224" cy="2484446"/>
            </a:xfrm>
            <a:prstGeom prst="rect">
              <a:avLst/>
            </a:prstGeom>
          </p:spPr>
        </p:pic>
        <p:pic>
          <p:nvPicPr>
            <p:cNvPr id="38" name="Picture 37">
              <a:extLst>
                <a:ext uri="{FF2B5EF4-FFF2-40B4-BE49-F238E27FC236}">
                  <a16:creationId xmlns:a16="http://schemas.microsoft.com/office/drawing/2014/main" id="{86DFA9F0-6B16-30FC-D37E-FC5C523E256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73471" y="2371229"/>
              <a:ext cx="2023408" cy="2900716"/>
            </a:xfrm>
            <a:prstGeom prst="rect">
              <a:avLst/>
            </a:prstGeom>
          </p:spPr>
        </p:pic>
        <p:pic>
          <p:nvPicPr>
            <p:cNvPr id="40" name="Picture 39">
              <a:extLst>
                <a:ext uri="{FF2B5EF4-FFF2-40B4-BE49-F238E27FC236}">
                  <a16:creationId xmlns:a16="http://schemas.microsoft.com/office/drawing/2014/main" id="{207C6549-0812-E10E-4F5A-A3B5A7D504F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22779" y="3542397"/>
              <a:ext cx="1931108" cy="2159161"/>
            </a:xfrm>
            <a:prstGeom prst="rect">
              <a:avLst/>
            </a:prstGeom>
          </p:spPr>
        </p:pic>
      </p:grpSp>
      <p:sp>
        <p:nvSpPr>
          <p:cNvPr id="5" name="Прямоугольник 7">
            <a:extLst>
              <a:ext uri="{FF2B5EF4-FFF2-40B4-BE49-F238E27FC236}">
                <a16:creationId xmlns:a16="http://schemas.microsoft.com/office/drawing/2014/main" id="{E724D548-9775-3A23-09E1-F1A64DB649D2}"/>
              </a:ext>
            </a:extLst>
          </p:cNvPr>
          <p:cNvSpPr/>
          <p:nvPr/>
        </p:nvSpPr>
        <p:spPr>
          <a:xfrm>
            <a:off x="404929" y="1038572"/>
            <a:ext cx="2584867" cy="36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C0C2B99F-85A1-48D2-AD85-1021DA9B4791}"/>
              </a:ext>
            </a:extLst>
          </p:cNvPr>
          <p:cNvSpPr txBox="1"/>
          <p:nvPr/>
        </p:nvSpPr>
        <p:spPr>
          <a:xfrm>
            <a:off x="1173862" y="1335050"/>
            <a:ext cx="4738159" cy="707886"/>
          </a:xfrm>
          <a:prstGeom prst="rect">
            <a:avLst/>
          </a:prstGeom>
          <a:noFill/>
        </p:spPr>
        <p:txBody>
          <a:bodyPr wrap="square" rtlCol="0">
            <a:spAutoFit/>
          </a:bodyPr>
          <a:lstStyle/>
          <a:p>
            <a:pPr algn="ct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100</a:t>
            </a:r>
            <a:r>
              <a:rPr lang="en-US" sz="2000" b="1">
                <a:solidFill>
                  <a:srgbClr val="0057B7"/>
                </a:solidFill>
                <a:latin typeface="Lato" panose="020F0502020204030203" pitchFamily="34" charset="0"/>
                <a:ea typeface="Lato" panose="020F0502020204030203" pitchFamily="34" charset="0"/>
                <a:cs typeface="Lato" panose="020F0502020204030203" pitchFamily="34" charset="0"/>
              </a:rPr>
              <a:t>+ digital </a:t>
            </a: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workplace health and safety resources available for download</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descr="A sign with a person falling on a ladder&#10;&#10;Description automatically generated">
            <a:extLst>
              <a:ext uri="{FF2B5EF4-FFF2-40B4-BE49-F238E27FC236}">
                <a16:creationId xmlns:a16="http://schemas.microsoft.com/office/drawing/2014/main" id="{E83251F9-AD4F-8D91-A1C5-2BF137DAF33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9055" y="4278376"/>
            <a:ext cx="1745424" cy="2345761"/>
          </a:xfrm>
          <a:prstGeom prst="rect">
            <a:avLst/>
          </a:prstGeom>
        </p:spPr>
      </p:pic>
    </p:spTree>
    <p:extLst>
      <p:ext uri="{BB962C8B-B14F-4D97-AF65-F5344CB8AC3E}">
        <p14:creationId xmlns:p14="http://schemas.microsoft.com/office/powerpoint/2010/main" val="286522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6BA0D4-ADFE-1B26-B12E-EA1BC5E93946}"/>
              </a:ext>
            </a:extLst>
          </p:cNvPr>
          <p:cNvSpPr/>
          <p:nvPr/>
        </p:nvSpPr>
        <p:spPr>
          <a:xfrm>
            <a:off x="0" y="0"/>
            <a:ext cx="12192000" cy="7141779"/>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BA61499-7C29-4FD9-F2A6-4B6E9E713DA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 y="0"/>
            <a:ext cx="5316513" cy="6858000"/>
          </a:xfrm>
          <a:custGeom>
            <a:avLst/>
            <a:gdLst>
              <a:gd name="connsiteX0" fmla="*/ 0 w 5316513"/>
              <a:gd name="connsiteY0" fmla="*/ 0 h 6858000"/>
              <a:gd name="connsiteX1" fmla="*/ 3686037 w 5316513"/>
              <a:gd name="connsiteY1" fmla="*/ 0 h 6858000"/>
              <a:gd name="connsiteX2" fmla="*/ 3707280 w 5316513"/>
              <a:gd name="connsiteY2" fmla="*/ 16694 h 6858000"/>
              <a:gd name="connsiteX3" fmla="*/ 5316513 w 5316513"/>
              <a:gd name="connsiteY3" fmla="*/ 3429000 h 6858000"/>
              <a:gd name="connsiteX4" fmla="*/ 3707280 w 5316513"/>
              <a:gd name="connsiteY4" fmla="*/ 6841307 h 6858000"/>
              <a:gd name="connsiteX5" fmla="*/ 3686037 w 5316513"/>
              <a:gd name="connsiteY5" fmla="*/ 6858000 h 6858000"/>
              <a:gd name="connsiteX6" fmla="*/ 0 w 531651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6513" h="6858000">
                <a:moveTo>
                  <a:pt x="0" y="0"/>
                </a:moveTo>
                <a:lnTo>
                  <a:pt x="3686037" y="0"/>
                </a:lnTo>
                <a:lnTo>
                  <a:pt x="3707280" y="16694"/>
                </a:lnTo>
                <a:cubicBezTo>
                  <a:pt x="4690079" y="827772"/>
                  <a:pt x="5316513" y="2055230"/>
                  <a:pt x="5316513" y="3429000"/>
                </a:cubicBezTo>
                <a:cubicBezTo>
                  <a:pt x="5316513" y="4802770"/>
                  <a:pt x="4690079" y="6030229"/>
                  <a:pt x="3707280" y="6841307"/>
                </a:cubicBezTo>
                <a:lnTo>
                  <a:pt x="3686037" y="6858000"/>
                </a:lnTo>
                <a:lnTo>
                  <a:pt x="0" y="6858000"/>
                </a:lnTo>
                <a:close/>
              </a:path>
            </a:pathLst>
          </a:custGeom>
        </p:spPr>
      </p:pic>
      <p:sp>
        <p:nvSpPr>
          <p:cNvPr id="14" name="Oval 13">
            <a:extLst>
              <a:ext uri="{FF2B5EF4-FFF2-40B4-BE49-F238E27FC236}">
                <a16:creationId xmlns:a16="http://schemas.microsoft.com/office/drawing/2014/main" id="{E453CEB5-62EA-FC81-49CF-EBA31828CE6B}"/>
              </a:ext>
            </a:extLst>
          </p:cNvPr>
          <p:cNvSpPr>
            <a:spLocks noChangeAspect="1"/>
          </p:cNvSpPr>
          <p:nvPr/>
        </p:nvSpPr>
        <p:spPr>
          <a:xfrm>
            <a:off x="3327808" y="3062985"/>
            <a:ext cx="2926080" cy="29260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7F3F0D1-598A-256B-A7E9-B6E22D4A0FBD}"/>
              </a:ext>
            </a:extLst>
          </p:cNvPr>
          <p:cNvSpPr>
            <a:spLocks noChangeAspect="1"/>
          </p:cNvSpPr>
          <p:nvPr/>
        </p:nvSpPr>
        <p:spPr>
          <a:xfrm>
            <a:off x="2338463" y="152396"/>
            <a:ext cx="2834640" cy="2834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6049B51-2556-AA59-B6F6-8D15BC8A5FA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38463" y="152394"/>
            <a:ext cx="2868124" cy="2868124"/>
          </a:xfrm>
          <a:custGeom>
            <a:avLst/>
            <a:gdLst>
              <a:gd name="connsiteX0" fmla="*/ 1381596 w 2763192"/>
              <a:gd name="connsiteY0" fmla="*/ 0 h 2763192"/>
              <a:gd name="connsiteX1" fmla="*/ 2763192 w 2763192"/>
              <a:gd name="connsiteY1" fmla="*/ 1381596 h 2763192"/>
              <a:gd name="connsiteX2" fmla="*/ 1381596 w 2763192"/>
              <a:gd name="connsiteY2" fmla="*/ 2763192 h 2763192"/>
              <a:gd name="connsiteX3" fmla="*/ 0 w 2763192"/>
              <a:gd name="connsiteY3" fmla="*/ 1381596 h 2763192"/>
              <a:gd name="connsiteX4" fmla="*/ 1381596 w 2763192"/>
              <a:gd name="connsiteY4" fmla="*/ 0 h 276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192" h="2763192">
                <a:moveTo>
                  <a:pt x="1381596" y="0"/>
                </a:moveTo>
                <a:cubicBezTo>
                  <a:pt x="2144630" y="0"/>
                  <a:pt x="2763192" y="618562"/>
                  <a:pt x="2763192" y="1381596"/>
                </a:cubicBezTo>
                <a:cubicBezTo>
                  <a:pt x="2763192" y="2144630"/>
                  <a:pt x="2144630" y="2763192"/>
                  <a:pt x="1381596" y="2763192"/>
                </a:cubicBezTo>
                <a:cubicBezTo>
                  <a:pt x="618562" y="2763192"/>
                  <a:pt x="0" y="2144630"/>
                  <a:pt x="0" y="1381596"/>
                </a:cubicBezTo>
                <a:cubicBezTo>
                  <a:pt x="0" y="618562"/>
                  <a:pt x="618562" y="0"/>
                  <a:pt x="1381596" y="0"/>
                </a:cubicBezTo>
                <a:close/>
              </a:path>
            </a:pathLst>
          </a:custGeom>
          <a:ln>
            <a:noFill/>
          </a:ln>
        </p:spPr>
      </p:pic>
      <p:pic>
        <p:nvPicPr>
          <p:cNvPr id="17" name="Picture 16">
            <a:extLst>
              <a:ext uri="{FF2B5EF4-FFF2-40B4-BE49-F238E27FC236}">
                <a16:creationId xmlns:a16="http://schemas.microsoft.com/office/drawing/2014/main" id="{36267894-8638-0043-31DB-1A0C6BAD96E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337808" y="3062982"/>
            <a:ext cx="2868124" cy="2868124"/>
          </a:xfrm>
          <a:custGeom>
            <a:avLst/>
            <a:gdLst>
              <a:gd name="connsiteX0" fmla="*/ 1379096 w 2758192"/>
              <a:gd name="connsiteY0" fmla="*/ 0 h 2758192"/>
              <a:gd name="connsiteX1" fmla="*/ 2758192 w 2758192"/>
              <a:gd name="connsiteY1" fmla="*/ 1379096 h 2758192"/>
              <a:gd name="connsiteX2" fmla="*/ 1379096 w 2758192"/>
              <a:gd name="connsiteY2" fmla="*/ 2758192 h 2758192"/>
              <a:gd name="connsiteX3" fmla="*/ 0 w 2758192"/>
              <a:gd name="connsiteY3" fmla="*/ 1379096 h 2758192"/>
              <a:gd name="connsiteX4" fmla="*/ 1379096 w 2758192"/>
              <a:gd name="connsiteY4" fmla="*/ 0 h 275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192" h="2758192">
                <a:moveTo>
                  <a:pt x="1379096" y="0"/>
                </a:moveTo>
                <a:cubicBezTo>
                  <a:pt x="2140752" y="0"/>
                  <a:pt x="2758192" y="617442"/>
                  <a:pt x="2758192" y="1379096"/>
                </a:cubicBezTo>
                <a:cubicBezTo>
                  <a:pt x="2758192" y="2140750"/>
                  <a:pt x="2140752" y="2758192"/>
                  <a:pt x="1379096" y="2758192"/>
                </a:cubicBezTo>
                <a:cubicBezTo>
                  <a:pt x="617444" y="2758192"/>
                  <a:pt x="0" y="2140750"/>
                  <a:pt x="0" y="1379096"/>
                </a:cubicBezTo>
                <a:cubicBezTo>
                  <a:pt x="0" y="617442"/>
                  <a:pt x="617444" y="0"/>
                  <a:pt x="1379096" y="0"/>
                </a:cubicBezTo>
                <a:close/>
              </a:path>
            </a:pathLst>
          </a:custGeom>
        </p:spPr>
      </p:pic>
      <p:sp>
        <p:nvSpPr>
          <p:cNvPr id="18" name="TextBox 17">
            <a:extLst>
              <a:ext uri="{FF2B5EF4-FFF2-40B4-BE49-F238E27FC236}">
                <a16:creationId xmlns:a16="http://schemas.microsoft.com/office/drawing/2014/main" id="{2561892D-9217-32AF-0BC6-BA9AC0E008B8}"/>
              </a:ext>
            </a:extLst>
          </p:cNvPr>
          <p:cNvSpPr txBox="1"/>
          <p:nvPr/>
        </p:nvSpPr>
        <p:spPr>
          <a:xfrm>
            <a:off x="8937054" y="5930957"/>
            <a:ext cx="2868124" cy="646331"/>
          </a:xfrm>
          <a:prstGeom prst="rect">
            <a:avLst/>
          </a:prstGeom>
          <a:noFill/>
        </p:spPr>
        <p:txBody>
          <a:bodyPr wrap="square" rtlCol="0">
            <a:spAutoFit/>
          </a:bodyPr>
          <a:lstStyle/>
          <a:p>
            <a:pPr algn="ctr"/>
            <a:r>
              <a:rPr lang="en-US" sz="36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Thank You!</a:t>
            </a:r>
          </a:p>
        </p:txBody>
      </p:sp>
      <p:pic>
        <p:nvPicPr>
          <p:cNvPr id="19" name="Picture 18">
            <a:extLst>
              <a:ext uri="{FF2B5EF4-FFF2-40B4-BE49-F238E27FC236}">
                <a16:creationId xmlns:a16="http://schemas.microsoft.com/office/drawing/2014/main" id="{69E1FBD1-FF16-4586-BB4A-3B3D94B28F2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80285" y="4315969"/>
            <a:ext cx="2389637" cy="2389637"/>
          </a:xfrm>
          <a:custGeom>
            <a:avLst/>
            <a:gdLst>
              <a:gd name="connsiteX0" fmla="*/ 1435608 w 2871216"/>
              <a:gd name="connsiteY0" fmla="*/ 0 h 2871216"/>
              <a:gd name="connsiteX1" fmla="*/ 2871216 w 2871216"/>
              <a:gd name="connsiteY1" fmla="*/ 1435608 h 2871216"/>
              <a:gd name="connsiteX2" fmla="*/ 1435608 w 2871216"/>
              <a:gd name="connsiteY2" fmla="*/ 2871216 h 2871216"/>
              <a:gd name="connsiteX3" fmla="*/ 0 w 2871216"/>
              <a:gd name="connsiteY3" fmla="*/ 1435608 h 2871216"/>
              <a:gd name="connsiteX4" fmla="*/ 1435608 w 2871216"/>
              <a:gd name="connsiteY4" fmla="*/ 0 h 287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216" h="2871216">
                <a:moveTo>
                  <a:pt x="1435608" y="0"/>
                </a:moveTo>
                <a:cubicBezTo>
                  <a:pt x="2228472" y="0"/>
                  <a:pt x="2871216" y="642744"/>
                  <a:pt x="2871216" y="1435608"/>
                </a:cubicBezTo>
                <a:cubicBezTo>
                  <a:pt x="2871216" y="2228472"/>
                  <a:pt x="2228472" y="2871216"/>
                  <a:pt x="1435608" y="2871216"/>
                </a:cubicBezTo>
                <a:cubicBezTo>
                  <a:pt x="642744" y="2871216"/>
                  <a:pt x="0" y="2228472"/>
                  <a:pt x="0" y="1435608"/>
                </a:cubicBezTo>
                <a:cubicBezTo>
                  <a:pt x="0" y="642744"/>
                  <a:pt x="642744" y="0"/>
                  <a:pt x="1435608" y="0"/>
                </a:cubicBezTo>
                <a:close/>
              </a:path>
            </a:pathLst>
          </a:custGeom>
          <a:ln>
            <a:solidFill>
              <a:schemeClr val="bg1"/>
            </a:solidFill>
          </a:ln>
        </p:spPr>
      </p:pic>
      <p:pic>
        <p:nvPicPr>
          <p:cNvPr id="3" name="Picture 2">
            <a:extLst>
              <a:ext uri="{FF2B5EF4-FFF2-40B4-BE49-F238E27FC236}">
                <a16:creationId xmlns:a16="http://schemas.microsoft.com/office/drawing/2014/main" id="{72EAA70A-EFB0-E20C-349B-DA7FFD1335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565" y="-163858"/>
            <a:ext cx="2033337" cy="2033337"/>
          </a:xfrm>
          <a:prstGeom prst="rect">
            <a:avLst/>
          </a:prstGeom>
        </p:spPr>
      </p:pic>
      <p:sp>
        <p:nvSpPr>
          <p:cNvPr id="4" name="TextBox 3">
            <a:extLst>
              <a:ext uri="{FF2B5EF4-FFF2-40B4-BE49-F238E27FC236}">
                <a16:creationId xmlns:a16="http://schemas.microsoft.com/office/drawing/2014/main" id="{56AEBDE1-BDA5-3088-2895-A7BCE5C0633E}"/>
              </a:ext>
            </a:extLst>
          </p:cNvPr>
          <p:cNvSpPr txBox="1"/>
          <p:nvPr/>
        </p:nvSpPr>
        <p:spPr>
          <a:xfrm>
            <a:off x="6302828" y="623549"/>
            <a:ext cx="5595257" cy="3600986"/>
          </a:xfrm>
          <a:prstGeom prst="rect">
            <a:avLst/>
          </a:prstGeom>
          <a:noFill/>
        </p:spPr>
        <p:txBody>
          <a:bodyPr wrap="square" rtlCol="0">
            <a:spAutoFit/>
          </a:bodyPr>
          <a:lstStyle/>
          <a:p>
            <a:r>
              <a:rPr lang="en-US" sz="4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Oregon Healthy </a:t>
            </a:r>
          </a:p>
          <a:p>
            <a:r>
              <a:rPr lang="en-US" sz="4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Workforce Center</a:t>
            </a:r>
          </a:p>
          <a:p>
            <a:endParaRPr lang="en-US" sz="44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p>
            <a:r>
              <a:rPr lang="en-US"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Contact:</a:t>
            </a:r>
          </a:p>
          <a:p>
            <a:r>
              <a:rPr lang="en-US"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rPr>
              <a:t>Leslie Hammer, Ph.D. (Center Director)</a:t>
            </a:r>
          </a:p>
          <a:p>
            <a:r>
              <a:rPr lang="en-US"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7">
                  <a:extLst>
                    <a:ext uri="{A12FA001-AC4F-418D-AE19-62706E023703}">
                      <ahyp:hlinkClr xmlns:ahyp="http://schemas.microsoft.com/office/drawing/2018/hyperlinkcolor" val="tx"/>
                    </a:ext>
                  </a:extLst>
                </a:hlinkClick>
              </a:rPr>
              <a:t>hammerl@ohsu</a:t>
            </a:r>
            <a:r>
              <a:rPr lang="en-US" sz="2400">
                <a:solidFill>
                  <a:schemeClr val="bg1"/>
                </a:solidFill>
                <a:latin typeface="Lato Medium" panose="020F0502020204030203" pitchFamily="34" charset="0"/>
                <a:ea typeface="Lato Medium" panose="020F0502020204030203" pitchFamily="34" charset="0"/>
                <a:cs typeface="Lato Medium" panose="020F0502020204030203" pitchFamily="34" charset="0"/>
                <a:hlinkClick r:id="rId7">
                  <a:extLst>
                    <a:ext uri="{A12FA001-AC4F-418D-AE19-62706E023703}">
                      <ahyp:hlinkClr xmlns:ahyp="http://schemas.microsoft.com/office/drawing/2018/hyperlinkcolor" val="tx"/>
                    </a:ext>
                  </a:extLst>
                </a:hlinkClick>
              </a:rPr>
              <a:t>.edu</a:t>
            </a:r>
            <a:endParaRPr lang="en-US"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a:p>
            <a:endParaRPr lang="en-US" sz="2400" dirty="0">
              <a:solidFill>
                <a:schemeClr val="bg1"/>
              </a:solidFill>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90374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392720-40A3-3F08-40EA-DBB3D6B82B0F}"/>
              </a:ext>
            </a:extLst>
          </p:cNvPr>
          <p:cNvSpPr txBox="1"/>
          <p:nvPr/>
        </p:nvSpPr>
        <p:spPr>
          <a:xfrm>
            <a:off x="266751" y="970343"/>
            <a:ext cx="3239791" cy="478593"/>
          </a:xfrm>
          <a:prstGeom prst="rect">
            <a:avLst/>
          </a:prstGeom>
          <a:noFill/>
        </p:spPr>
        <p:txBody>
          <a:bodyPr wrap="square" rtlCol="0">
            <a:spAutoFit/>
          </a:bodyPr>
          <a:lstStyle/>
          <a:p>
            <a:pPr>
              <a:lnSpc>
                <a:spcPct val="60000"/>
              </a:lnSpc>
            </a:pPr>
            <a:r>
              <a:rPr lang="en-US" sz="4000" b="1" dirty="0">
                <a:solidFill>
                  <a:srgbClr val="0057B7"/>
                </a:solidFill>
                <a:latin typeface="Lato" panose="020F0502020204030203" pitchFamily="34" charset="0"/>
                <a:ea typeface="Lato" panose="020F0502020204030203" pitchFamily="34" charset="0"/>
                <a:cs typeface="Lato" panose="020F0502020204030203" pitchFamily="34" charset="0"/>
              </a:rPr>
              <a:t>What We Do</a:t>
            </a:r>
            <a:endParaRPr lang="ru-RU" sz="4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grpSp>
        <p:nvGrpSpPr>
          <p:cNvPr id="6" name="Группа 45">
            <a:extLst>
              <a:ext uri="{FF2B5EF4-FFF2-40B4-BE49-F238E27FC236}">
                <a16:creationId xmlns:a16="http://schemas.microsoft.com/office/drawing/2014/main" id="{7663F269-374E-D66F-05CD-DE6F87E5EF3D}"/>
              </a:ext>
            </a:extLst>
          </p:cNvPr>
          <p:cNvGrpSpPr/>
          <p:nvPr/>
        </p:nvGrpSpPr>
        <p:grpSpPr>
          <a:xfrm>
            <a:off x="5348175" y="718673"/>
            <a:ext cx="647700" cy="5143500"/>
            <a:chOff x="14779625" y="1600200"/>
            <a:chExt cx="1295400" cy="10287000"/>
          </a:xfrm>
        </p:grpSpPr>
        <p:cxnSp>
          <p:nvCxnSpPr>
            <p:cNvPr id="7" name="Прямая соединительная линия 43">
              <a:extLst>
                <a:ext uri="{FF2B5EF4-FFF2-40B4-BE49-F238E27FC236}">
                  <a16:creationId xmlns:a16="http://schemas.microsoft.com/office/drawing/2014/main" id="{1A2EA582-6021-401C-CB6C-763367EF7708}"/>
                </a:ext>
              </a:extLst>
            </p:cNvPr>
            <p:cNvCxnSpPr/>
            <p:nvPr/>
          </p:nvCxnSpPr>
          <p:spPr>
            <a:xfrm>
              <a:off x="15427325" y="2209800"/>
              <a:ext cx="0" cy="8991600"/>
            </a:xfrm>
            <a:prstGeom prst="line">
              <a:avLst/>
            </a:prstGeom>
          </p:spPr>
          <p:style>
            <a:lnRef idx="1">
              <a:schemeClr val="accent1"/>
            </a:lnRef>
            <a:fillRef idx="0">
              <a:schemeClr val="accent1"/>
            </a:fillRef>
            <a:effectRef idx="0">
              <a:schemeClr val="accent1"/>
            </a:effectRef>
            <a:fontRef idx="minor">
              <a:schemeClr val="tx1"/>
            </a:fontRef>
          </p:style>
        </p:cxnSp>
        <p:sp>
          <p:nvSpPr>
            <p:cNvPr id="8" name="Овал 8">
              <a:extLst>
                <a:ext uri="{FF2B5EF4-FFF2-40B4-BE49-F238E27FC236}">
                  <a16:creationId xmlns:a16="http://schemas.microsoft.com/office/drawing/2014/main" id="{3CEE95E6-8E06-07B6-614B-15BD939614B0}"/>
                </a:ext>
              </a:extLst>
            </p:cNvPr>
            <p:cNvSpPr/>
            <p:nvPr/>
          </p:nvSpPr>
          <p:spPr>
            <a:xfrm>
              <a:off x="14779625" y="16002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Овал 38">
              <a:extLst>
                <a:ext uri="{FF2B5EF4-FFF2-40B4-BE49-F238E27FC236}">
                  <a16:creationId xmlns:a16="http://schemas.microsoft.com/office/drawing/2014/main" id="{D0A7B343-EFAC-AA1F-2C12-E9CC2DD66AD3}"/>
                </a:ext>
              </a:extLst>
            </p:cNvPr>
            <p:cNvSpPr/>
            <p:nvPr/>
          </p:nvSpPr>
          <p:spPr>
            <a:xfrm>
              <a:off x="14779625" y="45974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Овал 39">
              <a:extLst>
                <a:ext uri="{FF2B5EF4-FFF2-40B4-BE49-F238E27FC236}">
                  <a16:creationId xmlns:a16="http://schemas.microsoft.com/office/drawing/2014/main" id="{F5A34D1D-FF44-23C1-663F-7A810D05AEF8}"/>
                </a:ext>
              </a:extLst>
            </p:cNvPr>
            <p:cNvSpPr/>
            <p:nvPr/>
          </p:nvSpPr>
          <p:spPr>
            <a:xfrm>
              <a:off x="14779625" y="75946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Овал 42">
              <a:extLst>
                <a:ext uri="{FF2B5EF4-FFF2-40B4-BE49-F238E27FC236}">
                  <a16:creationId xmlns:a16="http://schemas.microsoft.com/office/drawing/2014/main" id="{7638C861-A437-AEA3-3A4E-6037E18C2970}"/>
                </a:ext>
              </a:extLst>
            </p:cNvPr>
            <p:cNvSpPr/>
            <p:nvPr/>
          </p:nvSpPr>
          <p:spPr>
            <a:xfrm>
              <a:off x="14779625" y="105918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2" name="Группа 48">
            <a:extLst>
              <a:ext uri="{FF2B5EF4-FFF2-40B4-BE49-F238E27FC236}">
                <a16:creationId xmlns:a16="http://schemas.microsoft.com/office/drawing/2014/main" id="{1D825312-8002-E6C0-ABAA-AB67AC2FECEC}"/>
              </a:ext>
            </a:extLst>
          </p:cNvPr>
          <p:cNvGrpSpPr/>
          <p:nvPr/>
        </p:nvGrpSpPr>
        <p:grpSpPr>
          <a:xfrm>
            <a:off x="6280865" y="704676"/>
            <a:ext cx="5158573" cy="832425"/>
            <a:chOff x="15971837" y="1981200"/>
            <a:chExt cx="7646988" cy="1664850"/>
          </a:xfrm>
        </p:grpSpPr>
        <p:sp>
          <p:nvSpPr>
            <p:cNvPr id="13" name="TextBox 12">
              <a:extLst>
                <a:ext uri="{FF2B5EF4-FFF2-40B4-BE49-F238E27FC236}">
                  <a16:creationId xmlns:a16="http://schemas.microsoft.com/office/drawing/2014/main" id="{8384E2DD-F0F5-F5DC-5D4A-F2EC847F26C2}"/>
                </a:ext>
              </a:extLst>
            </p:cNvPr>
            <p:cNvSpPr txBox="1"/>
            <p:nvPr/>
          </p:nvSpPr>
          <p:spPr>
            <a:xfrm>
              <a:off x="15998825" y="1981200"/>
              <a:ext cx="5867402" cy="584904"/>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Conduct Research</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C3DEB9D0-0A3A-DA13-6A46-B730B7E84D03}"/>
                </a:ext>
              </a:extLst>
            </p:cNvPr>
            <p:cNvSpPr txBox="1"/>
            <p:nvPr/>
          </p:nvSpPr>
          <p:spPr>
            <a:xfrm>
              <a:off x="15971837" y="2476500"/>
              <a:ext cx="7646988" cy="1169550"/>
            </a:xfrm>
            <a:prstGeom prst="rect">
              <a:avLst/>
            </a:prstGeom>
            <a:noFill/>
          </p:spPr>
          <p:txBody>
            <a:bodyPr wrap="square" lIns="91440" tIns="45720" rIns="91440" bIns="45720" rtlCol="0" anchor="t">
              <a:spAutoFit/>
            </a:bodyPr>
            <a:lstStyle/>
            <a:p>
              <a:r>
                <a:rPr lang="en-US" sz="1600" dirty="0">
                  <a:solidFill>
                    <a:srgbClr val="0057B7"/>
                  </a:solidFill>
                  <a:latin typeface="Noto Serif"/>
                  <a:ea typeface="Noto Serif"/>
                  <a:cs typeface="Noto Serif"/>
                </a:rPr>
                <a:t>Examine occupational health through the lens of biomedical and workplace research</a:t>
              </a:r>
            </a:p>
          </p:txBody>
        </p:sp>
      </p:grpSp>
      <p:grpSp>
        <p:nvGrpSpPr>
          <p:cNvPr id="15" name="Группа 55">
            <a:extLst>
              <a:ext uri="{FF2B5EF4-FFF2-40B4-BE49-F238E27FC236}">
                <a16:creationId xmlns:a16="http://schemas.microsoft.com/office/drawing/2014/main" id="{EC57B18E-ACD1-8306-CF4E-22CE8FB057BD}"/>
              </a:ext>
            </a:extLst>
          </p:cNvPr>
          <p:cNvGrpSpPr/>
          <p:nvPr/>
        </p:nvGrpSpPr>
        <p:grpSpPr>
          <a:xfrm>
            <a:off x="6210580" y="3595837"/>
            <a:ext cx="5424473" cy="1070771"/>
            <a:chOff x="15971837" y="1981200"/>
            <a:chExt cx="7646988" cy="2141542"/>
          </a:xfrm>
        </p:grpSpPr>
        <p:sp>
          <p:nvSpPr>
            <p:cNvPr id="16" name="TextBox 15">
              <a:extLst>
                <a:ext uri="{FF2B5EF4-FFF2-40B4-BE49-F238E27FC236}">
                  <a16:creationId xmlns:a16="http://schemas.microsoft.com/office/drawing/2014/main" id="{284E8757-6AAD-ED56-2E3C-81C7E62D75D7}"/>
                </a:ext>
              </a:extLst>
            </p:cNvPr>
            <p:cNvSpPr txBox="1"/>
            <p:nvPr/>
          </p:nvSpPr>
          <p:spPr>
            <a:xfrm>
              <a:off x="15998825" y="1981200"/>
              <a:ext cx="5867403" cy="570926"/>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Collaborate with Partners</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A90D3952-5FF7-6E5B-3006-A1D95B9C0ACF}"/>
                </a:ext>
              </a:extLst>
            </p:cNvPr>
            <p:cNvSpPr txBox="1"/>
            <p:nvPr/>
          </p:nvSpPr>
          <p:spPr>
            <a:xfrm>
              <a:off x="15971837" y="2460748"/>
              <a:ext cx="7646988" cy="1661994"/>
            </a:xfrm>
            <a:prstGeom prst="rect">
              <a:avLst/>
            </a:prstGeom>
            <a:noFill/>
          </p:spPr>
          <p:txBody>
            <a:bodyPr wrap="square" lIns="91440" tIns="45720" rIns="91440" bIns="45720" rtlCol="0" anchor="t">
              <a:spAutoFit/>
            </a:bodyPr>
            <a:lstStyle/>
            <a:p>
              <a:r>
                <a:rPr lang="en-US" sz="1600" dirty="0">
                  <a:solidFill>
                    <a:srgbClr val="0057B7"/>
                  </a:solidFill>
                  <a:latin typeface="Noto Serif"/>
                  <a:ea typeface="Noto Serif"/>
                  <a:cs typeface="Noto Serif"/>
                </a:rPr>
                <a:t>Collaborate with state, regional and national partners on research and adoption, implementation and evaluation of evidence-based practices </a:t>
              </a:r>
            </a:p>
          </p:txBody>
        </p:sp>
      </p:grpSp>
      <p:grpSp>
        <p:nvGrpSpPr>
          <p:cNvPr id="18" name="Группа 58">
            <a:extLst>
              <a:ext uri="{FF2B5EF4-FFF2-40B4-BE49-F238E27FC236}">
                <a16:creationId xmlns:a16="http://schemas.microsoft.com/office/drawing/2014/main" id="{55BE7FF0-AC6B-FB8A-E53A-A21DCE8165E3}"/>
              </a:ext>
            </a:extLst>
          </p:cNvPr>
          <p:cNvGrpSpPr/>
          <p:nvPr/>
        </p:nvGrpSpPr>
        <p:grpSpPr>
          <a:xfrm>
            <a:off x="6200696" y="5082340"/>
            <a:ext cx="5917731" cy="1066834"/>
            <a:chOff x="15971837" y="1981200"/>
            <a:chExt cx="7646988" cy="2133664"/>
          </a:xfrm>
        </p:grpSpPr>
        <p:sp>
          <p:nvSpPr>
            <p:cNvPr id="19" name="TextBox 18">
              <a:extLst>
                <a:ext uri="{FF2B5EF4-FFF2-40B4-BE49-F238E27FC236}">
                  <a16:creationId xmlns:a16="http://schemas.microsoft.com/office/drawing/2014/main" id="{FD6683B2-8624-7E9E-BFA3-8F3ADA6208A2}"/>
                </a:ext>
              </a:extLst>
            </p:cNvPr>
            <p:cNvSpPr txBox="1"/>
            <p:nvPr/>
          </p:nvSpPr>
          <p:spPr>
            <a:xfrm>
              <a:off x="15998825" y="1981200"/>
              <a:ext cx="7474111" cy="570925"/>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Deliver Educational Programming</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BED07F31-17B5-3116-E507-C8C63347DD42}"/>
                </a:ext>
              </a:extLst>
            </p:cNvPr>
            <p:cNvSpPr txBox="1"/>
            <p:nvPr/>
          </p:nvSpPr>
          <p:spPr>
            <a:xfrm>
              <a:off x="15971837" y="2452873"/>
              <a:ext cx="7646988" cy="1661991"/>
            </a:xfrm>
            <a:prstGeom prst="rect">
              <a:avLst/>
            </a:prstGeom>
            <a:noFill/>
          </p:spPr>
          <p:txBody>
            <a:bodyPr wrap="square" lIns="91440" tIns="45720" rIns="91440" bIns="45720" rtlCol="0" anchor="t">
              <a:spAutoFit/>
            </a:bodyPr>
            <a:lstStyle/>
            <a:p>
              <a:r>
                <a:rPr lang="en-US" sz="1600" dirty="0">
                  <a:solidFill>
                    <a:srgbClr val="0057B7"/>
                  </a:solidFill>
                  <a:latin typeface="Noto Serif"/>
                  <a:ea typeface="Noto Serif"/>
                  <a:cs typeface="Noto Serif"/>
                </a:rPr>
                <a:t>Design and deliver courses and symposia that expand the application and knowledge of </a:t>
              </a:r>
              <a:r>
                <a:rPr lang="en-US" sz="1600" i="1" dirty="0">
                  <a:solidFill>
                    <a:srgbClr val="0057B7"/>
                  </a:solidFill>
                  <a:latin typeface="Noto Serif"/>
                  <a:ea typeface="Noto Serif"/>
                  <a:cs typeface="Noto Serif"/>
                </a:rPr>
                <a:t>Total Worker Health </a:t>
              </a:r>
              <a:r>
                <a:rPr lang="en-US" sz="1600" dirty="0">
                  <a:solidFill>
                    <a:srgbClr val="0057B7"/>
                  </a:solidFill>
                  <a:latin typeface="Noto Serif"/>
                  <a:ea typeface="Noto Serif"/>
                  <a:cs typeface="Noto Serif"/>
                </a:rPr>
                <a:t>principals in Oregon and the Pacific Northwest</a:t>
              </a:r>
            </a:p>
          </p:txBody>
        </p:sp>
      </p:grpSp>
      <p:grpSp>
        <p:nvGrpSpPr>
          <p:cNvPr id="21" name="Группа 61">
            <a:extLst>
              <a:ext uri="{FF2B5EF4-FFF2-40B4-BE49-F238E27FC236}">
                <a16:creationId xmlns:a16="http://schemas.microsoft.com/office/drawing/2014/main" id="{79B4D1FF-900C-28B2-BDF1-3F8BCB48026E}"/>
              </a:ext>
            </a:extLst>
          </p:cNvPr>
          <p:cNvGrpSpPr/>
          <p:nvPr/>
        </p:nvGrpSpPr>
        <p:grpSpPr>
          <a:xfrm>
            <a:off x="6291621" y="2041405"/>
            <a:ext cx="5437985" cy="1076078"/>
            <a:chOff x="15971827" y="1981200"/>
            <a:chExt cx="10875970" cy="2152156"/>
          </a:xfrm>
        </p:grpSpPr>
        <p:sp>
          <p:nvSpPr>
            <p:cNvPr id="22" name="TextBox 21">
              <a:extLst>
                <a:ext uri="{FF2B5EF4-FFF2-40B4-BE49-F238E27FC236}">
                  <a16:creationId xmlns:a16="http://schemas.microsoft.com/office/drawing/2014/main" id="{2FE962FD-291D-F454-3631-76607C8677AF}"/>
                </a:ext>
              </a:extLst>
            </p:cNvPr>
            <p:cNvSpPr txBox="1"/>
            <p:nvPr/>
          </p:nvSpPr>
          <p:spPr>
            <a:xfrm>
              <a:off x="15998825" y="1981200"/>
              <a:ext cx="10848972" cy="570926"/>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Develop and Disseminate Tools and Training</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23" name="TextBox 22">
              <a:extLst>
                <a:ext uri="{FF2B5EF4-FFF2-40B4-BE49-F238E27FC236}">
                  <a16:creationId xmlns:a16="http://schemas.microsoft.com/office/drawing/2014/main" id="{1D62AB31-5291-96D9-EAB8-1D7617A5BFFB}"/>
                </a:ext>
              </a:extLst>
            </p:cNvPr>
            <p:cNvSpPr txBox="1"/>
            <p:nvPr/>
          </p:nvSpPr>
          <p:spPr>
            <a:xfrm>
              <a:off x="15971827" y="2471362"/>
              <a:ext cx="10848940" cy="1661994"/>
            </a:xfrm>
            <a:prstGeom prst="rect">
              <a:avLst/>
            </a:prstGeom>
            <a:noFill/>
          </p:spPr>
          <p:txBody>
            <a:bodyPr wrap="square" lIns="91440" tIns="45720" rIns="91440" bIns="45720" rtlCol="0" anchor="t">
              <a:spAutoFit/>
            </a:bodyPr>
            <a:lstStyle/>
            <a:p>
              <a:r>
                <a:rPr lang="en-US" sz="1600" dirty="0">
                  <a:solidFill>
                    <a:srgbClr val="0057B7"/>
                  </a:solidFill>
                  <a:latin typeface="Noto Serif"/>
                  <a:ea typeface="Noto Serif"/>
                  <a:cs typeface="Noto Serif"/>
                </a:rPr>
                <a:t>Convert research into evidence-based tools and training that workplaces use to improve occupational health and safety</a:t>
              </a:r>
            </a:p>
          </p:txBody>
        </p:sp>
      </p:grpSp>
      <p:sp>
        <p:nvSpPr>
          <p:cNvPr id="24" name="Прямоугольник 9">
            <a:extLst>
              <a:ext uri="{FF2B5EF4-FFF2-40B4-BE49-F238E27FC236}">
                <a16:creationId xmlns:a16="http://schemas.microsoft.com/office/drawing/2014/main" id="{1713819F-83C7-E696-4A2E-F42A20673C9B}"/>
              </a:ext>
            </a:extLst>
          </p:cNvPr>
          <p:cNvSpPr/>
          <p:nvPr/>
        </p:nvSpPr>
        <p:spPr>
          <a:xfrm>
            <a:off x="-445324" y="323777"/>
            <a:ext cx="4648200" cy="1532194"/>
          </a:xfrm>
          <a:prstGeom prst="rect">
            <a:avLst/>
          </a:prstGeom>
          <a:noFill/>
          <a:ln w="19050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Rectangle 1">
            <a:extLst>
              <a:ext uri="{FF2B5EF4-FFF2-40B4-BE49-F238E27FC236}">
                <a16:creationId xmlns:a16="http://schemas.microsoft.com/office/drawing/2014/main" id="{FE8F642D-F3EF-B996-3CC4-3D911A47B2B3}"/>
              </a:ext>
            </a:extLst>
          </p:cNvPr>
          <p:cNvSpPr/>
          <p:nvPr/>
        </p:nvSpPr>
        <p:spPr>
          <a:xfrm>
            <a:off x="266751" y="1710375"/>
            <a:ext cx="1857375" cy="2911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person and person looking at a computer screen&#10;&#10;Description automatically generated">
            <a:extLst>
              <a:ext uri="{FF2B5EF4-FFF2-40B4-BE49-F238E27FC236}">
                <a16:creationId xmlns:a16="http://schemas.microsoft.com/office/drawing/2014/main" id="{82C7CF84-46F5-23FA-6B95-1C5E964998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98" y="2425607"/>
            <a:ext cx="5158568" cy="3436566"/>
          </a:xfrm>
          <a:prstGeom prst="rect">
            <a:avLst/>
          </a:prstGeom>
        </p:spPr>
      </p:pic>
    </p:spTree>
    <p:extLst>
      <p:ext uri="{BB962C8B-B14F-4D97-AF65-F5344CB8AC3E}">
        <p14:creationId xmlns:p14="http://schemas.microsoft.com/office/powerpoint/2010/main" val="68132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2">
            <a:extLst>
              <a:ext uri="{FF2B5EF4-FFF2-40B4-BE49-F238E27FC236}">
                <a16:creationId xmlns:a16="http://schemas.microsoft.com/office/drawing/2014/main" id="{3B0659DF-5F9D-3F7A-B317-E5937E6C2846}"/>
              </a:ext>
            </a:extLst>
          </p:cNvPr>
          <p:cNvSpPr/>
          <p:nvPr/>
        </p:nvSpPr>
        <p:spPr>
          <a:xfrm>
            <a:off x="5497655" y="367153"/>
            <a:ext cx="6347030" cy="109828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Прямоугольник 33">
            <a:extLst>
              <a:ext uri="{FF2B5EF4-FFF2-40B4-BE49-F238E27FC236}">
                <a16:creationId xmlns:a16="http://schemas.microsoft.com/office/drawing/2014/main" id="{ED555668-863A-8380-46BC-ABDF963CAB2F}"/>
              </a:ext>
            </a:extLst>
          </p:cNvPr>
          <p:cNvSpPr/>
          <p:nvPr/>
        </p:nvSpPr>
        <p:spPr>
          <a:xfrm>
            <a:off x="5261591" y="367153"/>
            <a:ext cx="236064" cy="1098280"/>
          </a:xfrm>
          <a:prstGeom prst="rect">
            <a:avLst/>
          </a:prstGeom>
          <a:solidFill>
            <a:srgbClr val="005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24D65C93-A009-5321-22A5-04EB79E69BA3}"/>
              </a:ext>
            </a:extLst>
          </p:cNvPr>
          <p:cNvSpPr txBox="1"/>
          <p:nvPr/>
        </p:nvSpPr>
        <p:spPr>
          <a:xfrm>
            <a:off x="5516594" y="378782"/>
            <a:ext cx="6333535" cy="1077218"/>
          </a:xfrm>
          <a:prstGeom prst="rect">
            <a:avLst/>
          </a:prstGeom>
          <a:noFill/>
        </p:spPr>
        <p:txBody>
          <a:bodyPr wrap="square">
            <a:spAutoFit/>
          </a:bodyPr>
          <a:lstStyle/>
          <a:p>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THE INSTITUTE CONDUCTS </a:t>
            </a:r>
            <a:r>
              <a:rPr lang="id-ID" sz="1600" i="1" dirty="0">
                <a:solidFill>
                  <a:srgbClr val="0057B7"/>
                </a:solidFill>
                <a:latin typeface="Lato" panose="020F0502020204030203" pitchFamily="34" charset="0"/>
                <a:ea typeface="Lato" panose="020F0502020204030203" pitchFamily="34" charset="0"/>
                <a:cs typeface="Lato" panose="020F0502020204030203" pitchFamily="34" charset="0"/>
              </a:rPr>
              <a:t>TOTAL WORKER HEALTH </a:t>
            </a:r>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RESEARCH, AND PROVIDES WORKERS AND EMPLOYERS WITH EDUCATION, RESOURCES AND TECHNICAL ASSISTANCE TO IMPLEMENT BEST PRACTICES </a:t>
            </a:r>
            <a:endParaRPr lang="en-ID" sz="1600"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E9F52B9-C40E-27B5-A485-B626DE1DDD79}"/>
              </a:ext>
            </a:extLst>
          </p:cNvPr>
          <p:cNvSpPr txBox="1"/>
          <p:nvPr/>
        </p:nvSpPr>
        <p:spPr>
          <a:xfrm>
            <a:off x="13496" y="740041"/>
            <a:ext cx="5248095" cy="478593"/>
          </a:xfrm>
          <a:prstGeom prst="rect">
            <a:avLst/>
          </a:prstGeom>
          <a:noFill/>
        </p:spPr>
        <p:txBody>
          <a:bodyPr wrap="square" rtlCol="0">
            <a:spAutoFit/>
          </a:bodyPr>
          <a:lstStyle/>
          <a:p>
            <a:pPr>
              <a:lnSpc>
                <a:spcPct val="60000"/>
              </a:lnSpc>
            </a:pPr>
            <a:r>
              <a:rPr lang="en-US" sz="4000" b="1" dirty="0">
                <a:solidFill>
                  <a:srgbClr val="0057B7"/>
                </a:solidFill>
                <a:latin typeface="Lato" panose="020F0502020204030203" pitchFamily="34" charset="0"/>
                <a:ea typeface="Lato" panose="020F0502020204030203" pitchFamily="34" charset="0"/>
                <a:cs typeface="Lato" panose="020F0502020204030203" pitchFamily="34" charset="0"/>
              </a:rPr>
              <a:t>Workplace Impact</a:t>
            </a:r>
            <a:endParaRPr lang="ru-RU" sz="4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grpSp>
        <p:nvGrpSpPr>
          <p:cNvPr id="8" name="Группа 45">
            <a:extLst>
              <a:ext uri="{FF2B5EF4-FFF2-40B4-BE49-F238E27FC236}">
                <a16:creationId xmlns:a16="http://schemas.microsoft.com/office/drawing/2014/main" id="{B16FD842-F79F-3C0D-39F4-4F633A8C5DCC}"/>
              </a:ext>
            </a:extLst>
          </p:cNvPr>
          <p:cNvGrpSpPr/>
          <p:nvPr/>
        </p:nvGrpSpPr>
        <p:grpSpPr>
          <a:xfrm>
            <a:off x="5573712" y="2445299"/>
            <a:ext cx="647700" cy="3782375"/>
            <a:chOff x="14779625" y="1600200"/>
            <a:chExt cx="1295400" cy="7289800"/>
          </a:xfrm>
        </p:grpSpPr>
        <p:cxnSp>
          <p:nvCxnSpPr>
            <p:cNvPr id="9" name="Прямая соединительная линия 43">
              <a:extLst>
                <a:ext uri="{FF2B5EF4-FFF2-40B4-BE49-F238E27FC236}">
                  <a16:creationId xmlns:a16="http://schemas.microsoft.com/office/drawing/2014/main" id="{0103DD5B-77B8-17F6-3849-287E93D7B033}"/>
                </a:ext>
              </a:extLst>
            </p:cNvPr>
            <p:cNvCxnSpPr>
              <a:cxnSpLocks/>
            </p:cNvCxnSpPr>
            <p:nvPr/>
          </p:nvCxnSpPr>
          <p:spPr>
            <a:xfrm>
              <a:off x="15427325" y="2209800"/>
              <a:ext cx="0" cy="6680199"/>
            </a:xfrm>
            <a:prstGeom prst="line">
              <a:avLst/>
            </a:prstGeom>
          </p:spPr>
          <p:style>
            <a:lnRef idx="1">
              <a:schemeClr val="accent1"/>
            </a:lnRef>
            <a:fillRef idx="0">
              <a:schemeClr val="accent1"/>
            </a:fillRef>
            <a:effectRef idx="0">
              <a:schemeClr val="accent1"/>
            </a:effectRef>
            <a:fontRef idx="minor">
              <a:schemeClr val="tx1"/>
            </a:fontRef>
          </p:style>
        </p:cxnSp>
        <p:sp>
          <p:nvSpPr>
            <p:cNvPr id="10" name="Овал 8">
              <a:extLst>
                <a:ext uri="{FF2B5EF4-FFF2-40B4-BE49-F238E27FC236}">
                  <a16:creationId xmlns:a16="http://schemas.microsoft.com/office/drawing/2014/main" id="{FFB55943-78E8-6F26-49A3-06B0031FFCFC}"/>
                </a:ext>
              </a:extLst>
            </p:cNvPr>
            <p:cNvSpPr/>
            <p:nvPr/>
          </p:nvSpPr>
          <p:spPr>
            <a:xfrm>
              <a:off x="14779625" y="16002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Овал 38">
              <a:extLst>
                <a:ext uri="{FF2B5EF4-FFF2-40B4-BE49-F238E27FC236}">
                  <a16:creationId xmlns:a16="http://schemas.microsoft.com/office/drawing/2014/main" id="{7AFD4FC8-5D4D-3560-E4F7-4064A73A016F}"/>
                </a:ext>
              </a:extLst>
            </p:cNvPr>
            <p:cNvSpPr/>
            <p:nvPr/>
          </p:nvSpPr>
          <p:spPr>
            <a:xfrm>
              <a:off x="14779625" y="45974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Овал 39">
              <a:extLst>
                <a:ext uri="{FF2B5EF4-FFF2-40B4-BE49-F238E27FC236}">
                  <a16:creationId xmlns:a16="http://schemas.microsoft.com/office/drawing/2014/main" id="{B94F1DC3-1EE1-CA52-7581-459506096D22}"/>
                </a:ext>
              </a:extLst>
            </p:cNvPr>
            <p:cNvSpPr/>
            <p:nvPr/>
          </p:nvSpPr>
          <p:spPr>
            <a:xfrm>
              <a:off x="14779625" y="7594600"/>
              <a:ext cx="1295400" cy="1295400"/>
            </a:xfrm>
            <a:prstGeom prst="ellipse">
              <a:avLst/>
            </a:prstGeom>
            <a:solidFill>
              <a:schemeClr val="bg1"/>
            </a:solidFill>
            <a:ln w="5715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13" name="Группа 48">
            <a:extLst>
              <a:ext uri="{FF2B5EF4-FFF2-40B4-BE49-F238E27FC236}">
                <a16:creationId xmlns:a16="http://schemas.microsoft.com/office/drawing/2014/main" id="{1ADE8649-84F4-E3B4-C8C5-778C5DB2DCFC}"/>
              </a:ext>
            </a:extLst>
          </p:cNvPr>
          <p:cNvGrpSpPr/>
          <p:nvPr/>
        </p:nvGrpSpPr>
        <p:grpSpPr>
          <a:xfrm>
            <a:off x="6686114" y="2402451"/>
            <a:ext cx="5158573" cy="1078647"/>
            <a:chOff x="15809621" y="1804492"/>
            <a:chExt cx="7646988" cy="2157294"/>
          </a:xfrm>
        </p:grpSpPr>
        <p:sp>
          <p:nvSpPr>
            <p:cNvPr id="14" name="TextBox 13">
              <a:extLst>
                <a:ext uri="{FF2B5EF4-FFF2-40B4-BE49-F238E27FC236}">
                  <a16:creationId xmlns:a16="http://schemas.microsoft.com/office/drawing/2014/main" id="{B40A54C5-AA1B-6FA2-54D9-7993141EDE06}"/>
                </a:ext>
              </a:extLst>
            </p:cNvPr>
            <p:cNvSpPr txBox="1"/>
            <p:nvPr/>
          </p:nvSpPr>
          <p:spPr>
            <a:xfrm>
              <a:off x="15836609" y="1804492"/>
              <a:ext cx="5867402" cy="584904"/>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NIOSH Center of Excellence</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56655C4-9D48-9181-A396-4192698D6F11}"/>
                </a:ext>
              </a:extLst>
            </p:cNvPr>
            <p:cNvSpPr txBox="1"/>
            <p:nvPr/>
          </p:nvSpPr>
          <p:spPr>
            <a:xfrm>
              <a:off x="15809621" y="2299792"/>
              <a:ext cx="7646988" cy="1661994"/>
            </a:xfrm>
            <a:prstGeom prst="rect">
              <a:avLst/>
            </a:prstGeom>
            <a:noFill/>
          </p:spPr>
          <p:txBody>
            <a:bodyPr wrap="square" rtlCol="0">
              <a:spAutoFit/>
            </a:bodyPr>
            <a:lstStyle/>
            <a:p>
              <a:r>
                <a:rPr lang="en-US" sz="12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Since 2011, the Oregon Healthy Workforce Center has been designated as a National Institute for Occupational Safety and Health (NIOSH) Center of Excellence for </a:t>
              </a:r>
              <a:r>
                <a:rPr lang="en-US" sz="1200" i="1" dirty="0">
                  <a:solidFill>
                    <a:srgbClr val="0057B7"/>
                  </a:solidFill>
                  <a:latin typeface="Noto Serif" panose="02020600060500020200" pitchFamily="18" charset="0"/>
                  <a:ea typeface="Noto Serif" panose="02020600060500020200" pitchFamily="18" charset="0"/>
                  <a:cs typeface="Noto Serif" panose="02020600060500020200" pitchFamily="18" charset="0"/>
                </a:rPr>
                <a:t>Total Worker Health</a:t>
              </a:r>
              <a:r>
                <a:rPr lang="en-US" sz="1200" baseline="300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a:t>
              </a:r>
              <a:r>
                <a:rPr lang="en-US" sz="12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 for the Pacific Northwest.</a:t>
              </a:r>
              <a:endParaRPr lang="en-US" sz="1200" baseline="30000" dirty="0">
                <a:solidFill>
                  <a:srgbClr val="0057B7"/>
                </a:solidFill>
                <a:latin typeface="Noto Serif" panose="02020600060500020200" pitchFamily="18" charset="0"/>
                <a:ea typeface="Noto Serif" panose="02020600060500020200" pitchFamily="18" charset="0"/>
                <a:cs typeface="Noto Serif" panose="02020600060500020200" pitchFamily="18" charset="0"/>
              </a:endParaRPr>
            </a:p>
          </p:txBody>
        </p:sp>
      </p:grpSp>
      <p:grpSp>
        <p:nvGrpSpPr>
          <p:cNvPr id="16" name="Группа 55">
            <a:extLst>
              <a:ext uri="{FF2B5EF4-FFF2-40B4-BE49-F238E27FC236}">
                <a16:creationId xmlns:a16="http://schemas.microsoft.com/office/drawing/2014/main" id="{BCD002ED-2527-7B4E-F842-A1F11B1CC8C0}"/>
              </a:ext>
            </a:extLst>
          </p:cNvPr>
          <p:cNvGrpSpPr/>
          <p:nvPr/>
        </p:nvGrpSpPr>
        <p:grpSpPr>
          <a:xfrm>
            <a:off x="6672615" y="5477098"/>
            <a:ext cx="5424473" cy="886105"/>
            <a:chOff x="15971837" y="1981200"/>
            <a:chExt cx="7646988" cy="1772210"/>
          </a:xfrm>
        </p:grpSpPr>
        <p:sp>
          <p:nvSpPr>
            <p:cNvPr id="17" name="TextBox 16">
              <a:extLst>
                <a:ext uri="{FF2B5EF4-FFF2-40B4-BE49-F238E27FC236}">
                  <a16:creationId xmlns:a16="http://schemas.microsoft.com/office/drawing/2014/main" id="{609D8BEC-BD2B-0534-2DA2-3A93257510E9}"/>
                </a:ext>
              </a:extLst>
            </p:cNvPr>
            <p:cNvSpPr txBox="1"/>
            <p:nvPr/>
          </p:nvSpPr>
          <p:spPr>
            <a:xfrm>
              <a:off x="15998825" y="1981200"/>
              <a:ext cx="7080747" cy="570926"/>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Occupational Public Health Program</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11AD89A3-C1C8-3E98-250A-D05692332C92}"/>
                </a:ext>
              </a:extLst>
            </p:cNvPr>
            <p:cNvSpPr txBox="1"/>
            <p:nvPr/>
          </p:nvSpPr>
          <p:spPr>
            <a:xfrm>
              <a:off x="15971837" y="2460748"/>
              <a:ext cx="7646988" cy="1292662"/>
            </a:xfrm>
            <a:prstGeom prst="rect">
              <a:avLst/>
            </a:prstGeom>
            <a:noFill/>
          </p:spPr>
          <p:txBody>
            <a:bodyPr wrap="square" rtlCol="0">
              <a:spAutoFit/>
            </a:bodyPr>
            <a:lstStyle/>
            <a:p>
              <a:r>
                <a:rPr lang="en-US" sz="12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A NIOSH-funded partnership with Oregon Health Authority to conduct statewide occupational health surveillance research and fatality investigations. </a:t>
              </a:r>
            </a:p>
          </p:txBody>
        </p:sp>
      </p:grpSp>
      <p:grpSp>
        <p:nvGrpSpPr>
          <p:cNvPr id="19" name="Группа 61">
            <a:extLst>
              <a:ext uri="{FF2B5EF4-FFF2-40B4-BE49-F238E27FC236}">
                <a16:creationId xmlns:a16="http://schemas.microsoft.com/office/drawing/2014/main" id="{77CB12B3-11E5-AAA0-184A-DCF6C3630BEE}"/>
              </a:ext>
            </a:extLst>
          </p:cNvPr>
          <p:cNvGrpSpPr/>
          <p:nvPr/>
        </p:nvGrpSpPr>
        <p:grpSpPr>
          <a:xfrm>
            <a:off x="6672615" y="4011767"/>
            <a:ext cx="5437985" cy="1076078"/>
            <a:chOff x="15971827" y="1981200"/>
            <a:chExt cx="10875970" cy="2152156"/>
          </a:xfrm>
        </p:grpSpPr>
        <p:sp>
          <p:nvSpPr>
            <p:cNvPr id="20" name="TextBox 19">
              <a:extLst>
                <a:ext uri="{FF2B5EF4-FFF2-40B4-BE49-F238E27FC236}">
                  <a16:creationId xmlns:a16="http://schemas.microsoft.com/office/drawing/2014/main" id="{440AABFF-09C9-DAF5-20D8-D11344457AA4}"/>
                </a:ext>
              </a:extLst>
            </p:cNvPr>
            <p:cNvSpPr txBox="1"/>
            <p:nvPr/>
          </p:nvSpPr>
          <p:spPr>
            <a:xfrm>
              <a:off x="15998825" y="1981200"/>
              <a:ext cx="10848972" cy="570926"/>
            </a:xfrm>
            <a:prstGeom prst="rect">
              <a:avLst/>
            </a:prstGeom>
            <a:noFill/>
          </p:spPr>
          <p:txBody>
            <a:bodyPr wrap="square" rtlCol="0">
              <a:spAutoFit/>
            </a:bodyPr>
            <a:lstStyle/>
            <a:p>
              <a:pPr>
                <a:lnSpc>
                  <a:spcPct val="60000"/>
                </a:lnSpc>
              </a:pP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Oregon </a:t>
              </a:r>
              <a:r>
                <a:rPr lang="en-US" sz="2000" b="1" i="1" dirty="0">
                  <a:solidFill>
                    <a:srgbClr val="0057B7"/>
                  </a:solidFill>
                  <a:latin typeface="Lato" panose="020F0502020204030203" pitchFamily="34" charset="0"/>
                  <a:ea typeface="Lato" panose="020F0502020204030203" pitchFamily="34" charset="0"/>
                  <a:cs typeface="Lato" panose="020F0502020204030203" pitchFamily="34" charset="0"/>
                </a:rPr>
                <a:t>Total Worker Health </a:t>
              </a:r>
              <a:r>
                <a:rPr lang="en-US" sz="2000" b="1" dirty="0">
                  <a:solidFill>
                    <a:srgbClr val="0057B7"/>
                  </a:solidFill>
                  <a:latin typeface="Lato" panose="020F0502020204030203" pitchFamily="34" charset="0"/>
                  <a:ea typeface="Lato" panose="020F0502020204030203" pitchFamily="34" charset="0"/>
                  <a:cs typeface="Lato" panose="020F0502020204030203" pitchFamily="34" charset="0"/>
                </a:rPr>
                <a:t>Alliance</a:t>
              </a:r>
              <a:endParaRPr lang="ru-RU" sz="2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21" name="TextBox 20">
              <a:extLst>
                <a:ext uri="{FF2B5EF4-FFF2-40B4-BE49-F238E27FC236}">
                  <a16:creationId xmlns:a16="http://schemas.microsoft.com/office/drawing/2014/main" id="{9791C8CB-39B1-7BD4-13A0-E0E68BA29FA1}"/>
                </a:ext>
              </a:extLst>
            </p:cNvPr>
            <p:cNvSpPr txBox="1"/>
            <p:nvPr/>
          </p:nvSpPr>
          <p:spPr>
            <a:xfrm>
              <a:off x="15971827" y="2471362"/>
              <a:ext cx="10317158" cy="1661994"/>
            </a:xfrm>
            <a:prstGeom prst="rect">
              <a:avLst/>
            </a:prstGeom>
            <a:noFill/>
          </p:spPr>
          <p:txBody>
            <a:bodyPr wrap="square" rtlCol="0">
              <a:spAutoFit/>
            </a:bodyPr>
            <a:lstStyle/>
            <a:p>
              <a:r>
                <a:rPr lang="en-US" sz="12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Formed in 2017, the Oregon </a:t>
              </a:r>
              <a:r>
                <a:rPr lang="en-US" sz="1200" i="1" dirty="0">
                  <a:solidFill>
                    <a:srgbClr val="0057B7"/>
                  </a:solidFill>
                  <a:latin typeface="Noto Serif" panose="02020600060500020200" pitchFamily="18" charset="0"/>
                  <a:ea typeface="Noto Serif" panose="02020600060500020200" pitchFamily="18" charset="0"/>
                  <a:cs typeface="Noto Serif" panose="02020600060500020200" pitchFamily="18" charset="0"/>
                </a:rPr>
                <a:t>Total Worker Health </a:t>
              </a:r>
              <a:r>
                <a:rPr lang="en-US" sz="12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Alliance is a state-wide partnership between the Institute, Oregon OSHA, and SAIF Corporation to bring excellence in the application of </a:t>
              </a:r>
              <a:r>
                <a:rPr lang="en-US" sz="1200" i="1" dirty="0">
                  <a:solidFill>
                    <a:srgbClr val="0057B7"/>
                  </a:solidFill>
                  <a:latin typeface="Noto Serif" panose="02020600060500020200" pitchFamily="18" charset="0"/>
                  <a:ea typeface="Noto Serif" panose="02020600060500020200" pitchFamily="18" charset="0"/>
                  <a:cs typeface="Noto Serif" panose="02020600060500020200" pitchFamily="18" charset="0"/>
                </a:rPr>
                <a:t>Total Worker Health</a:t>
              </a:r>
              <a:r>
                <a:rPr lang="en-US" sz="1200" dirty="0">
                  <a:solidFill>
                    <a:srgbClr val="0057B7"/>
                  </a:solidFill>
                  <a:latin typeface="Noto Serif" panose="02020600060500020200" pitchFamily="18" charset="0"/>
                  <a:ea typeface="Noto Serif" panose="02020600060500020200" pitchFamily="18" charset="0"/>
                  <a:cs typeface="Noto Serif" panose="02020600060500020200" pitchFamily="18" charset="0"/>
                </a:rPr>
                <a:t> to organizations throughout Oregon.</a:t>
              </a:r>
            </a:p>
          </p:txBody>
        </p:sp>
      </p:grpSp>
      <p:sp>
        <p:nvSpPr>
          <p:cNvPr id="22" name="Прямоугольник 9">
            <a:extLst>
              <a:ext uri="{FF2B5EF4-FFF2-40B4-BE49-F238E27FC236}">
                <a16:creationId xmlns:a16="http://schemas.microsoft.com/office/drawing/2014/main" id="{1C9673BE-4E5C-FE5B-DB80-DFF55AF19E42}"/>
              </a:ext>
            </a:extLst>
          </p:cNvPr>
          <p:cNvSpPr/>
          <p:nvPr/>
        </p:nvSpPr>
        <p:spPr>
          <a:xfrm>
            <a:off x="-594845" y="-410987"/>
            <a:ext cx="13210178" cy="2170981"/>
          </a:xfrm>
          <a:prstGeom prst="rect">
            <a:avLst/>
          </a:prstGeom>
          <a:noFill/>
          <a:ln w="190500">
            <a:solidFill>
              <a:srgbClr val="005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Прямоугольник 7">
            <a:extLst>
              <a:ext uri="{FF2B5EF4-FFF2-40B4-BE49-F238E27FC236}">
                <a16:creationId xmlns:a16="http://schemas.microsoft.com/office/drawing/2014/main" id="{66EC8B96-3B9C-0CC6-E3CD-C464E7BBFE72}"/>
              </a:ext>
            </a:extLst>
          </p:cNvPr>
          <p:cNvSpPr/>
          <p:nvPr/>
        </p:nvSpPr>
        <p:spPr>
          <a:xfrm>
            <a:off x="400565" y="1644798"/>
            <a:ext cx="2063273" cy="22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 name="Picture 1">
            <a:extLst>
              <a:ext uri="{FF2B5EF4-FFF2-40B4-BE49-F238E27FC236}">
                <a16:creationId xmlns:a16="http://schemas.microsoft.com/office/drawing/2014/main" id="{860EEBFD-E26B-D655-8EDC-B38BE0618A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518" y="2316769"/>
            <a:ext cx="4488829" cy="4145090"/>
          </a:xfrm>
          <a:prstGeom prst="rect">
            <a:avLst/>
          </a:prstGeom>
          <a:ln w="38100">
            <a:solidFill>
              <a:srgbClr val="008F00"/>
            </a:solidFill>
          </a:ln>
        </p:spPr>
      </p:pic>
      <p:sp>
        <p:nvSpPr>
          <p:cNvPr id="23" name="Прямоугольник 7">
            <a:extLst>
              <a:ext uri="{FF2B5EF4-FFF2-40B4-BE49-F238E27FC236}">
                <a16:creationId xmlns:a16="http://schemas.microsoft.com/office/drawing/2014/main" id="{98930473-F1B8-A827-A9E1-79147F2F4289}"/>
              </a:ext>
            </a:extLst>
          </p:cNvPr>
          <p:cNvSpPr/>
          <p:nvPr/>
        </p:nvSpPr>
        <p:spPr>
          <a:xfrm>
            <a:off x="400565" y="2203546"/>
            <a:ext cx="4631537" cy="13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Прямоугольник 7">
            <a:extLst>
              <a:ext uri="{FF2B5EF4-FFF2-40B4-BE49-F238E27FC236}">
                <a16:creationId xmlns:a16="http://schemas.microsoft.com/office/drawing/2014/main" id="{00103176-D837-7B3B-ED07-DC5AECE79257}"/>
              </a:ext>
            </a:extLst>
          </p:cNvPr>
          <p:cNvSpPr/>
          <p:nvPr/>
        </p:nvSpPr>
        <p:spPr>
          <a:xfrm>
            <a:off x="457917" y="2290665"/>
            <a:ext cx="67723" cy="4332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Прямоугольник 7">
            <a:extLst>
              <a:ext uri="{FF2B5EF4-FFF2-40B4-BE49-F238E27FC236}">
                <a16:creationId xmlns:a16="http://schemas.microsoft.com/office/drawing/2014/main" id="{5BBCC8CF-48DB-AC72-2F3C-E187A916CD9C}"/>
              </a:ext>
            </a:extLst>
          </p:cNvPr>
          <p:cNvSpPr/>
          <p:nvPr/>
        </p:nvSpPr>
        <p:spPr>
          <a:xfrm>
            <a:off x="432163" y="6420807"/>
            <a:ext cx="4631537" cy="13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Прямоугольник 7">
            <a:extLst>
              <a:ext uri="{FF2B5EF4-FFF2-40B4-BE49-F238E27FC236}">
                <a16:creationId xmlns:a16="http://schemas.microsoft.com/office/drawing/2014/main" id="{1F800406-893E-E6FE-BE53-0C50C265AC71}"/>
              </a:ext>
            </a:extLst>
          </p:cNvPr>
          <p:cNvSpPr/>
          <p:nvPr/>
        </p:nvSpPr>
        <p:spPr>
          <a:xfrm>
            <a:off x="4967807" y="2290664"/>
            <a:ext cx="223380" cy="4332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59650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F56B97A-40B1-65A4-BB5E-B0D9E4490B3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DC7A1343-8FBA-A357-864E-8CADC51F6CBD}"/>
              </a:ext>
            </a:extLst>
          </p:cNvPr>
          <p:cNvSpPr/>
          <p:nvPr/>
        </p:nvSpPr>
        <p:spPr>
          <a:xfrm>
            <a:off x="-269822" y="317503"/>
            <a:ext cx="7503413" cy="3301999"/>
          </a:xfrm>
          <a:prstGeom prst="rect">
            <a:avLst/>
          </a:prstGeom>
          <a:solidFill>
            <a:srgbClr val="0057B7">
              <a:alpha val="69804"/>
            </a:srgb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9AD286C3-063A-85A9-DD64-CD96B300924D}"/>
              </a:ext>
            </a:extLst>
          </p:cNvPr>
          <p:cNvSpPr txBox="1"/>
          <p:nvPr/>
        </p:nvSpPr>
        <p:spPr>
          <a:xfrm>
            <a:off x="406765" y="1107175"/>
            <a:ext cx="7055427" cy="923330"/>
          </a:xfrm>
          <a:prstGeom prst="rect">
            <a:avLst/>
          </a:prstGeom>
          <a:noFill/>
        </p:spPr>
        <p:txBody>
          <a:bodyPr wrap="square">
            <a:spAutoFit/>
          </a:bodyPr>
          <a:lstStyle/>
          <a:p>
            <a:r>
              <a:rPr lang="en-ID" sz="5400" b="1" dirty="0">
                <a:solidFill>
                  <a:schemeClr val="bg1"/>
                </a:solidFill>
                <a:latin typeface="Lato" panose="020F0502020204030203" pitchFamily="34" charset="0"/>
                <a:ea typeface="Lato" panose="020F0502020204030203" pitchFamily="34" charset="0"/>
                <a:cs typeface="Lato" panose="020F0502020204030203" pitchFamily="34" charset="0"/>
              </a:rPr>
              <a:t>Research-to-Practice</a:t>
            </a:r>
          </a:p>
        </p:txBody>
      </p:sp>
      <p:sp>
        <p:nvSpPr>
          <p:cNvPr id="7" name="TextBox 6">
            <a:extLst>
              <a:ext uri="{FF2B5EF4-FFF2-40B4-BE49-F238E27FC236}">
                <a16:creationId xmlns:a16="http://schemas.microsoft.com/office/drawing/2014/main" id="{6745F2C5-D27E-92C4-F927-A5701658EDE3}"/>
              </a:ext>
            </a:extLst>
          </p:cNvPr>
          <p:cNvSpPr txBox="1"/>
          <p:nvPr/>
        </p:nvSpPr>
        <p:spPr>
          <a:xfrm>
            <a:off x="406762" y="2290001"/>
            <a:ext cx="5034813" cy="461665"/>
          </a:xfrm>
          <a:prstGeom prst="rect">
            <a:avLst/>
          </a:prstGeom>
          <a:noFill/>
        </p:spPr>
        <p:txBody>
          <a:bodyPr wrap="square">
            <a:spAutoFit/>
          </a:bodyPr>
          <a:lstStyle/>
          <a:p>
            <a:r>
              <a:rPr lang="en-ID" sz="2400" b="1" dirty="0">
                <a:solidFill>
                  <a:schemeClr val="bg1"/>
                </a:solidFill>
                <a:latin typeface="Lato" panose="020F0502020204030203" pitchFamily="34" charset="0"/>
                <a:ea typeface="Lato" panose="020F0502020204030203" pitchFamily="34" charset="0"/>
                <a:cs typeface="Lato" panose="020F0502020204030203" pitchFamily="34" charset="0"/>
              </a:rPr>
              <a:t>APPLIED RESEARCH IMPACT</a:t>
            </a:r>
          </a:p>
        </p:txBody>
      </p:sp>
      <p:pic>
        <p:nvPicPr>
          <p:cNvPr id="11" name="Picture 10">
            <a:extLst>
              <a:ext uri="{FF2B5EF4-FFF2-40B4-BE49-F238E27FC236}">
                <a16:creationId xmlns:a16="http://schemas.microsoft.com/office/drawing/2014/main" id="{EA461793-1CDF-A855-F98F-DB36302836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8108" y="5505879"/>
            <a:ext cx="1090863" cy="1090863"/>
          </a:xfrm>
          <a:prstGeom prst="rect">
            <a:avLst/>
          </a:prstGeom>
        </p:spPr>
      </p:pic>
    </p:spTree>
    <p:extLst>
      <p:ext uri="{BB962C8B-B14F-4D97-AF65-F5344CB8AC3E}">
        <p14:creationId xmlns:p14="http://schemas.microsoft.com/office/powerpoint/2010/main" val="131040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3336A-CDF6-F749-372F-871C1932C76C}"/>
              </a:ext>
            </a:extLst>
          </p:cNvPr>
          <p:cNvSpPr/>
          <p:nvPr/>
        </p:nvSpPr>
        <p:spPr>
          <a:xfrm>
            <a:off x="2424700" y="302488"/>
            <a:ext cx="6514060" cy="2348245"/>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B8CC6E87-2B19-89D5-5F1F-E6AC1E96E5F2}"/>
              </a:ext>
            </a:extLst>
          </p:cNvPr>
          <p:cNvSpPr txBox="1"/>
          <p:nvPr/>
        </p:nvSpPr>
        <p:spPr>
          <a:xfrm>
            <a:off x="2424701" y="429266"/>
            <a:ext cx="6056429" cy="1077218"/>
          </a:xfrm>
          <a:prstGeom prst="rect">
            <a:avLst/>
          </a:prstGeom>
          <a:noFill/>
        </p:spPr>
        <p:txBody>
          <a:bodyPr wrap="square">
            <a:spAutoFit/>
          </a:bodyPr>
          <a:lstStyle/>
          <a:p>
            <a:pPr algn="r"/>
            <a:r>
              <a:rPr lang="id-ID" sz="3200" b="1" dirty="0" err="1">
                <a:solidFill>
                  <a:schemeClr val="bg1"/>
                </a:solidFill>
                <a:latin typeface="Lato" panose="020F0502020204030203" pitchFamily="34" charset="0"/>
                <a:ea typeface="Lato" panose="020F0502020204030203" pitchFamily="34" charset="0"/>
                <a:cs typeface="Lato" panose="020F0502020204030203" pitchFamily="34" charset="0"/>
              </a:rPr>
              <a:t>Workplace</a:t>
            </a:r>
            <a:r>
              <a:rPr lang="id-ID" sz="3200" b="1" dirty="0">
                <a:solidFill>
                  <a:schemeClr val="bg1"/>
                </a:solidFill>
                <a:latin typeface="Lato" panose="020F0502020204030203" pitchFamily="34" charset="0"/>
                <a:ea typeface="Lato" panose="020F0502020204030203" pitchFamily="34" charset="0"/>
                <a:cs typeface="Lato" panose="020F0502020204030203" pitchFamily="34" charset="0"/>
              </a:rPr>
              <a:t> Mental </a:t>
            </a:r>
            <a:r>
              <a:rPr lang="id-ID" sz="3200" b="1" dirty="0" err="1">
                <a:solidFill>
                  <a:schemeClr val="bg1"/>
                </a:solidFill>
                <a:latin typeface="Lato" panose="020F0502020204030203" pitchFamily="34" charset="0"/>
                <a:ea typeface="Lato" panose="020F0502020204030203" pitchFamily="34" charset="0"/>
                <a:cs typeface="Lato" panose="020F0502020204030203" pitchFamily="34" charset="0"/>
              </a:rPr>
              <a:t>Health</a:t>
            </a:r>
            <a:r>
              <a:rPr lang="id-ID" sz="32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id-ID" sz="3200" b="1" dirty="0" err="1">
                <a:solidFill>
                  <a:schemeClr val="bg1"/>
                </a:solidFill>
                <a:latin typeface="Lato" panose="020F0502020204030203" pitchFamily="34" charset="0"/>
                <a:ea typeface="Lato" panose="020F0502020204030203" pitchFamily="34" charset="0"/>
                <a:cs typeface="Lato" panose="020F0502020204030203" pitchFamily="34" charset="0"/>
              </a:rPr>
              <a:t>Training</a:t>
            </a:r>
            <a:r>
              <a:rPr lang="id-ID" sz="3200" b="1" dirty="0">
                <a:solidFill>
                  <a:schemeClr val="bg1"/>
                </a:solidFill>
                <a:latin typeface="Lato" panose="020F0502020204030203" pitchFamily="34" charset="0"/>
                <a:ea typeface="Lato" panose="020F0502020204030203" pitchFamily="34" charset="0"/>
                <a:cs typeface="Lato" panose="020F0502020204030203" pitchFamily="34" charset="0"/>
              </a:rPr>
              <a:t> For </a:t>
            </a:r>
            <a:r>
              <a:rPr lang="id-ID" sz="3200" b="1" dirty="0" err="1">
                <a:solidFill>
                  <a:schemeClr val="bg1"/>
                </a:solidFill>
                <a:latin typeface="Lato" panose="020F0502020204030203" pitchFamily="34" charset="0"/>
                <a:ea typeface="Lato" panose="020F0502020204030203" pitchFamily="34" charset="0"/>
                <a:cs typeface="Lato" panose="020F0502020204030203" pitchFamily="34" charset="0"/>
              </a:rPr>
              <a:t>Managers</a:t>
            </a:r>
            <a:endParaRPr lang="en-ID" sz="32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FEB42263-E6D1-D8E3-12E3-25B9C67CDB31}"/>
              </a:ext>
            </a:extLst>
          </p:cNvPr>
          <p:cNvSpPr txBox="1"/>
          <p:nvPr/>
        </p:nvSpPr>
        <p:spPr>
          <a:xfrm>
            <a:off x="4223903" y="1564313"/>
            <a:ext cx="4565953" cy="782394"/>
          </a:xfrm>
          <a:prstGeom prst="rect">
            <a:avLst/>
          </a:prstGeom>
          <a:noFill/>
        </p:spPr>
        <p:txBody>
          <a:bodyPr wrap="square">
            <a:spAutoFit/>
          </a:bodyPr>
          <a:lstStyle/>
          <a:p>
            <a:pPr algn="r">
              <a:lnSpc>
                <a:spcPct val="150000"/>
              </a:lnSpc>
            </a:pPr>
            <a:r>
              <a:rPr lang="en-US" sz="1600" dirty="0">
                <a:solidFill>
                  <a:schemeClr val="bg1"/>
                </a:solidFill>
                <a:latin typeface="Lato" panose="020F0502020204030203" pitchFamily="34" charset="77"/>
                <a:ea typeface="Noto Serif" panose="02020600060500020200" pitchFamily="18" charset="0"/>
                <a:cs typeface="Noto Serif" panose="02020600060500020200" pitchFamily="18" charset="0"/>
              </a:rPr>
              <a:t>Addressing the widespread increase in work-related stress and poor employee mental health</a:t>
            </a:r>
            <a:r>
              <a:rPr lang="en-US" sz="1600" i="0" dirty="0">
                <a:solidFill>
                  <a:schemeClr val="bg1"/>
                </a:solidFill>
                <a:effectLst/>
                <a:latin typeface="Lato" panose="020F0502020204030203" pitchFamily="34" charset="77"/>
                <a:ea typeface="Noto Serif" panose="02020600060500020200" pitchFamily="18" charset="0"/>
                <a:cs typeface="Noto Serif" panose="02020600060500020200" pitchFamily="18" charset="0"/>
              </a:rPr>
              <a:t> </a:t>
            </a:r>
            <a:endParaRPr lang="en-ID" sz="1600" dirty="0">
              <a:solidFill>
                <a:schemeClr val="bg1"/>
              </a:solidFill>
              <a:latin typeface="Lato" panose="020F0502020204030203" pitchFamily="34" charset="77"/>
              <a:ea typeface="Noto Serif" panose="02020600060500020200" pitchFamily="18" charset="0"/>
              <a:cs typeface="Noto Serif" panose="02020600060500020200" pitchFamily="18" charset="0"/>
            </a:endParaRPr>
          </a:p>
        </p:txBody>
      </p:sp>
      <p:sp>
        <p:nvSpPr>
          <p:cNvPr id="7" name="Rectangle 6">
            <a:extLst>
              <a:ext uri="{FF2B5EF4-FFF2-40B4-BE49-F238E27FC236}">
                <a16:creationId xmlns:a16="http://schemas.microsoft.com/office/drawing/2014/main" id="{3C25DAC9-C50D-EA95-2508-DFEA40DED958}"/>
              </a:ext>
            </a:extLst>
          </p:cNvPr>
          <p:cNvSpPr/>
          <p:nvPr/>
        </p:nvSpPr>
        <p:spPr>
          <a:xfrm>
            <a:off x="9144000" y="302488"/>
            <a:ext cx="3048000" cy="4218239"/>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solidFill>
                <a:schemeClr val="bg1"/>
              </a:solidFill>
            </a:endParaRPr>
          </a:p>
          <a:p>
            <a:pPr algn="ctr"/>
            <a:endParaRPr lang="en-ID" dirty="0"/>
          </a:p>
        </p:txBody>
      </p:sp>
      <p:sp>
        <p:nvSpPr>
          <p:cNvPr id="8" name="TextBox 7">
            <a:extLst>
              <a:ext uri="{FF2B5EF4-FFF2-40B4-BE49-F238E27FC236}">
                <a16:creationId xmlns:a16="http://schemas.microsoft.com/office/drawing/2014/main" id="{64061B04-97D3-7873-184D-C52D7662BD2F}"/>
              </a:ext>
            </a:extLst>
          </p:cNvPr>
          <p:cNvSpPr txBox="1"/>
          <p:nvPr/>
        </p:nvSpPr>
        <p:spPr>
          <a:xfrm>
            <a:off x="9540814" y="1010027"/>
            <a:ext cx="2385294" cy="3281411"/>
          </a:xfrm>
          <a:prstGeom prst="rect">
            <a:avLst/>
          </a:prstGeom>
          <a:solidFill>
            <a:srgbClr val="0057B7"/>
          </a:solidFill>
        </p:spPr>
        <p:txBody>
          <a:bodyPr wrap="square">
            <a:spAutoFit/>
          </a:bodyPr>
          <a:lstStyle/>
          <a:p>
            <a:pPr marL="171450" indent="-171450">
              <a:lnSpc>
                <a:spcPct val="150000"/>
              </a:lnSpc>
              <a:buFont typeface="Arial" panose="020B0604020202020204" pitchFamily="34" charset="0"/>
              <a:buChar char="•"/>
            </a:pPr>
            <a:r>
              <a:rPr lang="en-ID" sz="1400" dirty="0">
                <a:solidFill>
                  <a:schemeClr val="bg1"/>
                </a:solidFill>
                <a:latin typeface="Lato" panose="020F0502020204030203" pitchFamily="34" charset="77"/>
                <a:ea typeface="Noto Serif" panose="02020600060500020200" pitchFamily="18" charset="0"/>
                <a:cs typeface="Noto Serif" panose="02020600060500020200" pitchFamily="18" charset="0"/>
              </a:rPr>
              <a:t>2,000 training seats licensed by federal and state agencies, universities and private organizations</a:t>
            </a:r>
          </a:p>
          <a:p>
            <a:pPr marL="171450" indent="-171450">
              <a:lnSpc>
                <a:spcPct val="150000"/>
              </a:lnSpc>
              <a:buFont typeface="Arial" panose="020B0604020202020204" pitchFamily="34" charset="0"/>
              <a:buChar char="•"/>
            </a:pPr>
            <a:r>
              <a:rPr lang="en-ID" sz="1400" dirty="0">
                <a:solidFill>
                  <a:schemeClr val="bg1"/>
                </a:solidFill>
                <a:latin typeface="Lato" panose="020F0502020204030203" pitchFamily="34" charset="77"/>
                <a:ea typeface="Noto Serif" panose="02020600060500020200" pitchFamily="18" charset="0"/>
                <a:cs typeface="Noto Serif" panose="02020600060500020200" pitchFamily="18" charset="0"/>
              </a:rPr>
              <a:t>Training adopted by nine Oregon state agencies</a:t>
            </a:r>
          </a:p>
          <a:p>
            <a:pPr marL="171450" indent="-171450">
              <a:lnSpc>
                <a:spcPct val="150000"/>
              </a:lnSpc>
              <a:buFont typeface="Arial" panose="020B0604020202020204" pitchFamily="34" charset="0"/>
              <a:buChar char="•"/>
            </a:pPr>
            <a:r>
              <a:rPr lang="en-ID" sz="1400" dirty="0">
                <a:solidFill>
                  <a:schemeClr val="bg1"/>
                </a:solidFill>
                <a:latin typeface="Lato" panose="020F0502020204030203" pitchFamily="34" charset="77"/>
                <a:ea typeface="Noto Serif" panose="02020600060500020200" pitchFamily="18" charset="0"/>
                <a:cs typeface="Noto Serif" panose="02020600060500020200" pitchFamily="18" charset="0"/>
              </a:rPr>
              <a:t>Training available to 45,000 State of Oregon employees on </a:t>
            </a:r>
            <a:r>
              <a:rPr lang="en-ID" sz="1400" i="1" dirty="0">
                <a:solidFill>
                  <a:schemeClr val="bg1"/>
                </a:solidFill>
                <a:latin typeface="Lato" panose="020F0502020204030203" pitchFamily="34" charset="77"/>
                <a:ea typeface="Noto Serif" panose="02020600060500020200" pitchFamily="18" charset="0"/>
                <a:cs typeface="Noto Serif" panose="02020600060500020200" pitchFamily="18" charset="0"/>
              </a:rPr>
              <a:t>Workday</a:t>
            </a:r>
          </a:p>
        </p:txBody>
      </p:sp>
      <p:sp>
        <p:nvSpPr>
          <p:cNvPr id="9" name="TextBox 8">
            <a:extLst>
              <a:ext uri="{FF2B5EF4-FFF2-40B4-BE49-F238E27FC236}">
                <a16:creationId xmlns:a16="http://schemas.microsoft.com/office/drawing/2014/main" id="{21A3B659-F168-C008-4F9D-468DBE02E6C6}"/>
              </a:ext>
            </a:extLst>
          </p:cNvPr>
          <p:cNvSpPr txBox="1"/>
          <p:nvPr/>
        </p:nvSpPr>
        <p:spPr>
          <a:xfrm>
            <a:off x="3663425" y="3230681"/>
            <a:ext cx="5301373" cy="2133726"/>
          </a:xfrm>
          <a:prstGeom prst="rect">
            <a:avLst/>
          </a:prstGeom>
          <a:noFill/>
        </p:spPr>
        <p:txBody>
          <a:bodyPr wrap="square">
            <a:spAutoFit/>
          </a:bodyPr>
          <a:lstStyle/>
          <a:p>
            <a:pPr algn="l" rtl="0" fontAlgn="base">
              <a:lnSpc>
                <a:spcPct val="150000"/>
              </a:lnSpc>
            </a:pPr>
            <a:r>
              <a:rPr lang="en-US" sz="1400" b="0" i="0" u="none" strike="noStrike" dirty="0">
                <a:solidFill>
                  <a:srgbClr val="000000"/>
                </a:solidFill>
                <a:effectLst/>
                <a:latin typeface="Lato" panose="020F0502020204030203" pitchFamily="34" charset="77"/>
                <a:ea typeface="Noto Serif" panose="02020600060500020200" pitchFamily="18" charset="0"/>
                <a:cs typeface="Noto Serif" panose="02020600060500020200" pitchFamily="18" charset="0"/>
              </a:rPr>
              <a:t>Workplace Mental Health Training for Managers is an evidence-based, online program that  teaches managers and supervisors to: </a:t>
            </a:r>
          </a:p>
          <a:p>
            <a:pPr algn="l" rtl="0" fontAlgn="base">
              <a:lnSpc>
                <a:spcPct val="150000"/>
              </a:lnSpc>
            </a:pPr>
            <a:endParaRPr lang="en-US" sz="600" u="none" strike="noStrike" dirty="0">
              <a:solidFill>
                <a:srgbClr val="000000"/>
              </a:solidFill>
              <a:latin typeface="Lato" panose="020F0502020204030203" pitchFamily="34" charset="77"/>
              <a:ea typeface="Noto Serif" panose="02020600060500020200" pitchFamily="18" charset="0"/>
              <a:cs typeface="Noto Serif" panose="02020600060500020200" pitchFamily="18" charset="0"/>
            </a:endParaRPr>
          </a:p>
          <a:p>
            <a:pPr marL="171450" indent="-171450" fontAlgn="base">
              <a:lnSpc>
                <a:spcPct val="150000"/>
              </a:lnSpc>
              <a:buFont typeface="Arial" panose="020B0604020202020204" pitchFamily="34" charset="0"/>
              <a:buChar char="•"/>
            </a:pPr>
            <a:r>
              <a:rPr lang="en-US" sz="1400" b="0" i="0" u="none" strike="noStrike" dirty="0">
                <a:solidFill>
                  <a:srgbClr val="000000"/>
                </a:solidFill>
                <a:effectLst/>
                <a:latin typeface="Lato" panose="020F0502020204030203" pitchFamily="34" charset="77"/>
                <a:ea typeface="Noto Serif" panose="02020600060500020200" pitchFamily="18" charset="0"/>
                <a:cs typeface="Noto Serif" panose="02020600060500020200" pitchFamily="18" charset="0"/>
              </a:rPr>
              <a:t>Promote positive employee mental health</a:t>
            </a:r>
          </a:p>
          <a:p>
            <a:pPr marL="171450" indent="-171450" fontAlgn="base">
              <a:lnSpc>
                <a:spcPct val="150000"/>
              </a:lnSpc>
              <a:buFont typeface="Arial" panose="020B0604020202020204" pitchFamily="34" charset="0"/>
              <a:buChar char="•"/>
            </a:pPr>
            <a:r>
              <a:rPr lang="en-US" sz="1400" b="0" i="0" u="none" strike="noStrike" dirty="0">
                <a:solidFill>
                  <a:srgbClr val="000000"/>
                </a:solidFill>
                <a:effectLst/>
                <a:latin typeface="Lato" panose="020F0502020204030203" pitchFamily="34" charset="77"/>
                <a:ea typeface="Noto Serif" panose="02020600060500020200" pitchFamily="18" charset="0"/>
                <a:cs typeface="Noto Serif" panose="02020600060500020200" pitchFamily="18" charset="0"/>
              </a:rPr>
              <a:t>Respond appropriately to employee warning signs </a:t>
            </a:r>
          </a:p>
          <a:p>
            <a:pPr marL="171450" indent="-171450" fontAlgn="base">
              <a:lnSpc>
                <a:spcPct val="150000"/>
              </a:lnSpc>
              <a:buFont typeface="Arial" panose="020B0604020202020204" pitchFamily="34" charset="0"/>
              <a:buChar char="•"/>
            </a:pPr>
            <a:r>
              <a:rPr lang="en-US" sz="1400" dirty="0">
                <a:solidFill>
                  <a:srgbClr val="000000"/>
                </a:solidFill>
                <a:latin typeface="Lato" panose="020F0502020204030203" pitchFamily="34" charset="77"/>
                <a:ea typeface="Noto Serif" panose="02020600060500020200" pitchFamily="18" charset="0"/>
                <a:cs typeface="Noto Serif" panose="02020600060500020200" pitchFamily="18" charset="0"/>
              </a:rPr>
              <a:t>Reduce employee loneliness and anger through practical strategies</a:t>
            </a:r>
            <a:endParaRPr lang="en-US" sz="1200" u="none" strike="noStrike" dirty="0">
              <a:solidFill>
                <a:srgbClr val="000000"/>
              </a:solidFill>
              <a:latin typeface="Noto Serif" panose="02020600060500020200" pitchFamily="18" charset="0"/>
              <a:ea typeface="Noto Serif" panose="02020600060500020200" pitchFamily="18" charset="0"/>
              <a:cs typeface="Noto Serif" panose="02020600060500020200" pitchFamily="18" charset="0"/>
            </a:endParaRPr>
          </a:p>
        </p:txBody>
      </p:sp>
      <p:sp>
        <p:nvSpPr>
          <p:cNvPr id="10" name="TextBox 9">
            <a:extLst>
              <a:ext uri="{FF2B5EF4-FFF2-40B4-BE49-F238E27FC236}">
                <a16:creationId xmlns:a16="http://schemas.microsoft.com/office/drawing/2014/main" id="{38AF83A7-93FC-D583-76AE-6D6CA91A3B7B}"/>
              </a:ext>
            </a:extLst>
          </p:cNvPr>
          <p:cNvSpPr txBox="1"/>
          <p:nvPr/>
        </p:nvSpPr>
        <p:spPr>
          <a:xfrm>
            <a:off x="3618579" y="2892127"/>
            <a:ext cx="4126302" cy="338554"/>
          </a:xfrm>
          <a:prstGeom prst="rect">
            <a:avLst/>
          </a:prstGeom>
          <a:noFill/>
        </p:spPr>
        <p:txBody>
          <a:bodyPr wrap="square">
            <a:spAutoFit/>
          </a:bodyPr>
          <a:lstStyle/>
          <a:p>
            <a:r>
              <a:rPr lang="id-ID" sz="1600" b="1" dirty="0">
                <a:solidFill>
                  <a:schemeClr val="accent2"/>
                </a:solidFill>
                <a:latin typeface="Lato" panose="020F0502020204030203" pitchFamily="34" charset="0"/>
                <a:ea typeface="Lato" panose="020F0502020204030203" pitchFamily="34" charset="0"/>
                <a:cs typeface="Lato" panose="020F0502020204030203" pitchFamily="34" charset="0"/>
              </a:rPr>
              <a:t>TRAINING PURPOSE</a:t>
            </a:r>
            <a:endParaRPr lang="en-ID" sz="16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Placeholder 9">
            <a:extLst>
              <a:ext uri="{FF2B5EF4-FFF2-40B4-BE49-F238E27FC236}">
                <a16:creationId xmlns:a16="http://schemas.microsoft.com/office/drawing/2014/main" id="{2F4F4CB0-EC4B-C46E-6C1C-C34CA46B26A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125" y="1435100"/>
            <a:ext cx="3027508" cy="2003425"/>
          </a:xfrm>
          <a:prstGeom prst="rect">
            <a:avLst/>
          </a:prstGeom>
        </p:spPr>
      </p:pic>
      <p:sp>
        <p:nvSpPr>
          <p:cNvPr id="13" name="TextBox 12">
            <a:extLst>
              <a:ext uri="{FF2B5EF4-FFF2-40B4-BE49-F238E27FC236}">
                <a16:creationId xmlns:a16="http://schemas.microsoft.com/office/drawing/2014/main" id="{9D060AF9-8984-66F4-1A13-BDF8D0BA3CD8}"/>
              </a:ext>
            </a:extLst>
          </p:cNvPr>
          <p:cNvSpPr txBox="1"/>
          <p:nvPr/>
        </p:nvSpPr>
        <p:spPr>
          <a:xfrm>
            <a:off x="3618579" y="5520072"/>
            <a:ext cx="4126302" cy="338554"/>
          </a:xfrm>
          <a:prstGeom prst="rect">
            <a:avLst/>
          </a:prstGeom>
          <a:noFill/>
        </p:spPr>
        <p:txBody>
          <a:bodyPr wrap="square">
            <a:spAutoFit/>
          </a:bodyPr>
          <a:lstStyle/>
          <a:p>
            <a:r>
              <a:rPr lang="id-ID" sz="1600" b="1" dirty="0">
                <a:solidFill>
                  <a:schemeClr val="accent2"/>
                </a:solidFill>
                <a:latin typeface="Lato" panose="020F0502020204030203" pitchFamily="34" charset="0"/>
                <a:ea typeface="Lato" panose="020F0502020204030203" pitchFamily="34" charset="0"/>
                <a:cs typeface="Lato" panose="020F0502020204030203" pitchFamily="34" charset="0"/>
              </a:rPr>
              <a:t>INTENDED AUDIENCE</a:t>
            </a:r>
            <a:endParaRPr lang="en-ID" sz="1600" b="1" dirty="0">
              <a:solidFill>
                <a:schemeClr val="accent2"/>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955228EF-A00C-5992-33E7-A4271D3C8DBB}"/>
              </a:ext>
            </a:extLst>
          </p:cNvPr>
          <p:cNvSpPr txBox="1"/>
          <p:nvPr/>
        </p:nvSpPr>
        <p:spPr>
          <a:xfrm>
            <a:off x="3618579" y="5856963"/>
            <a:ext cx="5126431" cy="372923"/>
          </a:xfrm>
          <a:prstGeom prst="rect">
            <a:avLst/>
          </a:prstGeom>
          <a:noFill/>
        </p:spPr>
        <p:txBody>
          <a:bodyPr wrap="square">
            <a:spAutoFit/>
          </a:bodyPr>
          <a:lstStyle/>
          <a:p>
            <a:pPr algn="l" rtl="0" fontAlgn="base">
              <a:lnSpc>
                <a:spcPct val="150000"/>
              </a:lnSpc>
            </a:pPr>
            <a:r>
              <a:rPr lang="en-US" sz="1400" u="none" strike="noStrike" dirty="0">
                <a:solidFill>
                  <a:srgbClr val="000000"/>
                </a:solidFill>
                <a:latin typeface="Lato" panose="020F0502020204030203" pitchFamily="34" charset="77"/>
                <a:ea typeface="Noto Serif" panose="02020600060500020200" pitchFamily="18" charset="0"/>
                <a:cs typeface="Noto Serif" panose="02020600060500020200" pitchFamily="18" charset="0"/>
              </a:rPr>
              <a:t>Managers and supervi</a:t>
            </a:r>
            <a:r>
              <a:rPr lang="en-US" sz="1400" dirty="0">
                <a:solidFill>
                  <a:srgbClr val="000000"/>
                </a:solidFill>
                <a:latin typeface="Lato" panose="020F0502020204030203" pitchFamily="34" charset="77"/>
                <a:ea typeface="Noto Serif" panose="02020600060500020200" pitchFamily="18" charset="0"/>
                <a:cs typeface="Noto Serif" panose="02020600060500020200" pitchFamily="18" charset="0"/>
              </a:rPr>
              <a:t>sors in a variety of organizational settings</a:t>
            </a:r>
            <a:endParaRPr lang="en-US" sz="1400" u="none" strike="noStrike" dirty="0">
              <a:solidFill>
                <a:srgbClr val="000000"/>
              </a:solidFill>
              <a:latin typeface="Lato" panose="020F0502020204030203" pitchFamily="34" charset="77"/>
              <a:ea typeface="Noto Serif" panose="02020600060500020200" pitchFamily="18" charset="0"/>
              <a:cs typeface="Noto Serif" panose="02020600060500020200" pitchFamily="18" charset="0"/>
            </a:endParaRPr>
          </a:p>
        </p:txBody>
      </p:sp>
      <p:sp>
        <p:nvSpPr>
          <p:cNvPr id="15" name="TextBox 14">
            <a:extLst>
              <a:ext uri="{FF2B5EF4-FFF2-40B4-BE49-F238E27FC236}">
                <a16:creationId xmlns:a16="http://schemas.microsoft.com/office/drawing/2014/main" id="{EDD20B66-AAF0-D3F3-6012-0026520134D7}"/>
              </a:ext>
            </a:extLst>
          </p:cNvPr>
          <p:cNvSpPr txBox="1"/>
          <p:nvPr/>
        </p:nvSpPr>
        <p:spPr>
          <a:xfrm>
            <a:off x="9292904" y="640695"/>
            <a:ext cx="2293044" cy="369332"/>
          </a:xfrm>
          <a:prstGeom prst="rect">
            <a:avLst/>
          </a:prstGeom>
          <a:noFill/>
        </p:spPr>
        <p:txBody>
          <a:bodyPr wrap="square" rtlCol="0">
            <a:spAutoFit/>
          </a:bodyPr>
          <a:lstStyle/>
          <a:p>
            <a:pPr algn="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SUCCESS METRICS: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EECB0C7-2537-85CC-30AC-EC73ADF11CFA}"/>
                  </a:ext>
                </a:extLst>
              </p14:cNvPr>
              <p14:cNvContentPartPr/>
              <p14:nvPr/>
            </p14:nvContentPartPr>
            <p14:xfrm>
              <a:off x="4726738" y="3031812"/>
              <a:ext cx="360" cy="360"/>
            </p14:xfrm>
          </p:contentPart>
        </mc:Choice>
        <mc:Fallback xmlns="">
          <p:pic>
            <p:nvPicPr>
              <p:cNvPr id="2" name="Ink 1">
                <a:extLst>
                  <a:ext uri="{FF2B5EF4-FFF2-40B4-BE49-F238E27FC236}">
                    <a16:creationId xmlns:a16="http://schemas.microsoft.com/office/drawing/2014/main" id="{8EECB0C7-2537-85CC-30AC-EC73ADF11CFA}"/>
                  </a:ext>
                </a:extLst>
              </p:cNvPr>
              <p:cNvPicPr/>
              <p:nvPr/>
            </p:nvPicPr>
            <p:blipFill>
              <a:blip r:embed="rId5"/>
              <a:stretch>
                <a:fillRect/>
              </a:stretch>
            </p:blipFill>
            <p:spPr>
              <a:xfrm>
                <a:off x="4717738" y="3022812"/>
                <a:ext cx="18000" cy="18000"/>
              </a:xfrm>
              <a:prstGeom prst="rect">
                <a:avLst/>
              </a:prstGeom>
            </p:spPr>
          </p:pic>
        </mc:Fallback>
      </mc:AlternateContent>
      <p:pic>
        <p:nvPicPr>
          <p:cNvPr id="18" name="Picture 17" descr="Stressed man at workshop">
            <a:extLst>
              <a:ext uri="{FF2B5EF4-FFF2-40B4-BE49-F238E27FC236}">
                <a16:creationId xmlns:a16="http://schemas.microsoft.com/office/drawing/2014/main" id="{BC3C4BEF-CB7C-5BA4-6514-BCC578412F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126" y="3608532"/>
            <a:ext cx="3027508" cy="2081930"/>
          </a:xfrm>
          <a:prstGeom prst="rect">
            <a:avLst/>
          </a:prstGeom>
        </p:spPr>
      </p:pic>
      <p:pic>
        <p:nvPicPr>
          <p:cNvPr id="3" name="Picture 2">
            <a:hlinkClick r:id="rId7"/>
            <a:extLst>
              <a:ext uri="{FF2B5EF4-FFF2-40B4-BE49-F238E27FC236}">
                <a16:creationId xmlns:a16="http://schemas.microsoft.com/office/drawing/2014/main" id="{B3E48CE4-4C8E-0F29-117A-DF7872533C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32490" y="4520727"/>
            <a:ext cx="3253342" cy="2168895"/>
          </a:xfrm>
          <a:prstGeom prst="rect">
            <a:avLst/>
          </a:prstGeom>
        </p:spPr>
      </p:pic>
      <p:pic>
        <p:nvPicPr>
          <p:cNvPr id="17" name="Picture 16" descr="A close-up of a building&#10;&#10;Description automatically generated">
            <a:hlinkClick r:id="rId7"/>
            <a:extLst>
              <a:ext uri="{FF2B5EF4-FFF2-40B4-BE49-F238E27FC236}">
                <a16:creationId xmlns:a16="http://schemas.microsoft.com/office/drawing/2014/main" id="{99264889-F796-40C6-5E93-6F2EEDEDE4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52862" y="4825311"/>
            <a:ext cx="2274012" cy="1279536"/>
          </a:xfrm>
          <a:prstGeom prst="rect">
            <a:avLst/>
          </a:prstGeom>
        </p:spPr>
      </p:pic>
    </p:spTree>
    <p:extLst>
      <p:ext uri="{BB962C8B-B14F-4D97-AF65-F5344CB8AC3E}">
        <p14:creationId xmlns:p14="http://schemas.microsoft.com/office/powerpoint/2010/main" val="209990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E28AE-95D9-7B65-D1F4-67DEB59119D5}"/>
              </a:ext>
            </a:extLst>
          </p:cNvPr>
          <p:cNvSpPr/>
          <p:nvPr/>
        </p:nvSpPr>
        <p:spPr>
          <a:xfrm>
            <a:off x="569" y="2722179"/>
            <a:ext cx="5943033" cy="4135821"/>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EDFE7098-0319-1147-015E-8A5E298DC20C}"/>
              </a:ext>
            </a:extLst>
          </p:cNvPr>
          <p:cNvSpPr txBox="1"/>
          <p:nvPr/>
        </p:nvSpPr>
        <p:spPr>
          <a:xfrm>
            <a:off x="234238" y="433633"/>
            <a:ext cx="5690526" cy="707886"/>
          </a:xfrm>
          <a:prstGeom prst="rect">
            <a:avLst/>
          </a:prstGeom>
          <a:noFill/>
        </p:spPr>
        <p:txBody>
          <a:bodyPr wrap="square">
            <a:spAutoFit/>
          </a:bodyPr>
          <a:lstStyle/>
          <a:p>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COMPASS</a:t>
            </a:r>
            <a:endParaRPr lang="id-ID" sz="36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C1317327-813A-B8EB-965A-6E067A54AD93}"/>
              </a:ext>
            </a:extLst>
          </p:cNvPr>
          <p:cNvSpPr txBox="1"/>
          <p:nvPr/>
        </p:nvSpPr>
        <p:spPr>
          <a:xfrm>
            <a:off x="405474" y="3629582"/>
            <a:ext cx="5348054" cy="1665584"/>
          </a:xfrm>
          <a:prstGeom prst="rect">
            <a:avLst/>
          </a:prstGeom>
          <a:noFill/>
        </p:spPr>
        <p:txBody>
          <a:bodyPr wrap="square">
            <a:spAutoFit/>
          </a:bodyPr>
          <a:lstStyle/>
          <a:p>
            <a:pPr>
              <a:lnSpc>
                <a:spcPct val="150000"/>
              </a:lnSpc>
            </a:pPr>
            <a:r>
              <a:rPr lang="en-US" sz="1400" dirty="0">
                <a:solidFill>
                  <a:schemeClr val="bg1"/>
                </a:solidFill>
                <a:latin typeface="Lato" panose="020F0502020204030203" pitchFamily="34" charset="77"/>
                <a:ea typeface="Noto Serif" panose="02020600060500020200" pitchFamily="18" charset="0"/>
                <a:cs typeface="Noto Serif" panose="02020600060500020200" pitchFamily="18" charset="0"/>
              </a:rPr>
              <a:t>The COMPASS toolkit utilizes a peer-led social support group format designed to improve social well-being, reduce the risk of injuries, and promote health among home care workers. Home care workers learn together, set goals, and receive support for making changes to advance safety, health and well-being at work. </a:t>
            </a:r>
            <a:endParaRPr lang="en-ID" sz="1400" i="1" dirty="0">
              <a:solidFill>
                <a:schemeClr val="bg1"/>
              </a:solidFill>
              <a:latin typeface="Lato" panose="020F0502020204030203" pitchFamily="34" charset="77"/>
              <a:ea typeface="Noto Serif" panose="02020600060500020200" pitchFamily="18" charset="0"/>
              <a:cs typeface="Noto Serif" panose="02020600060500020200" pitchFamily="18" charset="0"/>
            </a:endParaRPr>
          </a:p>
        </p:txBody>
      </p:sp>
      <p:sp>
        <p:nvSpPr>
          <p:cNvPr id="7" name="TextBox 6">
            <a:extLst>
              <a:ext uri="{FF2B5EF4-FFF2-40B4-BE49-F238E27FC236}">
                <a16:creationId xmlns:a16="http://schemas.microsoft.com/office/drawing/2014/main" id="{4365C3CC-52F0-902B-159A-0839DACAD93D}"/>
              </a:ext>
            </a:extLst>
          </p:cNvPr>
          <p:cNvSpPr txBox="1"/>
          <p:nvPr/>
        </p:nvSpPr>
        <p:spPr>
          <a:xfrm>
            <a:off x="405474" y="3233734"/>
            <a:ext cx="4126302" cy="338554"/>
          </a:xfrm>
          <a:prstGeom prst="rect">
            <a:avLst/>
          </a:prstGeom>
          <a:noFill/>
        </p:spPr>
        <p:txBody>
          <a:bodyPr wrap="square">
            <a:spAutoFit/>
          </a:bodyPr>
          <a:lstStyle/>
          <a:p>
            <a:r>
              <a:rPr lang="id-ID" sz="1600" b="1" dirty="0">
                <a:solidFill>
                  <a:schemeClr val="bg1"/>
                </a:solidFill>
                <a:latin typeface="Lato" panose="020F0502020204030203" pitchFamily="34" charset="0"/>
                <a:ea typeface="Lato" panose="020F0502020204030203" pitchFamily="34" charset="0"/>
                <a:cs typeface="Lato" panose="020F0502020204030203" pitchFamily="34" charset="0"/>
              </a:rPr>
              <a:t>TRAINING PURPOSE </a:t>
            </a:r>
            <a:endParaRPr lang="en-ID" sz="1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EBF7F7F4-AFD8-0916-3E19-B2B8E5D6D991}"/>
              </a:ext>
            </a:extLst>
          </p:cNvPr>
          <p:cNvSpPr txBox="1"/>
          <p:nvPr/>
        </p:nvSpPr>
        <p:spPr>
          <a:xfrm>
            <a:off x="6913931" y="980200"/>
            <a:ext cx="5172966" cy="1988750"/>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Adopted by the Oregon Home Care Commission</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Available to 60% of home care workers in Oregon</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651 home care workers have participated in the training, including 110 in 2024</a:t>
            </a:r>
          </a:p>
          <a:p>
            <a:pPr marL="171450" indent="-171450">
              <a:lnSpc>
                <a:spcPct val="150000"/>
              </a:lnSpc>
              <a:buFont typeface="Arial" panose="020B0604020202020204" pitchFamily="34" charset="0"/>
              <a:buChar char="•"/>
            </a:pPr>
            <a:r>
              <a:rPr lang="en-ID" sz="1400" dirty="0">
                <a:latin typeface="Lato" panose="020F0502020204030203" pitchFamily="34" charset="77"/>
                <a:ea typeface="Noto Serif" panose="02020600060500020200" pitchFamily="18" charset="0"/>
                <a:cs typeface="Noto Serif" panose="02020600060500020200" pitchFamily="18" charset="0"/>
              </a:rPr>
              <a:t>Training available in Spanish, Russian, Mandarin, Cantonese and Vietnamese</a:t>
            </a:r>
          </a:p>
        </p:txBody>
      </p:sp>
      <p:sp>
        <p:nvSpPr>
          <p:cNvPr id="9" name="TextBox 8">
            <a:extLst>
              <a:ext uri="{FF2B5EF4-FFF2-40B4-BE49-F238E27FC236}">
                <a16:creationId xmlns:a16="http://schemas.microsoft.com/office/drawing/2014/main" id="{5FC0CD6E-EF36-16E2-3592-9974D90C7554}"/>
              </a:ext>
            </a:extLst>
          </p:cNvPr>
          <p:cNvSpPr txBox="1"/>
          <p:nvPr/>
        </p:nvSpPr>
        <p:spPr>
          <a:xfrm>
            <a:off x="243662" y="1255183"/>
            <a:ext cx="5852338" cy="1151726"/>
          </a:xfrm>
          <a:prstGeom prst="rect">
            <a:avLst/>
          </a:prstGeom>
          <a:noFill/>
        </p:spPr>
        <p:txBody>
          <a:bodyPr wrap="square">
            <a:spAutoFit/>
          </a:bodyPr>
          <a:lstStyle/>
          <a:p>
            <a:pPr>
              <a:lnSpc>
                <a:spcPct val="150000"/>
              </a:lnSpc>
            </a:pPr>
            <a:r>
              <a:rPr lang="en-ID" sz="1600" dirty="0">
                <a:latin typeface="Lato" panose="020F0502020204030203" pitchFamily="34" charset="77"/>
                <a:ea typeface="Noto Serif" panose="02020600060500020200" pitchFamily="18" charset="0"/>
                <a:cs typeface="Noto Serif" panose="02020600060500020200" pitchFamily="18" charset="0"/>
              </a:rPr>
              <a:t>The Community of Practice and Support for Home Care Workers (COMPASS) program develops, assesses and provides tools to protect the health and safety of home care workers.</a:t>
            </a:r>
          </a:p>
        </p:txBody>
      </p:sp>
      <p:sp>
        <p:nvSpPr>
          <p:cNvPr id="11" name="TextBox 10">
            <a:extLst>
              <a:ext uri="{FF2B5EF4-FFF2-40B4-BE49-F238E27FC236}">
                <a16:creationId xmlns:a16="http://schemas.microsoft.com/office/drawing/2014/main" id="{8516176F-BAA8-F601-4E5D-06CCC4235DBC}"/>
              </a:ext>
            </a:extLst>
          </p:cNvPr>
          <p:cNvSpPr txBox="1"/>
          <p:nvPr/>
        </p:nvSpPr>
        <p:spPr>
          <a:xfrm>
            <a:off x="405474" y="5660153"/>
            <a:ext cx="4126302" cy="338554"/>
          </a:xfrm>
          <a:prstGeom prst="rect">
            <a:avLst/>
          </a:prstGeom>
          <a:noFill/>
        </p:spPr>
        <p:txBody>
          <a:bodyPr wrap="square">
            <a:spAutoFit/>
          </a:bodyPr>
          <a:lstStyle/>
          <a:p>
            <a:r>
              <a:rPr lang="id-ID" sz="1600" b="1" dirty="0">
                <a:solidFill>
                  <a:schemeClr val="bg1"/>
                </a:solidFill>
                <a:latin typeface="Lato" panose="020F0502020204030203" pitchFamily="34" charset="0"/>
                <a:ea typeface="Lato" panose="020F0502020204030203" pitchFamily="34" charset="0"/>
                <a:cs typeface="Lato" panose="020F0502020204030203" pitchFamily="34" charset="0"/>
              </a:rPr>
              <a:t>INTENDED AUDIENCE </a:t>
            </a:r>
            <a:endParaRPr lang="en-ID" sz="1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84430CE0-9550-D5B7-EED9-E19A218DDC44}"/>
              </a:ext>
            </a:extLst>
          </p:cNvPr>
          <p:cNvSpPr txBox="1"/>
          <p:nvPr/>
        </p:nvSpPr>
        <p:spPr>
          <a:xfrm>
            <a:off x="405474" y="5982628"/>
            <a:ext cx="5348054" cy="381066"/>
          </a:xfrm>
          <a:prstGeom prst="rect">
            <a:avLst/>
          </a:prstGeom>
          <a:noFill/>
        </p:spPr>
        <p:txBody>
          <a:bodyPr wrap="square">
            <a:spAutoFit/>
          </a:bodyPr>
          <a:lstStyle/>
          <a:p>
            <a:pPr>
              <a:lnSpc>
                <a:spcPct val="150000"/>
              </a:lnSpc>
            </a:pPr>
            <a:r>
              <a:rPr lang="en-ID" sz="1400" dirty="0">
                <a:solidFill>
                  <a:schemeClr val="bg1"/>
                </a:solidFill>
                <a:latin typeface="Lato" panose="020F0502020204030203" pitchFamily="34" charset="77"/>
                <a:ea typeface="Noto Serif" panose="02020600060500020200" pitchFamily="18" charset="0"/>
                <a:cs typeface="Noto Serif" panose="02020600060500020200" pitchFamily="18" charset="0"/>
              </a:rPr>
              <a:t>Oregon Home Care Commission, SEIU, Home Care Workers</a:t>
            </a:r>
          </a:p>
        </p:txBody>
      </p:sp>
      <p:sp>
        <p:nvSpPr>
          <p:cNvPr id="13" name="TextBox 12">
            <a:extLst>
              <a:ext uri="{FF2B5EF4-FFF2-40B4-BE49-F238E27FC236}">
                <a16:creationId xmlns:a16="http://schemas.microsoft.com/office/drawing/2014/main" id="{DE0CC933-850A-11D6-6A71-ED0F2745F5E4}"/>
              </a:ext>
            </a:extLst>
          </p:cNvPr>
          <p:cNvSpPr txBox="1"/>
          <p:nvPr/>
        </p:nvSpPr>
        <p:spPr>
          <a:xfrm>
            <a:off x="6913931" y="625544"/>
            <a:ext cx="2706587" cy="338554"/>
          </a:xfrm>
          <a:prstGeom prst="rect">
            <a:avLst/>
          </a:prstGeom>
          <a:noFill/>
        </p:spPr>
        <p:txBody>
          <a:bodyPr wrap="square" rtlCol="0">
            <a:spAutoFit/>
          </a:bodyPr>
          <a:lstStyle/>
          <a:p>
            <a:r>
              <a:rPr lang="en-US" sz="1600" b="1" dirty="0">
                <a:solidFill>
                  <a:srgbClr val="0057B7"/>
                </a:solidFill>
                <a:latin typeface="Lato" panose="020F0502020204030203" pitchFamily="34" charset="0"/>
                <a:ea typeface="Lato" panose="020F0502020204030203" pitchFamily="34" charset="0"/>
                <a:cs typeface="Lato" panose="020F0502020204030203" pitchFamily="34" charset="0"/>
              </a:rPr>
              <a:t>SUCCESS METRICS:</a:t>
            </a:r>
          </a:p>
        </p:txBody>
      </p:sp>
      <p:pic>
        <p:nvPicPr>
          <p:cNvPr id="16" name="Picture 15" descr="A person in a wheelchair with a nurse&#10;&#10;Description automatically generated">
            <a:extLst>
              <a:ext uri="{FF2B5EF4-FFF2-40B4-BE49-F238E27FC236}">
                <a16:creationId xmlns:a16="http://schemas.microsoft.com/office/drawing/2014/main" id="{6BF80DBA-0765-8B1D-748C-FB1BD04DD4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3031" y="3678149"/>
            <a:ext cx="5418400" cy="2855643"/>
          </a:xfrm>
          <a:prstGeom prst="rect">
            <a:avLst/>
          </a:prstGeom>
        </p:spPr>
      </p:pic>
    </p:spTree>
    <p:extLst>
      <p:ext uri="{BB962C8B-B14F-4D97-AF65-F5344CB8AC3E}">
        <p14:creationId xmlns:p14="http://schemas.microsoft.com/office/powerpoint/2010/main" val="293668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6969D1-2966-6324-7C17-94683BA9D17F}"/>
              </a:ext>
            </a:extLst>
          </p:cNvPr>
          <p:cNvSpPr/>
          <p:nvPr/>
        </p:nvSpPr>
        <p:spPr>
          <a:xfrm>
            <a:off x="1313645" y="302488"/>
            <a:ext cx="7779307" cy="2028322"/>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C946567A-1B82-3622-C35D-265546794894}"/>
              </a:ext>
            </a:extLst>
          </p:cNvPr>
          <p:cNvSpPr txBox="1"/>
          <p:nvPr/>
        </p:nvSpPr>
        <p:spPr>
          <a:xfrm>
            <a:off x="2653517" y="419179"/>
            <a:ext cx="6056429" cy="707886"/>
          </a:xfrm>
          <a:prstGeom prst="rect">
            <a:avLst/>
          </a:prstGeom>
          <a:noFill/>
        </p:spPr>
        <p:txBody>
          <a:bodyPr wrap="square">
            <a:spAutoFit/>
          </a:bodyPr>
          <a:lstStyle/>
          <a:p>
            <a:pPr algn="r"/>
            <a:r>
              <a:rPr lang="id-ID" sz="4000" b="1" dirty="0" err="1">
                <a:solidFill>
                  <a:schemeClr val="bg1"/>
                </a:solidFill>
                <a:latin typeface="Lato" panose="020F0502020204030203" pitchFamily="34" charset="0"/>
                <a:ea typeface="Lato" panose="020F0502020204030203" pitchFamily="34" charset="0"/>
                <a:cs typeface="Lato" panose="020F0502020204030203" pitchFamily="34" charset="0"/>
              </a:rPr>
              <a:t>Safety</a:t>
            </a:r>
            <a:r>
              <a:rPr lang="id-ID" sz="40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id-ID" sz="4000" b="1" dirty="0" err="1">
                <a:solidFill>
                  <a:schemeClr val="bg1"/>
                </a:solidFill>
                <a:latin typeface="Lato" panose="020F0502020204030203" pitchFamily="34" charset="0"/>
                <a:ea typeface="Lato" panose="020F0502020204030203" pitchFamily="34" charset="0"/>
                <a:cs typeface="Lato" panose="020F0502020204030203" pitchFamily="34" charset="0"/>
              </a:rPr>
              <a:t>Climate</a:t>
            </a:r>
            <a:r>
              <a:rPr lang="id-ID" sz="40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id-ID" sz="4000" b="1" dirty="0" err="1">
                <a:solidFill>
                  <a:schemeClr val="bg1"/>
                </a:solidFill>
                <a:latin typeface="Lato" panose="020F0502020204030203" pitchFamily="34" charset="0"/>
                <a:ea typeface="Lato" panose="020F0502020204030203" pitchFamily="34" charset="0"/>
                <a:cs typeface="Lato" panose="020F0502020204030203" pitchFamily="34" charset="0"/>
              </a:rPr>
              <a:t>Scale</a:t>
            </a:r>
            <a:endParaRPr lang="en-ID" sz="40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039980E1-D7FE-3A9D-A991-7F594395B8D9}"/>
              </a:ext>
            </a:extLst>
          </p:cNvPr>
          <p:cNvSpPr txBox="1"/>
          <p:nvPr/>
        </p:nvSpPr>
        <p:spPr>
          <a:xfrm>
            <a:off x="3576484" y="1127065"/>
            <a:ext cx="5133462" cy="1151726"/>
          </a:xfrm>
          <a:prstGeom prst="rect">
            <a:avLst/>
          </a:prstGeom>
          <a:noFill/>
        </p:spPr>
        <p:txBody>
          <a:bodyPr wrap="square">
            <a:spAutoFit/>
          </a:bodyPr>
          <a:lstStyle/>
          <a:p>
            <a:pPr algn="r">
              <a:lnSpc>
                <a:spcPct val="150000"/>
              </a:lnSpc>
            </a:pPr>
            <a:r>
              <a:rPr lang="en-US" sz="1600" b="1" dirty="0">
                <a:solidFill>
                  <a:schemeClr val="bg1"/>
                </a:solidFill>
                <a:latin typeface="Lato" panose="020F0502020204030203" pitchFamily="34" charset="77"/>
                <a:ea typeface="Noto Serif" panose="02020600060500020200" pitchFamily="18" charset="0"/>
                <a:cs typeface="Noto Serif" panose="02020600060500020200" pitchFamily="18" charset="0"/>
              </a:rPr>
              <a:t>Measuring and scoring a company’s safety climate to support lower injury rates, lower workers’ comp claims, and higher job satisfaction.</a:t>
            </a:r>
            <a:endParaRPr lang="en-ID" sz="1600" b="1" dirty="0">
              <a:solidFill>
                <a:schemeClr val="bg1"/>
              </a:solidFill>
              <a:latin typeface="Lato" panose="020F0502020204030203" pitchFamily="34" charset="77"/>
              <a:ea typeface="Noto Serif" panose="02020600060500020200" pitchFamily="18" charset="0"/>
              <a:cs typeface="Noto Serif" panose="02020600060500020200" pitchFamily="18" charset="0"/>
            </a:endParaRPr>
          </a:p>
        </p:txBody>
      </p:sp>
      <p:sp>
        <p:nvSpPr>
          <p:cNvPr id="7" name="Rectangle 6">
            <a:extLst>
              <a:ext uri="{FF2B5EF4-FFF2-40B4-BE49-F238E27FC236}">
                <a16:creationId xmlns:a16="http://schemas.microsoft.com/office/drawing/2014/main" id="{00C506D2-9DC5-0086-8513-8A3CDC3E353B}"/>
              </a:ext>
            </a:extLst>
          </p:cNvPr>
          <p:cNvSpPr/>
          <p:nvPr/>
        </p:nvSpPr>
        <p:spPr>
          <a:xfrm>
            <a:off x="9185896" y="302488"/>
            <a:ext cx="2991317" cy="5522001"/>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4B3047D2-1A92-F893-4049-20D50AC8C351}"/>
              </a:ext>
            </a:extLst>
          </p:cNvPr>
          <p:cNvSpPr txBox="1"/>
          <p:nvPr/>
        </p:nvSpPr>
        <p:spPr>
          <a:xfrm>
            <a:off x="9442232" y="1033511"/>
            <a:ext cx="2630184" cy="4574073"/>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ID" sz="1400" dirty="0">
                <a:solidFill>
                  <a:schemeClr val="bg1"/>
                </a:solidFill>
                <a:latin typeface="Lato" panose="020F0502020204030203" pitchFamily="34" charset="77"/>
                <a:ea typeface="Noto Serif" panose="02020600060500020200" pitchFamily="18" charset="0"/>
                <a:cs typeface="Noto Serif" panose="02020600060500020200" pitchFamily="18" charset="0"/>
              </a:rPr>
              <a:t>Since 2020, the Safety Climate Scale has been implemented at 16 Oregon companies surveying nearly 4,000 workers</a:t>
            </a:r>
          </a:p>
          <a:p>
            <a:pPr marL="171450" indent="-171450">
              <a:lnSpc>
                <a:spcPct val="150000"/>
              </a:lnSpc>
              <a:buFont typeface="Arial" panose="020B0604020202020204" pitchFamily="34" charset="0"/>
              <a:buChar char="•"/>
            </a:pPr>
            <a:r>
              <a:rPr lang="en-ID" sz="1400" dirty="0">
                <a:solidFill>
                  <a:schemeClr val="bg1"/>
                </a:solidFill>
                <a:latin typeface="Lato" panose="020F0502020204030203" pitchFamily="34" charset="77"/>
                <a:ea typeface="Noto Serif" panose="02020600060500020200" pitchFamily="18" charset="0"/>
                <a:cs typeface="Noto Serif" panose="02020600060500020200" pitchFamily="18" charset="0"/>
              </a:rPr>
              <a:t>Safety Climate Scale utilized in partnership with SAIF Corporation to scientifically validate the Ansbro Safety Culture Spectrum and shorten it to a 10-item survey for more efficient stakeholder implementation by SAIF consultants </a:t>
            </a:r>
          </a:p>
        </p:txBody>
      </p:sp>
      <p:sp>
        <p:nvSpPr>
          <p:cNvPr id="9" name="TextBox 8">
            <a:extLst>
              <a:ext uri="{FF2B5EF4-FFF2-40B4-BE49-F238E27FC236}">
                <a16:creationId xmlns:a16="http://schemas.microsoft.com/office/drawing/2014/main" id="{AB89F1DA-DB32-4B74-62BD-7537F692BD6B}"/>
              </a:ext>
            </a:extLst>
          </p:cNvPr>
          <p:cNvSpPr txBox="1"/>
          <p:nvPr/>
        </p:nvSpPr>
        <p:spPr>
          <a:xfrm>
            <a:off x="2956593" y="2937651"/>
            <a:ext cx="5753353" cy="1342419"/>
          </a:xfrm>
          <a:prstGeom prst="rect">
            <a:avLst/>
          </a:prstGeom>
          <a:noFill/>
        </p:spPr>
        <p:txBody>
          <a:bodyPr wrap="square">
            <a:spAutoFit/>
          </a:bodyPr>
          <a:lstStyle/>
          <a:p>
            <a:pPr fontAlgn="base">
              <a:lnSpc>
                <a:spcPct val="150000"/>
              </a:lnSpc>
            </a:pPr>
            <a:r>
              <a:rPr lang="en-US" sz="1400" dirty="0">
                <a:solidFill>
                  <a:srgbClr val="000000"/>
                </a:solidFill>
                <a:latin typeface="Lato" panose="020F0502020204030203" pitchFamily="34" charset="77"/>
                <a:ea typeface="Noto Serif" panose="02020600060500020200" pitchFamily="18" charset="0"/>
                <a:cs typeface="Noto Serif" panose="02020600060500020200" pitchFamily="18" charset="0"/>
              </a:rPr>
              <a:t>The Scale assesses safety by surveying workers about management’s commitment to and support of safety and health. This provides critical information for organizations to make focused adjustments to safety management and improve safety culture.</a:t>
            </a:r>
            <a:endParaRPr lang="en-ID" sz="1400" i="1" dirty="0">
              <a:solidFill>
                <a:schemeClr val="accent5">
                  <a:lumMod val="50000"/>
                </a:schemeClr>
              </a:solidFill>
              <a:latin typeface="Lato" panose="020F0502020204030203" pitchFamily="34" charset="77"/>
              <a:ea typeface="Noto Serif" panose="02020600060500020200" pitchFamily="18" charset="0"/>
              <a:cs typeface="Noto Serif" panose="02020600060500020200" pitchFamily="18" charset="0"/>
            </a:endParaRPr>
          </a:p>
        </p:txBody>
      </p:sp>
      <p:sp>
        <p:nvSpPr>
          <p:cNvPr id="10" name="TextBox 9">
            <a:extLst>
              <a:ext uri="{FF2B5EF4-FFF2-40B4-BE49-F238E27FC236}">
                <a16:creationId xmlns:a16="http://schemas.microsoft.com/office/drawing/2014/main" id="{496C63ED-B29B-098B-2BC0-57C1D5793280}"/>
              </a:ext>
            </a:extLst>
          </p:cNvPr>
          <p:cNvSpPr txBox="1"/>
          <p:nvPr/>
        </p:nvSpPr>
        <p:spPr>
          <a:xfrm>
            <a:off x="2957365" y="2568119"/>
            <a:ext cx="4126302" cy="338554"/>
          </a:xfrm>
          <a:prstGeom prst="rect">
            <a:avLst/>
          </a:prstGeom>
          <a:noFill/>
        </p:spPr>
        <p:txBody>
          <a:bodyPr wrap="square">
            <a:spAutoFit/>
          </a:bodyPr>
          <a:lstStyle/>
          <a:p>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TRAINING PURPOSE</a:t>
            </a:r>
            <a:endParaRPr lang="en-ID" sz="1600"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BBDD2E6E-E8D2-0BA0-ED1F-F89D397764AB}"/>
              </a:ext>
            </a:extLst>
          </p:cNvPr>
          <p:cNvSpPr txBox="1"/>
          <p:nvPr/>
        </p:nvSpPr>
        <p:spPr>
          <a:xfrm>
            <a:off x="2911145" y="4394210"/>
            <a:ext cx="4126302" cy="338554"/>
          </a:xfrm>
          <a:prstGeom prst="rect">
            <a:avLst/>
          </a:prstGeom>
          <a:noFill/>
        </p:spPr>
        <p:txBody>
          <a:bodyPr wrap="square">
            <a:spAutoFit/>
          </a:bodyPr>
          <a:lstStyle/>
          <a:p>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INTENDED AUDIENCE</a:t>
            </a:r>
            <a:endParaRPr lang="en-ID" sz="1600"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B373B486-7CE8-379A-C663-2F26F4F715E5}"/>
              </a:ext>
            </a:extLst>
          </p:cNvPr>
          <p:cNvSpPr txBox="1"/>
          <p:nvPr/>
        </p:nvSpPr>
        <p:spPr>
          <a:xfrm>
            <a:off x="2936991" y="4732764"/>
            <a:ext cx="6155961" cy="372923"/>
          </a:xfrm>
          <a:prstGeom prst="rect">
            <a:avLst/>
          </a:prstGeom>
          <a:noFill/>
        </p:spPr>
        <p:txBody>
          <a:bodyPr wrap="square">
            <a:spAutoFit/>
          </a:bodyPr>
          <a:lstStyle/>
          <a:p>
            <a:pPr algn="l" rtl="0" fontAlgn="base">
              <a:lnSpc>
                <a:spcPct val="150000"/>
              </a:lnSpc>
            </a:pPr>
            <a:r>
              <a:rPr lang="en-US" sz="1400" dirty="0">
                <a:solidFill>
                  <a:srgbClr val="000000"/>
                </a:solidFill>
                <a:latin typeface="Lato" panose="020F0502020204030203" pitchFamily="34" charset="77"/>
                <a:ea typeface="Noto Serif" panose="02020600060500020200" pitchFamily="18" charset="0"/>
                <a:cs typeface="Noto Serif" panose="02020600060500020200" pitchFamily="18" charset="0"/>
              </a:rPr>
              <a:t>SAIF Corporation, construction, manufacturing and transportation industries</a:t>
            </a:r>
          </a:p>
        </p:txBody>
      </p:sp>
      <p:sp>
        <p:nvSpPr>
          <p:cNvPr id="13" name="TextBox 12">
            <a:extLst>
              <a:ext uri="{FF2B5EF4-FFF2-40B4-BE49-F238E27FC236}">
                <a16:creationId xmlns:a16="http://schemas.microsoft.com/office/drawing/2014/main" id="{E2AF5C80-DAC9-8664-A06A-F63C0FE0A29B}"/>
              </a:ext>
            </a:extLst>
          </p:cNvPr>
          <p:cNvSpPr txBox="1"/>
          <p:nvPr/>
        </p:nvSpPr>
        <p:spPr>
          <a:xfrm>
            <a:off x="9442232" y="662717"/>
            <a:ext cx="1896063" cy="307777"/>
          </a:xfrm>
          <a:prstGeom prst="rect">
            <a:avLst/>
          </a:prstGeom>
          <a:noFill/>
        </p:spPr>
        <p:txBody>
          <a:bodyPr wrap="square" rtlCol="0">
            <a:spAutoFit/>
          </a:bodyPr>
          <a:lstStyle/>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SUCCESS METRICS:</a:t>
            </a:r>
          </a:p>
        </p:txBody>
      </p:sp>
      <p:pic>
        <p:nvPicPr>
          <p:cNvPr id="14" name="Picture Placeholder 10">
            <a:extLst>
              <a:ext uri="{FF2B5EF4-FFF2-40B4-BE49-F238E27FC236}">
                <a16:creationId xmlns:a16="http://schemas.microsoft.com/office/drawing/2014/main" id="{555DCDB7-A53A-E678-7BA3-839205B0BFD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9584" y="1316649"/>
            <a:ext cx="2638425" cy="2003425"/>
          </a:xfrm>
          <a:prstGeom prst="rect">
            <a:avLst/>
          </a:prstGeom>
        </p:spPr>
      </p:pic>
      <p:pic>
        <p:nvPicPr>
          <p:cNvPr id="15" name="Picture Placeholder 15">
            <a:extLst>
              <a:ext uri="{FF2B5EF4-FFF2-40B4-BE49-F238E27FC236}">
                <a16:creationId xmlns:a16="http://schemas.microsoft.com/office/drawing/2014/main" id="{C69F2F8B-3934-95C3-A240-B54E4DD17E5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9584" y="3464849"/>
            <a:ext cx="2636838" cy="2005013"/>
          </a:xfrm>
          <a:prstGeom prst="rect">
            <a:avLst/>
          </a:prstGeom>
        </p:spPr>
      </p:pic>
      <p:sp>
        <p:nvSpPr>
          <p:cNvPr id="2" name="TextBox 1">
            <a:extLst>
              <a:ext uri="{FF2B5EF4-FFF2-40B4-BE49-F238E27FC236}">
                <a16:creationId xmlns:a16="http://schemas.microsoft.com/office/drawing/2014/main" id="{222E2BF7-5798-996D-0E74-4E9416C381FF}"/>
              </a:ext>
            </a:extLst>
          </p:cNvPr>
          <p:cNvSpPr txBox="1"/>
          <p:nvPr/>
        </p:nvSpPr>
        <p:spPr>
          <a:xfrm>
            <a:off x="2911145" y="5549629"/>
            <a:ext cx="5982132" cy="696088"/>
          </a:xfrm>
          <a:prstGeom prst="rect">
            <a:avLst/>
          </a:prstGeom>
          <a:noFill/>
        </p:spPr>
        <p:txBody>
          <a:bodyPr wrap="square">
            <a:spAutoFit/>
          </a:bodyPr>
          <a:lstStyle/>
          <a:p>
            <a:pPr algn="l" rtl="0" fontAlgn="base">
              <a:lnSpc>
                <a:spcPct val="150000"/>
              </a:lnSpc>
            </a:pPr>
            <a:r>
              <a:rPr lang="en-US" sz="1400" dirty="0">
                <a:solidFill>
                  <a:srgbClr val="000000"/>
                </a:solidFill>
                <a:latin typeface="Lato" panose="020F0502020204030203" pitchFamily="34" charset="77"/>
                <a:ea typeface="Noto Serif" panose="02020600060500020200" pitchFamily="18" charset="0"/>
                <a:cs typeface="Noto Serif" panose="02020600060500020200" pitchFamily="18" charset="0"/>
              </a:rPr>
              <a:t>The scale has been implemented beyond Oregon as of 2024, reaching various states across the U.S. and several Asian and African countries.</a:t>
            </a:r>
          </a:p>
        </p:txBody>
      </p:sp>
      <p:sp>
        <p:nvSpPr>
          <p:cNvPr id="3" name="TextBox 2">
            <a:extLst>
              <a:ext uri="{FF2B5EF4-FFF2-40B4-BE49-F238E27FC236}">
                <a16:creationId xmlns:a16="http://schemas.microsoft.com/office/drawing/2014/main" id="{CB0D38A8-4703-11C2-B6BF-71E37C58584E}"/>
              </a:ext>
            </a:extLst>
          </p:cNvPr>
          <p:cNvSpPr txBox="1"/>
          <p:nvPr/>
        </p:nvSpPr>
        <p:spPr>
          <a:xfrm>
            <a:off x="2911145" y="5285111"/>
            <a:ext cx="4126302" cy="338554"/>
          </a:xfrm>
          <a:prstGeom prst="rect">
            <a:avLst/>
          </a:prstGeom>
          <a:noFill/>
        </p:spPr>
        <p:txBody>
          <a:bodyPr wrap="square">
            <a:spAutoFit/>
          </a:bodyPr>
          <a:lstStyle/>
          <a:p>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IMPACT BEYOND OREGON</a:t>
            </a:r>
            <a:endParaRPr lang="en-ID" sz="1600"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6311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9BB70B5-99AB-7D7A-74A1-A6D0316146D9}"/>
              </a:ext>
            </a:extLst>
          </p:cNvPr>
          <p:cNvSpPr/>
          <p:nvPr/>
        </p:nvSpPr>
        <p:spPr>
          <a:xfrm>
            <a:off x="1410023" y="3720608"/>
            <a:ext cx="2991317" cy="3137392"/>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4">
            <a:extLst>
              <a:ext uri="{FF2B5EF4-FFF2-40B4-BE49-F238E27FC236}">
                <a16:creationId xmlns:a16="http://schemas.microsoft.com/office/drawing/2014/main" id="{05F4F9AA-7501-778C-30B5-E6F16342FC33}"/>
              </a:ext>
            </a:extLst>
          </p:cNvPr>
          <p:cNvSpPr txBox="1"/>
          <p:nvPr/>
        </p:nvSpPr>
        <p:spPr>
          <a:xfrm>
            <a:off x="480360" y="838775"/>
            <a:ext cx="4850640" cy="707886"/>
          </a:xfrm>
          <a:prstGeom prst="rect">
            <a:avLst/>
          </a:prstGeom>
          <a:noFill/>
        </p:spPr>
        <p:txBody>
          <a:bodyPr wrap="square">
            <a:spAutoFit/>
          </a:bodyPr>
          <a:lstStyle/>
          <a:p>
            <a:pPr algn="ctr"/>
            <a:r>
              <a:rPr lang="id-ID" sz="4000" b="1" dirty="0" err="1">
                <a:solidFill>
                  <a:srgbClr val="0057B7"/>
                </a:solidFill>
                <a:latin typeface="Lato" panose="020F0502020204030203" pitchFamily="34" charset="0"/>
                <a:ea typeface="Lato" panose="020F0502020204030203" pitchFamily="34" charset="0"/>
                <a:cs typeface="Lato" panose="020F0502020204030203" pitchFamily="34" charset="0"/>
              </a:rPr>
              <a:t>What</a:t>
            </a:r>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4000" b="1" dirty="0" err="1">
                <a:solidFill>
                  <a:srgbClr val="0057B7"/>
                </a:solidFill>
                <a:latin typeface="Lato" panose="020F0502020204030203" pitchFamily="34" charset="0"/>
                <a:ea typeface="Lato" panose="020F0502020204030203" pitchFamily="34" charset="0"/>
                <a:cs typeface="Lato" panose="020F0502020204030203" pitchFamily="34" charset="0"/>
              </a:rPr>
              <a:t>our</a:t>
            </a:r>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 </a:t>
            </a:r>
            <a:r>
              <a:rPr lang="id-ID" sz="4000" b="1" dirty="0" err="1">
                <a:solidFill>
                  <a:srgbClr val="0057B7"/>
                </a:solidFill>
                <a:latin typeface="Lato" panose="020F0502020204030203" pitchFamily="34" charset="0"/>
                <a:ea typeface="Lato" panose="020F0502020204030203" pitchFamily="34" charset="0"/>
                <a:cs typeface="Lato" panose="020F0502020204030203" pitchFamily="34" charset="0"/>
              </a:rPr>
              <a:t>clients</a:t>
            </a:r>
            <a:r>
              <a:rPr lang="id-ID" sz="4000" b="1" dirty="0">
                <a:solidFill>
                  <a:srgbClr val="0057B7"/>
                </a:solidFill>
                <a:latin typeface="Lato" panose="020F0502020204030203" pitchFamily="34" charset="0"/>
                <a:ea typeface="Lato" panose="020F0502020204030203" pitchFamily="34" charset="0"/>
                <a:cs typeface="Lato" panose="020F0502020204030203" pitchFamily="34" charset="0"/>
              </a:rPr>
              <a:t> say</a:t>
            </a:r>
            <a:endParaRPr lang="en-ID" sz="4000" b="1"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73D6BBE-DDE4-7896-5158-79C89306D02E}"/>
              </a:ext>
            </a:extLst>
          </p:cNvPr>
          <p:cNvSpPr txBox="1"/>
          <p:nvPr/>
        </p:nvSpPr>
        <p:spPr>
          <a:xfrm>
            <a:off x="5769190" y="660965"/>
            <a:ext cx="5963898" cy="1938992"/>
          </a:xfrm>
          <a:prstGeom prst="rect">
            <a:avLst/>
          </a:prstGeom>
          <a:noFill/>
        </p:spPr>
        <p:txBody>
          <a:bodyPr wrap="square">
            <a:spAutoFit/>
          </a:bodyPr>
          <a:lstStyle/>
          <a:p>
            <a:pPr algn="l" rtl="0" fontAlgn="base"/>
            <a:r>
              <a:rPr lang="en-US" sz="1200" dirty="0">
                <a:latin typeface="Noto Serif" panose="02020600060500020200" pitchFamily="18" charset="0"/>
                <a:ea typeface="Noto Serif" panose="02020600060500020200" pitchFamily="18" charset="0"/>
                <a:cs typeface="Noto Serif" panose="02020600060500020200" pitchFamily="18" charset="0"/>
              </a:rPr>
              <a:t>"This </a:t>
            </a:r>
            <a:r>
              <a:rPr lang="en-US" sz="1200" i="1" dirty="0">
                <a:latin typeface="Noto Serif" panose="02020600060500020200" pitchFamily="18" charset="0"/>
                <a:ea typeface="Noto Serif" panose="02020600060500020200" pitchFamily="18" charset="0"/>
                <a:cs typeface="Noto Serif" panose="02020600060500020200" pitchFamily="18" charset="0"/>
              </a:rPr>
              <a:t>program meets our managers' needs and strengthens our commitment to a supportive workplace. The training and the responsive OHSU team have made it easy for us to provide science-based and validated resources for our supervisors. We have received positive responses from our supervisors after deploying the training, and I look forward to the long-term positive mental health impacts that this validated training provides for our workforce."</a:t>
            </a:r>
            <a:r>
              <a:rPr lang="en-US" sz="1200" dirty="0">
                <a:latin typeface="Noto Serif" panose="02020600060500020200" pitchFamily="18" charset="0"/>
                <a:ea typeface="Noto Serif" panose="02020600060500020200" pitchFamily="18" charset="0"/>
                <a:cs typeface="Noto Serif" panose="02020600060500020200" pitchFamily="18" charset="0"/>
              </a:rPr>
              <a:t>​</a:t>
            </a:r>
          </a:p>
          <a:p>
            <a:pPr algn="l" rtl="0" fontAlgn="base"/>
            <a:r>
              <a:rPr lang="en-US" sz="1200" dirty="0">
                <a:latin typeface="Noto Serif" panose="02020600060500020200" pitchFamily="18" charset="0"/>
                <a:ea typeface="Noto Serif" panose="02020600060500020200" pitchFamily="18" charset="0"/>
                <a:cs typeface="Noto Serif" panose="02020600060500020200" pitchFamily="18" charset="0"/>
              </a:rPr>
              <a:t>​</a:t>
            </a:r>
          </a:p>
          <a:p>
            <a:pPr algn="l" rtl="0" fontAlgn="base"/>
            <a:r>
              <a:rPr lang="en-US" sz="1200" b="0" i="1" u="none" strike="noStrike" dirty="0">
                <a:solidFill>
                  <a:srgbClr val="212121"/>
                </a:solidFill>
                <a:effectLst/>
                <a:latin typeface="Noto Serif" panose="02020600060500020200" pitchFamily="18" charset="0"/>
                <a:ea typeface="Noto Serif" panose="02020600060500020200" pitchFamily="18" charset="0"/>
                <a:cs typeface="Noto Serif" panose="02020600060500020200" pitchFamily="18" charset="0"/>
              </a:rPr>
              <a:t>Dr. Christian B. Rathke, Director, Total Worker Health Program,</a:t>
            </a:r>
            <a:r>
              <a:rPr lang="en-US" sz="1200" b="0" i="0" u="none" strike="noStrike" dirty="0">
                <a:solidFill>
                  <a:srgbClr val="212121"/>
                </a:solidFill>
                <a:effectLst/>
                <a:latin typeface="Noto Serif" panose="02020600060500020200" pitchFamily="18" charset="0"/>
                <a:ea typeface="Noto Serif" panose="02020600060500020200" pitchFamily="18" charset="0"/>
                <a:cs typeface="Noto Serif" panose="02020600060500020200" pitchFamily="18" charset="0"/>
              </a:rPr>
              <a:t>​</a:t>
            </a:r>
            <a:r>
              <a:rPr lang="en-US" sz="1200" b="0" i="0" u="none" strike="noStrike" dirty="0">
                <a:solidFill>
                  <a:srgbClr val="666666"/>
                </a:solidFill>
                <a:effectLst/>
                <a:latin typeface="Noto Serif" panose="02020600060500020200" pitchFamily="18" charset="0"/>
                <a:ea typeface="Noto Serif" panose="02020600060500020200" pitchFamily="18" charset="0"/>
                <a:cs typeface="Noto Serif" panose="02020600060500020200" pitchFamily="18" charset="0"/>
              </a:rPr>
              <a:t> </a:t>
            </a:r>
            <a:r>
              <a:rPr lang="en-US" sz="1200" b="0" i="1" u="none" strike="noStrike" dirty="0">
                <a:solidFill>
                  <a:srgbClr val="212121"/>
                </a:solidFill>
                <a:effectLst/>
                <a:latin typeface="Noto Serif" panose="02020600060500020200" pitchFamily="18" charset="0"/>
                <a:ea typeface="Noto Serif" panose="02020600060500020200" pitchFamily="18" charset="0"/>
                <a:cs typeface="Noto Serif" panose="02020600060500020200" pitchFamily="18" charset="0"/>
              </a:rPr>
              <a:t>National Environmental Satellite, Data, and Information Service</a:t>
            </a:r>
            <a:r>
              <a:rPr lang="en-US" sz="1200" b="0" i="0" u="none" strike="noStrike" dirty="0">
                <a:solidFill>
                  <a:srgbClr val="212121"/>
                </a:solidFill>
                <a:effectLst/>
                <a:latin typeface="Noto Serif" panose="02020600060500020200" pitchFamily="18" charset="0"/>
                <a:ea typeface="Noto Serif" panose="02020600060500020200" pitchFamily="18" charset="0"/>
                <a:cs typeface="Noto Serif" panose="02020600060500020200" pitchFamily="18" charset="0"/>
              </a:rPr>
              <a:t>, </a:t>
            </a:r>
            <a:r>
              <a:rPr lang="en-US" sz="1200" b="0" i="1" u="none" strike="noStrike" dirty="0">
                <a:solidFill>
                  <a:srgbClr val="212121"/>
                </a:solidFill>
                <a:effectLst/>
                <a:latin typeface="Noto Serif" panose="02020600060500020200" pitchFamily="18" charset="0"/>
                <a:ea typeface="Noto Serif" panose="02020600060500020200" pitchFamily="18" charset="0"/>
                <a:cs typeface="Noto Serif" panose="02020600060500020200" pitchFamily="18" charset="0"/>
              </a:rPr>
              <a:t>National Oceanic and Atmospheric Administration</a:t>
            </a:r>
            <a:endParaRPr lang="en-US" sz="1200" dirty="0">
              <a:latin typeface="Noto Serif" panose="02020600060500020200" pitchFamily="18" charset="0"/>
              <a:ea typeface="Noto Serif" panose="02020600060500020200" pitchFamily="18" charset="0"/>
              <a:cs typeface="Noto Serif" panose="02020600060500020200" pitchFamily="18" charset="0"/>
            </a:endParaRPr>
          </a:p>
        </p:txBody>
      </p:sp>
      <p:sp>
        <p:nvSpPr>
          <p:cNvPr id="8" name="TextBox 7">
            <a:extLst>
              <a:ext uri="{FF2B5EF4-FFF2-40B4-BE49-F238E27FC236}">
                <a16:creationId xmlns:a16="http://schemas.microsoft.com/office/drawing/2014/main" id="{F0ED2A41-122B-34F0-915A-B5868721C3F6}"/>
              </a:ext>
            </a:extLst>
          </p:cNvPr>
          <p:cNvSpPr txBox="1"/>
          <p:nvPr/>
        </p:nvSpPr>
        <p:spPr>
          <a:xfrm>
            <a:off x="5769190" y="324222"/>
            <a:ext cx="4849708" cy="338554"/>
          </a:xfrm>
          <a:prstGeom prst="rect">
            <a:avLst/>
          </a:prstGeom>
          <a:noFill/>
        </p:spPr>
        <p:txBody>
          <a:bodyPr wrap="square">
            <a:spAutoFit/>
          </a:bodyPr>
          <a:lstStyle/>
          <a:p>
            <a:r>
              <a:rPr lang="id-ID" sz="1600" dirty="0">
                <a:solidFill>
                  <a:srgbClr val="0057B7"/>
                </a:solidFill>
                <a:latin typeface="Lato" panose="020F0502020204030203" pitchFamily="34" charset="0"/>
                <a:ea typeface="Lato" panose="020F0502020204030203" pitchFamily="34" charset="0"/>
                <a:cs typeface="Lato" panose="020F0502020204030203" pitchFamily="34" charset="0"/>
              </a:rPr>
              <a:t>WORKPLACE MENTAL HEALTH TRAINING</a:t>
            </a:r>
            <a:endParaRPr lang="en-ID" sz="1600" dirty="0">
              <a:solidFill>
                <a:srgbClr val="0057B7"/>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DF3B9C49-77F5-4756-D126-B94CFADE5465}"/>
              </a:ext>
            </a:extLst>
          </p:cNvPr>
          <p:cNvSpPr txBox="1"/>
          <p:nvPr/>
        </p:nvSpPr>
        <p:spPr>
          <a:xfrm>
            <a:off x="5745821" y="3112338"/>
            <a:ext cx="5859039" cy="1015663"/>
          </a:xfrm>
          <a:prstGeom prst="rect">
            <a:avLst/>
          </a:prstGeom>
          <a:noFill/>
        </p:spPr>
        <p:txBody>
          <a:bodyPr wrap="square">
            <a:spAutoFit/>
          </a:bodyPr>
          <a:lstStyle/>
          <a:p>
            <a:pPr algn="l" rtl="0" fontAlgn="base"/>
            <a:r>
              <a:rPr lang="en-US" sz="1200" dirty="0">
                <a:latin typeface="Noto Serif" panose="02020600060500020200" pitchFamily="18" charset="0"/>
                <a:ea typeface="Noto Serif" panose="02020600060500020200" pitchFamily="18" charset="0"/>
                <a:cs typeface="Noto Serif" panose="02020600060500020200" pitchFamily="18" charset="0"/>
              </a:rPr>
              <a:t>“I think anybody new coming into this field should have to take the COMPASS class. If you are brand new… you should have to take this class, because it will help exponentially." </a:t>
            </a:r>
          </a:p>
          <a:p>
            <a:pPr algn="l" rtl="0" fontAlgn="base"/>
            <a:endParaRPr lang="en-US" sz="1200" dirty="0">
              <a:latin typeface="Noto Serif" panose="02020600060500020200" pitchFamily="18" charset="0"/>
              <a:ea typeface="Noto Serif" panose="02020600060500020200" pitchFamily="18" charset="0"/>
              <a:cs typeface="Noto Serif" panose="02020600060500020200" pitchFamily="18" charset="0"/>
            </a:endParaRPr>
          </a:p>
          <a:p>
            <a:pPr algn="l" rtl="0" fontAlgn="base"/>
            <a:r>
              <a:rPr lang="en-US" sz="1200" i="1" dirty="0">
                <a:latin typeface="Noto Serif" panose="02020600060500020200" pitchFamily="18" charset="0"/>
                <a:ea typeface="Noto Serif" panose="02020600060500020200" pitchFamily="18" charset="0"/>
                <a:cs typeface="Noto Serif" panose="02020600060500020200" pitchFamily="18" charset="0"/>
              </a:rPr>
              <a:t>COMPASS training participant</a:t>
            </a:r>
          </a:p>
        </p:txBody>
      </p:sp>
      <p:sp>
        <p:nvSpPr>
          <p:cNvPr id="11" name="TextBox 10">
            <a:extLst>
              <a:ext uri="{FF2B5EF4-FFF2-40B4-BE49-F238E27FC236}">
                <a16:creationId xmlns:a16="http://schemas.microsoft.com/office/drawing/2014/main" id="{2D7C2EE9-3F50-7A75-765B-18837011C651}"/>
              </a:ext>
            </a:extLst>
          </p:cNvPr>
          <p:cNvSpPr txBox="1"/>
          <p:nvPr/>
        </p:nvSpPr>
        <p:spPr>
          <a:xfrm>
            <a:off x="5769190" y="4693367"/>
            <a:ext cx="4849708" cy="338554"/>
          </a:xfrm>
          <a:prstGeom prst="rect">
            <a:avLst/>
          </a:prstGeom>
          <a:noFill/>
        </p:spPr>
        <p:txBody>
          <a:bodyPr wrap="square">
            <a:spAutoFit/>
          </a:bodyPr>
          <a:lstStyle/>
          <a:p>
            <a:r>
              <a:rPr lang="en-ID" sz="1600" dirty="0">
                <a:solidFill>
                  <a:srgbClr val="0057B7"/>
                </a:solidFill>
                <a:latin typeface="Lato" panose="020F0502020204030203" pitchFamily="34" charset="0"/>
                <a:ea typeface="Lato" panose="020F0502020204030203" pitchFamily="34" charset="0"/>
                <a:cs typeface="Lato" panose="020F0502020204030203" pitchFamily="34" charset="0"/>
              </a:rPr>
              <a:t>SAFETY CLIMATE SCALE</a:t>
            </a:r>
          </a:p>
        </p:txBody>
      </p:sp>
      <p:sp>
        <p:nvSpPr>
          <p:cNvPr id="12" name="TextBox 11">
            <a:extLst>
              <a:ext uri="{FF2B5EF4-FFF2-40B4-BE49-F238E27FC236}">
                <a16:creationId xmlns:a16="http://schemas.microsoft.com/office/drawing/2014/main" id="{31D15904-0735-3427-2515-AC2AFCCF98F6}"/>
              </a:ext>
            </a:extLst>
          </p:cNvPr>
          <p:cNvSpPr txBox="1"/>
          <p:nvPr/>
        </p:nvSpPr>
        <p:spPr>
          <a:xfrm>
            <a:off x="5769190" y="5031921"/>
            <a:ext cx="5859039" cy="1384995"/>
          </a:xfrm>
          <a:prstGeom prst="rect">
            <a:avLst/>
          </a:prstGeom>
          <a:noFill/>
        </p:spPr>
        <p:txBody>
          <a:bodyPr wrap="square">
            <a:spAutoFit/>
          </a:bodyPr>
          <a:lstStyle/>
          <a:p>
            <a:pPr algn="l" rtl="0" fontAlgn="base"/>
            <a:r>
              <a:rPr lang="en-US" sz="1200" i="1" dirty="0">
                <a:latin typeface="Noto Serif" panose="02020600060500020200" pitchFamily="18" charset="0"/>
                <a:ea typeface="Noto Serif" panose="02020600060500020200" pitchFamily="18" charset="0"/>
                <a:cs typeface="Noto Serif" panose="02020600060500020200" pitchFamily="18" charset="0"/>
              </a:rPr>
              <a:t>“I’d recommend that any company, no matter what size and no matter what level of safety maturity, measure their safety climate with the OHSU team.  They are the experts and they draw from a wealth of data that most of us don’t have access to. It will help your company. Be brave ...listen to the findings, and take action.”</a:t>
            </a:r>
            <a:r>
              <a:rPr lang="en-US" sz="1200" dirty="0">
                <a:latin typeface="Noto Serif" panose="02020600060500020200" pitchFamily="18" charset="0"/>
                <a:ea typeface="Noto Serif" panose="02020600060500020200" pitchFamily="18" charset="0"/>
                <a:cs typeface="Noto Serif" panose="02020600060500020200" pitchFamily="18" charset="0"/>
              </a:rPr>
              <a:t>​</a:t>
            </a:r>
          </a:p>
          <a:p>
            <a:pPr algn="l" rtl="0" fontAlgn="base"/>
            <a:r>
              <a:rPr lang="en-US" sz="1200" dirty="0">
                <a:latin typeface="Noto Serif" panose="02020600060500020200" pitchFamily="18" charset="0"/>
                <a:ea typeface="Noto Serif" panose="02020600060500020200" pitchFamily="18" charset="0"/>
                <a:cs typeface="Noto Serif" panose="02020600060500020200" pitchFamily="18" charset="0"/>
              </a:rPr>
              <a:t>​</a:t>
            </a:r>
          </a:p>
          <a:p>
            <a:pPr algn="l" rtl="0" fontAlgn="base"/>
            <a:r>
              <a:rPr lang="en-US" sz="1200" i="1" dirty="0">
                <a:latin typeface="Noto Serif" panose="02020600060500020200" pitchFamily="18" charset="0"/>
                <a:ea typeface="Noto Serif" panose="02020600060500020200" pitchFamily="18" charset="0"/>
                <a:cs typeface="Noto Serif" panose="02020600060500020200" pitchFamily="18" charset="0"/>
              </a:rPr>
              <a:t>Demetra Star, Safety Team Leader, Fortis</a:t>
            </a:r>
            <a:endParaRPr lang="en-US" sz="1200" dirty="0">
              <a:latin typeface="Noto Serif" panose="02020600060500020200" pitchFamily="18" charset="0"/>
              <a:ea typeface="Noto Serif" panose="02020600060500020200" pitchFamily="18" charset="0"/>
              <a:cs typeface="Noto Serif" panose="02020600060500020200" pitchFamily="18" charset="0"/>
            </a:endParaRPr>
          </a:p>
        </p:txBody>
      </p:sp>
      <p:pic>
        <p:nvPicPr>
          <p:cNvPr id="28" name="Picture 27">
            <a:extLst>
              <a:ext uri="{FF2B5EF4-FFF2-40B4-BE49-F238E27FC236}">
                <a16:creationId xmlns:a16="http://schemas.microsoft.com/office/drawing/2014/main" id="{1CF0BE1B-3680-C2B3-987B-67E60DBDE87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04874" y="1768032"/>
            <a:ext cx="4201612" cy="4201612"/>
          </a:xfrm>
          <a:custGeom>
            <a:avLst/>
            <a:gdLst>
              <a:gd name="connsiteX0" fmla="*/ 2100806 w 4201612"/>
              <a:gd name="connsiteY0" fmla="*/ 0 h 4201612"/>
              <a:gd name="connsiteX1" fmla="*/ 4201612 w 4201612"/>
              <a:gd name="connsiteY1" fmla="*/ 2100806 h 4201612"/>
              <a:gd name="connsiteX2" fmla="*/ 2100806 w 4201612"/>
              <a:gd name="connsiteY2" fmla="*/ 4201612 h 4201612"/>
              <a:gd name="connsiteX3" fmla="*/ 0 w 4201612"/>
              <a:gd name="connsiteY3" fmla="*/ 2100806 h 4201612"/>
              <a:gd name="connsiteX4" fmla="*/ 2100806 w 4201612"/>
              <a:gd name="connsiteY4" fmla="*/ 0 h 4201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1612" h="4201612">
                <a:moveTo>
                  <a:pt x="2100806" y="0"/>
                </a:moveTo>
                <a:cubicBezTo>
                  <a:pt x="3261049" y="0"/>
                  <a:pt x="4201612" y="940563"/>
                  <a:pt x="4201612" y="2100806"/>
                </a:cubicBezTo>
                <a:cubicBezTo>
                  <a:pt x="4201612" y="3261049"/>
                  <a:pt x="3261049" y="4201612"/>
                  <a:pt x="2100806" y="4201612"/>
                </a:cubicBezTo>
                <a:cubicBezTo>
                  <a:pt x="940563" y="4201612"/>
                  <a:pt x="0" y="3261049"/>
                  <a:pt x="0" y="2100806"/>
                </a:cubicBezTo>
                <a:cubicBezTo>
                  <a:pt x="0" y="940563"/>
                  <a:pt x="940563" y="0"/>
                  <a:pt x="2100806" y="0"/>
                </a:cubicBezTo>
                <a:close/>
              </a:path>
            </a:pathLst>
          </a:custGeom>
        </p:spPr>
      </p:pic>
    </p:spTree>
    <p:extLst>
      <p:ext uri="{BB962C8B-B14F-4D97-AF65-F5344CB8AC3E}">
        <p14:creationId xmlns:p14="http://schemas.microsoft.com/office/powerpoint/2010/main" val="179643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pointing at something&#10;&#10;Description automatically generated">
            <a:extLst>
              <a:ext uri="{FF2B5EF4-FFF2-40B4-BE49-F238E27FC236}">
                <a16:creationId xmlns:a16="http://schemas.microsoft.com/office/drawing/2014/main" id="{3E25FA09-8AA6-265E-1794-A06F5C87C9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
            <a:ext cx="12433155" cy="7000407"/>
          </a:xfrm>
          <a:prstGeom prst="rect">
            <a:avLst/>
          </a:prstGeom>
        </p:spPr>
      </p:pic>
      <p:sp>
        <p:nvSpPr>
          <p:cNvPr id="10" name="Rectangle 9">
            <a:extLst>
              <a:ext uri="{FF2B5EF4-FFF2-40B4-BE49-F238E27FC236}">
                <a16:creationId xmlns:a16="http://schemas.microsoft.com/office/drawing/2014/main" id="{E208BB22-A27E-E85B-A159-CCE5649B92B2}"/>
              </a:ext>
            </a:extLst>
          </p:cNvPr>
          <p:cNvSpPr/>
          <p:nvPr/>
        </p:nvSpPr>
        <p:spPr>
          <a:xfrm>
            <a:off x="-123567" y="198205"/>
            <a:ext cx="5881817" cy="3301999"/>
          </a:xfrm>
          <a:prstGeom prst="rect">
            <a:avLst/>
          </a:prstGeom>
          <a:solidFill>
            <a:srgbClr val="0057B7">
              <a:alpha val="70000"/>
            </a:srgbClr>
          </a:solidFill>
          <a:ln>
            <a:noFill/>
          </a:ln>
          <a:effectLst>
            <a:innerShdw blurRad="63500" dist="50800" dir="16200000">
              <a:prstClr val="black">
                <a:alpha val="50000"/>
              </a:prstClr>
            </a:innerShdw>
            <a:softEdge rad="79583"/>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83D5E225-887E-8D84-1986-3176D7818587}"/>
              </a:ext>
            </a:extLst>
          </p:cNvPr>
          <p:cNvSpPr txBox="1"/>
          <p:nvPr/>
        </p:nvSpPr>
        <p:spPr>
          <a:xfrm>
            <a:off x="530333" y="1155690"/>
            <a:ext cx="4783075" cy="1754326"/>
          </a:xfrm>
          <a:prstGeom prst="rect">
            <a:avLst/>
          </a:prstGeom>
          <a:noFill/>
        </p:spPr>
        <p:txBody>
          <a:bodyPr wrap="square">
            <a:spAutoFit/>
          </a:bodyPr>
          <a:lstStyle/>
          <a:p>
            <a:r>
              <a:rPr lang="en-ID" sz="5400" b="1" dirty="0">
                <a:solidFill>
                  <a:schemeClr val="bg1"/>
                </a:solidFill>
                <a:latin typeface="Lato" panose="020F0502020204030203" pitchFamily="34" charset="0"/>
                <a:ea typeface="Lato" panose="020F0502020204030203" pitchFamily="34" charset="0"/>
                <a:cs typeface="Lato" panose="020F0502020204030203" pitchFamily="34" charset="0"/>
              </a:rPr>
              <a:t>Programs &amp; Partnerships</a:t>
            </a:r>
          </a:p>
        </p:txBody>
      </p:sp>
      <p:sp>
        <p:nvSpPr>
          <p:cNvPr id="12" name="TextBox 11">
            <a:extLst>
              <a:ext uri="{FF2B5EF4-FFF2-40B4-BE49-F238E27FC236}">
                <a16:creationId xmlns:a16="http://schemas.microsoft.com/office/drawing/2014/main" id="{CF2A1981-829B-CB36-2144-5385100DF6E1}"/>
              </a:ext>
            </a:extLst>
          </p:cNvPr>
          <p:cNvSpPr txBox="1"/>
          <p:nvPr/>
        </p:nvSpPr>
        <p:spPr>
          <a:xfrm>
            <a:off x="530331" y="808735"/>
            <a:ext cx="3837988" cy="338554"/>
          </a:xfrm>
          <a:prstGeom prst="rect">
            <a:avLst/>
          </a:prstGeom>
          <a:noFill/>
        </p:spPr>
        <p:txBody>
          <a:bodyPr wrap="square">
            <a:spAutoFit/>
          </a:bodyPr>
          <a:lstStyle/>
          <a:p>
            <a:r>
              <a:rPr lang="en-ID" sz="1600" dirty="0">
                <a:solidFill>
                  <a:schemeClr val="bg1"/>
                </a:solidFill>
                <a:latin typeface="Lato" panose="020F0502020204030203" pitchFamily="34" charset="0"/>
                <a:ea typeface="Lato" panose="020F0502020204030203" pitchFamily="34" charset="0"/>
                <a:cs typeface="Lato" panose="020F0502020204030203" pitchFamily="34" charset="0"/>
              </a:rPr>
              <a:t>EXPANDING REACH THROUGH</a:t>
            </a:r>
          </a:p>
        </p:txBody>
      </p:sp>
      <p:pic>
        <p:nvPicPr>
          <p:cNvPr id="14" name="Picture 13">
            <a:extLst>
              <a:ext uri="{FF2B5EF4-FFF2-40B4-BE49-F238E27FC236}">
                <a16:creationId xmlns:a16="http://schemas.microsoft.com/office/drawing/2014/main" id="{C0F75735-BDCF-F1F5-2F7C-E4807D8CC8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2535" y="5533699"/>
            <a:ext cx="922421" cy="922421"/>
          </a:xfrm>
          <a:prstGeom prst="rect">
            <a:avLst/>
          </a:prstGeom>
        </p:spPr>
      </p:pic>
    </p:spTree>
    <p:extLst>
      <p:ext uri="{BB962C8B-B14F-4D97-AF65-F5344CB8AC3E}">
        <p14:creationId xmlns:p14="http://schemas.microsoft.com/office/powerpoint/2010/main" val="17428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2782</TotalTime>
  <Words>1601</Words>
  <Application>Microsoft Macintosh PowerPoint</Application>
  <PresentationFormat>Widescreen</PresentationFormat>
  <Paragraphs>202</Paragraphs>
  <Slides>18</Slides>
  <Notes>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Bierstadt</vt:lpstr>
      <vt:lpstr>Calibri</vt:lpstr>
      <vt:lpstr>Calibri Light</vt:lpstr>
      <vt:lpstr>Lato</vt:lpstr>
      <vt:lpstr>Lato Medium</vt:lpstr>
      <vt:lpstr>Lato Regular</vt:lpstr>
      <vt:lpstr>Lato Semibold</vt:lpstr>
      <vt:lpstr>Noto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Shaun McGillis</dc:creator>
  <cp:keywords/>
  <dc:description/>
  <cp:lastModifiedBy>Shaun McGillis</cp:lastModifiedBy>
  <cp:revision>76</cp:revision>
  <dcterms:created xsi:type="dcterms:W3CDTF">2024-10-29T14:12:33Z</dcterms:created>
  <dcterms:modified xsi:type="dcterms:W3CDTF">2024-12-26T17:09:35Z</dcterms:modified>
  <cp:category/>
</cp:coreProperties>
</file>